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00" d="100"/>
          <a:sy n="100" d="100"/>
        </p:scale>
        <p:origin x="2772" y="-16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492443"/>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800" b="0" i="0" u="none" strike="noStrike" cap="none" baseline="0" dirty="0">
                <a:solidFill>
                  <a:srgbClr val="000000"/>
                </a:solidFill>
                <a:latin typeface="+mn-lt"/>
              </a:rPr>
              <a:t>L’exactitude, l’exhaustivité ou la pertinence de l’information provenant de sources externes ne sont pas garanties, bien qu’elles aient été obtenues auprès de sources raisonnablement jugées fiables. Sous réserve des lois applicables, Natixis n’assume pas de responsabilité à cet égard. Les éléments du présent document relatifs aux données de marchés sont fournis sur la base de données constatées à un moment précis et qui sont susceptibles de varier. </a:t>
            </a:r>
            <a:endParaRPr lang="fr-FR" sz="800" cap="none" dirty="0">
              <a:solidFill>
                <a:schemeClr val="tx2"/>
              </a:solidFill>
              <a:latin typeface="+mn-lt"/>
            </a:endParaRP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DU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AU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845590608"/>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975060248"/>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rgbClr val="000000"/>
                          </a:solidFill>
                          <a:latin typeface="+mn-lt"/>
                        </a:rPr>
                        <a:t>Titre de créance de droit &lt;droit&gt;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a:t>
                      </a:r>
                      <a:r>
                        <a:rPr lang="fr-FR" sz="700" b="1" i="0" baseline="30000" dirty="0">
                          <a:solidFill>
                            <a:srgbClr val="000000"/>
                          </a:solidFill>
                          <a:latin typeface="+mn-lt"/>
                        </a:rPr>
                        <a:t>(1)</a:t>
                      </a:r>
                      <a:r>
                        <a:rPr lang="fr-FR" sz="700" b="1" i="0" dirty="0">
                          <a:solidFill>
                            <a:srgbClr val="000000"/>
                          </a:solidFill>
                          <a:latin typeface="+mn-lt"/>
                        </a:rPr>
                        <a:t>, le titre de créance présente un risque de perte en capital à hauteur de l’intégralité de la baisse enregistrée par </a:t>
                      </a:r>
                      <a:r>
                        <a:rPr lang="fr-FR" sz="700" b="1" i="0" dirty="0">
                          <a:solidFill>
                            <a:schemeClr val="tx1"/>
                          </a:solidFill>
                          <a:latin typeface="+mn-lt"/>
                        </a:rPr>
                        <a:t>&lt;SJR1&gt;.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 Structured </a:t>
                      </a:r>
                      <a:r>
                        <a:rPr lang="fr-FR" sz="700" dirty="0" err="1">
                          <a:solidFill>
                            <a:srgbClr val="000000"/>
                          </a:solidFill>
                          <a:latin typeface="+mn-lt"/>
                        </a:rPr>
                        <a:t>Issuance</a:t>
                      </a:r>
                      <a:r>
                        <a:rPr lang="fr-FR" sz="700" dirty="0">
                          <a:solidFill>
                            <a:srgbClr val="000000"/>
                          </a:solidFill>
                          <a:latin typeface="+mn-lt"/>
                        </a:rPr>
                        <a:t> SA (bien que bénéficiant de la garantie inconditionnelle et irrévocable de Natixis</a:t>
                      </a:r>
                      <a:r>
                        <a:rPr lang="fr-FR" sz="700" baseline="30000" dirty="0">
                          <a:solidFill>
                            <a:srgbClr val="000000"/>
                          </a:solidFill>
                          <a:latin typeface="+mn-lt"/>
                        </a:rPr>
                        <a:t>(1)</a:t>
                      </a:r>
                      <a:r>
                        <a:rPr lang="fr-FR" sz="700" dirty="0">
                          <a:solidFill>
                            <a:srgbClr val="000000"/>
                          </a:solidFill>
                          <a:latin typeface="+mn-lt"/>
                        </a:rPr>
                        <a:t>,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dirty="0">
                          <a:solidFill>
                            <a:srgbClr val="000000"/>
                          </a:solidFill>
                          <a:latin typeface="+mn-lt"/>
                        </a:rPr>
                        <a:t>Natixis</a:t>
                      </a:r>
                      <a:r>
                        <a:rPr lang="fr-FR" sz="700" baseline="30000" dirty="0">
                          <a:solidFill>
                            <a:srgbClr val="000000"/>
                          </a:solidFill>
                          <a:latin typeface="+mn-lt"/>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mn-lt"/>
                          <a:ea typeface="+mn-ea"/>
                          <a:cs typeface="+mn-cs"/>
                        </a:rPr>
                        <a:t>Natixis</a:t>
                      </a:r>
                      <a:r>
                        <a:rPr lang="fr-FR" sz="700" b="0" i="0" kern="1200" baseline="30000" noProof="0" dirty="0">
                          <a:solidFill>
                            <a:srgbClr val="000000"/>
                          </a:solidFill>
                          <a:latin typeface="+mn-lt"/>
                          <a:ea typeface="+mn-ea"/>
                          <a:cs typeface="+mn-cs"/>
                        </a:rPr>
                        <a:t>(1)</a:t>
                      </a:r>
                      <a:r>
                        <a:rPr lang="fr-FR" sz="700" b="0" i="0" kern="1200" noProof="0" dirty="0">
                          <a:solidFill>
                            <a:srgbClr val="000000"/>
                          </a:solidFill>
                          <a:latin typeface="+mn-lt"/>
                          <a:ea typeface="+mn-ea"/>
                          <a:cs typeface="+mn-cs"/>
                        </a:rPr>
                        <a:t>, ce qui peut être source d’un conflit d’intérêt</a:t>
                      </a:r>
                      <a:r>
                        <a:rPr lang="fr-FR" sz="700" baseline="34722" dirty="0">
                          <a:solidFill>
                            <a:srgbClr val="000000"/>
                          </a:solidFill>
                          <a:latin typeface="+mn-lt"/>
                          <a:cs typeface="Century Gothic"/>
                        </a:rPr>
                        <a:t>(2)</a:t>
                      </a:r>
                      <a:r>
                        <a:rPr lang="fr-FR" sz="700" dirty="0">
                          <a:solidFill>
                            <a:srgbClr val="000000"/>
                          </a:solidFill>
                          <a:latin typeface="+mn-lt"/>
                          <a:cs typeface="Century Gothic"/>
                        </a:rPr>
                        <a:t>.</a:t>
                      </a:r>
                      <a:endParaRPr lang="fr-FR" sz="700" b="0" i="0" kern="1200" noProof="0" dirty="0">
                        <a:solidFill>
                          <a:srgbClr val="000000"/>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http://kid.bnpparibas.com/&lt;ISIN&gt;-FR.pdf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982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7315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53772"/>
            <a:ext cx="6242589" cy="369332"/>
          </a:xfrm>
          <a:prstGeom prst="rect">
            <a:avLst/>
          </a:prstGeom>
          <a:noFill/>
        </p:spPr>
        <p:txBody>
          <a:bodyPr wrap="square">
            <a:spAutoFit/>
          </a:bodyPr>
          <a:lstStyle/>
          <a:p>
            <a:r>
              <a:rPr lang="fr-FR" dirty="0"/>
              <a:t>&lt;graph1&gt;</a:t>
            </a:r>
            <a:endParaRPr lang="en-US" dirty="0"/>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22885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&lt;2PDC&gt;)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&lt;2PDC&gt;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spcBef>
                <a:spcPts val="400"/>
              </a:spcBef>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(soit un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
        <p:nvSpPr>
          <p:cNvPr id="23" name="Espace réservé du texte 36">
            <a:extLst>
              <a:ext uri="{FF2B5EF4-FFF2-40B4-BE49-F238E27FC236}">
                <a16:creationId xmlns:a16="http://schemas.microsoft.com/office/drawing/2014/main" id="{819B6FD1-E3B9-F55D-6A9F-C75D33380EDA}"/>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24" name="ZoneTexte 23">
            <a:extLst>
              <a:ext uri="{FF2B5EF4-FFF2-40B4-BE49-F238E27FC236}">
                <a16:creationId xmlns:a16="http://schemas.microsoft.com/office/drawing/2014/main" id="{B5BB2903-55AE-9D73-FF1F-442EC25221B5}"/>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25" name="ZoneTexte 24">
            <a:extLst>
              <a:ext uri="{FF2B5EF4-FFF2-40B4-BE49-F238E27FC236}">
                <a16:creationId xmlns:a16="http://schemas.microsoft.com/office/drawing/2014/main" id="{B31A384D-AA6D-DB4C-34C9-0DF0C688E0AE}"/>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26" name="ZoneTexte 25">
            <a:extLst>
              <a:ext uri="{FF2B5EF4-FFF2-40B4-BE49-F238E27FC236}">
                <a16:creationId xmlns:a16="http://schemas.microsoft.com/office/drawing/2014/main" id="{3842A756-DBDE-A2F7-0A02-541D30FB3800}"/>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27" name="Espace réservé du texte 36">
            <a:extLst>
              <a:ext uri="{FF2B5EF4-FFF2-40B4-BE49-F238E27FC236}">
                <a16:creationId xmlns:a16="http://schemas.microsoft.com/office/drawing/2014/main" id="{D2C8F736-AB36-AFF6-5734-CA8F6084CDE8}"/>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8" name="Espace réservé du texte 36">
            <a:extLst>
              <a:ext uri="{FF2B5EF4-FFF2-40B4-BE49-F238E27FC236}">
                <a16:creationId xmlns:a16="http://schemas.microsoft.com/office/drawing/2014/main" id="{1C08CECB-8E31-54FF-87D1-CFCE676A2B9A}"/>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9" name="ZoneTexte 28">
            <a:extLst>
              <a:ext uri="{FF2B5EF4-FFF2-40B4-BE49-F238E27FC236}">
                <a16:creationId xmlns:a16="http://schemas.microsoft.com/office/drawing/2014/main" id="{627FB3C0-D68A-67B7-ECC9-CCEDB67B588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&lt;balisedeg4&gt;</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747953" y="4577429"/>
            <a:ext cx="3307879" cy="141412"/>
          </a:xfrm>
          <a:prstGeom prst="rect">
            <a:avLst/>
          </a:prstGeom>
        </p:spPr>
        <p:txBody>
          <a:bodyPr lIns="0" tIns="0" rIns="0" bIns="0"/>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 (à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747953" y="1338527"/>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587701"/>
          </a:xfrm>
          <a:prstGeom prst="rect">
            <a:avLst/>
          </a:prstGeom>
          <a:noFill/>
        </p:spPr>
        <p:txBody>
          <a:bodyPr wrap="square">
            <a:spAutoFit/>
          </a:bodyPr>
          <a:lstStyle/>
          <a:p>
            <a:pPr algn="just">
              <a:lnSpc>
                <a:spcPct val="95000"/>
              </a:lnSpc>
              <a:spcBef>
                <a:spcPts val="600"/>
              </a:spcBef>
              <a:spcAft>
                <a:spcPts val="600"/>
              </a:spcAft>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Bef>
                <a:spcPts val="600"/>
              </a:spcBef>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rgbClr val="000000"/>
                </a:solidFill>
              </a:rPr>
              <a:t>(3) 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L’INDICE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20557</TotalTime>
  <Words>10964</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935</cp:revision>
  <cp:lastPrinted>2022-05-04T09:56:42Z</cp:lastPrinted>
  <dcterms:created xsi:type="dcterms:W3CDTF">2017-02-21T09:03:05Z</dcterms:created>
  <dcterms:modified xsi:type="dcterms:W3CDTF">2022-07-15T15:05:49Z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