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184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616101"/>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a:t>
            </a:r>
            <a:r>
              <a:rPr lang="fr-FR" sz="800" cap="none" dirty="0">
                <a:latin typeface="Proxima Nova Rg" panose="02000506030000020004" pitchFamily="2" charset="0"/>
              </a:rPr>
              <a:t>soumis au risque de défaut de paiement et de faillite de l’Émetteur, SG ISSUER, ainsi que de défaut de paiement, faillite et de mise en résolution du Garant, Société Générale.</a:t>
            </a:r>
          </a:p>
          <a:p>
            <a:pPr marL="171450" indent="-171450" algn="just">
              <a:buClr>
                <a:srgbClr val="04202E"/>
              </a:buClr>
              <a:buSzPct val="100000"/>
              <a:buFont typeface="Wingdings" panose="05000000000000000000" pitchFamily="2" charset="2"/>
              <a:buChar char="§"/>
            </a:pPr>
            <a:endParaRPr lang="fr-FR" sz="800" dirty="0">
              <a:latin typeface="Proxima Nova Rg" panose="02000506030000020004" pitchFamily="2" charset="0"/>
            </a:endParaRPr>
          </a:p>
          <a:p>
            <a:pPr marL="171450" indent="-171450" algn="just">
              <a:buClr>
                <a:srgbClr val="04202E"/>
              </a:buClr>
              <a:buSzPct val="100000"/>
              <a:buFont typeface="Wingdings" panose="05000000000000000000" pitchFamily="2" charset="2"/>
              <a:buChar char="§"/>
            </a:pPr>
            <a:r>
              <a:rPr lang="fr-FR" sz="800" dirty="0">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marL="171450" indent="-171450" algn="just">
              <a:buClr>
                <a:srgbClr val="04202E"/>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dirty="0">
                <a:latin typeface="Proxima Nova Rg" panose="02000506030000020004" pitchFamily="2" charset="0"/>
              </a:rPr>
              <a:t>(2) Filiale à 100% de Société Générale Luxembourg SA, elle-même filiale à 100% de Société Générale : Moody’s : A1 / Standard &amp; Poor’s : A. Notations en vigueur au moment de la rédaction de la présente brochure le &lt;DDR_MAJ&gt;. Ces notations peuvent être révisées à tout moment et ne sont pas une garantie de solvabilité de l’Émetteur ni du Garant. Elles ne sauraient constituer un argument de souscription au titres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Natixis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46793"/>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4813300" y="9174546"/>
            <a:ext cx="25177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796759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50062167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a:t>
                      </a:r>
                      <a:r>
                        <a:rPr lang="fr-FR" sz="700" b="0" i="0" kern="1200" baseline="30000" dirty="0">
                          <a:solidFill>
                            <a:schemeClr val="tx1"/>
                          </a:solidFill>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538609"/>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Société Générale : Moody’s : A1 / Standard &amp; Poor’s : 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700" dirty="0">
                <a:solidFill>
                  <a:srgbClr val="000000"/>
                </a:solidFill>
                <a:latin typeface="Proxima Nova Rg" panose="02000506030000020004" pitchFamily="2" charset="0"/>
              </a:rPr>
              <a:t>(2) Les conflits d’intérêts seront gérés suivant la réglementation en vigueur.</a:t>
            </a:r>
          </a:p>
          <a:p>
            <a:pPr algn="just" defTabSz="914400" fontAlgn="base">
              <a:spcBef>
                <a:spcPct val="0"/>
              </a:spcBef>
              <a:spcAft>
                <a:spcPct val="0"/>
              </a:spcAft>
            </a:pPr>
            <a:endParaRPr lang="fr-FR" sz="70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92443"/>
          </a:xfrm>
          <a:prstGeom prst="rect">
            <a:avLst/>
          </a:prstGeom>
          <a:noFill/>
          <a:ln w="9525">
            <a:noFill/>
            <a:miter lim="800000"/>
            <a:headEnd/>
            <a:tailEnd/>
          </a:ln>
        </p:spPr>
        <p:txBody>
          <a:bodyPr wrap="square" lIns="0" tIns="0" rIns="0" bIns="0">
            <a:spAutoFit/>
          </a:bodyPr>
          <a:lstStyle/>
          <a:p>
            <a:pPr lvl="0" algn="just" defTabSz="914400"/>
            <a:r>
              <a:rPr lang="fr-FR" sz="800" dirty="0">
                <a:solidFill>
                  <a:srgbClr val="000000"/>
                </a:solidFill>
                <a:latin typeface="Proxima Nova Rg" panose="02000506030000020004" pitchFamily="2" charset="0"/>
              </a:rPr>
              <a:t>(1) Société Générale : Moody’s : A1 / Standard &amp; Poor’s : 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800" dirty="0">
                <a:solidFill>
                  <a:srgbClr val="000000"/>
                </a:solidFill>
                <a:latin typeface="Proxima Nova Rg" panose="02000506030000020004" pitchFamily="2" charset="0"/>
              </a:rPr>
              <a:t>(2) 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8" name="Tableau 7">
            <a:extLst>
              <a:ext uri="{FF2B5EF4-FFF2-40B4-BE49-F238E27FC236}">
                <a16:creationId xmlns:a16="http://schemas.microsoft.com/office/drawing/2014/main" id="{664DDFEE-8936-F1DA-F6BE-E60226CDDCC3}"/>
              </a:ext>
            </a:extLst>
          </p:cNvPr>
          <p:cNvGraphicFramePr>
            <a:graphicFrameLocks noGrp="1"/>
          </p:cNvGraphicFramePr>
          <p:nvPr>
            <p:extLst>
              <p:ext uri="{D42A27DB-BD31-4B8C-83A1-F6EECF244321}">
                <p14:modId xmlns:p14="http://schemas.microsoft.com/office/powerpoint/2010/main" val="3003689998"/>
              </p:ext>
            </p:extLst>
          </p:nvPr>
        </p:nvGraphicFramePr>
        <p:xfrm>
          <a:off x="361950" y="979297"/>
          <a:ext cx="6837886" cy="758502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a:t>
                      </a:r>
                      <a:r>
                        <a:rPr lang="fr-FR" sz="700" b="0" i="0" kern="1200" baseline="30000" dirty="0">
                          <a:solidFill>
                            <a:schemeClr val="tx1"/>
                          </a:solidFill>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87630" y="9765983"/>
            <a:ext cx="7032722" cy="630942"/>
          </a:xfrm>
          <a:prstGeom prst="rect">
            <a:avLst/>
          </a:prstGeom>
          <a:noFill/>
          <a:ln w="9525">
            <a:noFill/>
            <a:miter lim="800000"/>
            <a:headEnd/>
            <a:tailEnd/>
          </a:ln>
        </p:spPr>
        <p:txBody>
          <a:bodyPr wrap="square" lIns="0" tIns="0" rIns="0" bIns="0">
            <a:spAutoFit/>
          </a:bodyPr>
          <a:lstStyle/>
          <a:p>
            <a:pPr lvl="1" algn="just"/>
            <a:r>
              <a:rPr lang="fr-FR" sz="70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lvl="1" algn="just"/>
            <a:r>
              <a:rPr lang="fr-FR" sz="70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98537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5" y="9369983"/>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20695</TotalTime>
  <Words>9839</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898</cp:revision>
  <cp:lastPrinted>2022-05-04T09:56:42Z</cp:lastPrinted>
  <dcterms:created xsi:type="dcterms:W3CDTF">2017-02-21T09:03:05Z</dcterms:created>
  <dcterms:modified xsi:type="dcterms:W3CDTF">2022-07-15T15:41:24Z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