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66" d="100"/>
          <a:sy n="66" d="100"/>
        </p:scale>
        <p:origin x="3636" y="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18 juillet 2022 au 17 août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XS2125478984</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WALLYWALLOU</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algn="just" defTabSz="914400"/>
            <a:r>
              <a:rPr lang="fr-FR" sz="650" dirty="0">
                <a:latin typeface="Proxima Nova Rg" panose="02000506030000020004" pitchFamily="2" charset="0"/>
              </a:rPr>
              <a:t>(3) 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18 juillet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ASML HOLDING NV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defRPr sz="700"/>
                      </a:pPr>
                      <a:r>
                        <a:t>Performances au 17/07/2022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ASML HOLDING NV</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-25,40%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147,20%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281,22%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798,85%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1481,66%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a:t>
            </a:r>
            <a:r>
              <a:rPr lang="fr-FR" sz="1200" cap="none" dirty="0">
                <a:solidFill>
                  <a:srgbClr val="B9A049"/>
                </a:solidFill>
                <a:latin typeface="Futura PT" panose="020B0902020204020203" pitchFamily="34" charset="0"/>
              </a:rPr>
              <a:t>ASML HOLDING NV</a:t>
            </a:r>
            <a:r>
              <a:rPr lang="fr-FR" sz="1200" cap="none" dirty="0">
                <a:latin typeface="Futura PT" panose="020B0902020204020203" pitchFamily="34" charset="0"/>
              </a:rPr>
              <a:t> ENTRE LE </a:t>
            </a:r>
            <a:r>
              <a:rPr lang="en-US" sz="1200" b="0" dirty="0">
                <a:solidFill>
                  <a:srgbClr val="B9A049"/>
                </a:solidFill>
                <a:effectLst/>
                <a:latin typeface="+mj-lt"/>
              </a:rPr>
              <a:t>17/07/2010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17/07/2022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4457700" y="9174546"/>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17 JUILLET 2022</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457700" y="7967599"/>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17 JUILLET 2022</a:t>
            </a:r>
            <a:endParaRPr lang="fr-FR" sz="800" dirty="0"/>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18 juillet 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614688442"/>
              </p:ext>
            </p:extLst>
          </p:nvPr>
        </p:nvGraphicFramePr>
        <p:xfrm>
          <a:off x="361950" y="1011371"/>
          <a:ext cx="6837886" cy="739028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ASML Holding NV (dividendes non réinvestis ; code Bloomberg : ASML NA Equity ; place de cotation : sponsorEuronext Amsterdam NA ; www.asml.com/).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18/07/2022 au 17/08/2022 (inclus). Une fois le montant de l’enveloppe initiale atteint (30 000 000 EUR), la commercialisation de « WallyWallou » peut cesser à tout moment sans préavis avant le 17/08/2022,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entre de l'action ASML Holding NV le 18/07/2022.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23/07/2032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semestrielle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18/07/2023, 18/01/2024, 18/07/2024, 20/01/2025, 18/07/2025, 19/01/2026, 20/07/2026, 18/01/2027, 19/07/2027, 18/01/2028, 18/07/2028, 18/01/2029, 18/07/2029, 18/01/2030, 18/07/2030, 20/01/2031, 18/07/2031, 19/01/2032, 18/07/2032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2023-01-18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a:defRPr sz="700"/>
                      </a:pPr>
                      <a: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Cours Initial</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7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Valorisation quotidienne publiée sur les pages Bloomberg,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Finalyse</a:t>
                      </a:r>
                      <a:r>
                        <a:rPr lang="fr-FR" sz="700" b="0" i="0" kern="1200" dirty="0">
                          <a:solidFill>
                            <a:srgbClr val="000000"/>
                          </a:solidFill>
                          <a:latin typeface="+mn-lt"/>
                          <a:ea typeface="+mn-ea"/>
                          <a:cs typeface="+mn-cs"/>
                        </a:rPr>
                        <a:t> (tous les 15 jours). Cette société est un organisme indépendant distinct et non lié financièrement à l’entité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 International ou à une autre entité du groupe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dépensera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Credit Suisse International,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XS2125478984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du 17/08/2022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 de l'action.</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WallyWallou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le 17/08/2022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WallyWallou », vous êtes exposé pour une durée de 2 à 20 semestres à l’évolution de l'action ASML Holding NV, la performance positive ou négative de ce placement dépendant de l'évolution de l'action ASML Holding NV (dividendes non réinvestis ; code Bloomberg : ASML NA Equity ; place de cotation : Euronext Amsterdam NA ; www.asml.com/)</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semestre 2 jusqu'à la fin du semestre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4,00% par semestre écoulé depuis le 18/07/2022 soit (8,00%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semestrielle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4,00% par semestre écoulé (soit un Taux de Rendement Annuel net maximum de </a:t>
            </a:r>
            <a:r>
              <a:rPr lang="fr-FR" sz="800" dirty="0">
                <a:solidFill>
                  <a:schemeClr val="tx1"/>
                </a:solidFill>
                <a:latin typeface="Proxima Nova Rg"/>
              </a:rPr>
              <a:t>7,53%</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l’action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50%</a:t>
            </a:r>
            <a:r>
              <a:rPr kumimoji="0" lang="fr-FR" sz="800" b="0" i="0" u="none" strike="noStrike" kern="1200" cap="none" spc="0" normalizeH="0" baseline="0" noProof="0" dirty="0">
                <a:ln>
                  <a:noFill/>
                </a:ln>
                <a:solidFill>
                  <a:schemeClr val="tx1"/>
                </a:solidFill>
                <a:effectLst/>
                <a:uLnTx/>
                <a:uFillTx/>
                <a:ea typeface="+mn-ea"/>
                <a:cs typeface="+mn-cs"/>
              </a:rPr>
              <a:t> par rapport à son Cours Initial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WallyWallou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WallyWallou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17/08/2022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4,00% par semestre écoulé depuis le 18/07/2022</a:t>
            </a:r>
          </a:p>
          <a:p>
            <a:pPr marL="0" indent="0" algn="ctr">
              <a:lnSpc>
                <a:spcPct val="100000"/>
              </a:lnSpc>
              <a:spcBef>
                <a:spcPts val="0"/>
              </a:spcBef>
              <a:buNone/>
            </a:pPr>
            <a:r>
              <a:rPr lang="fr-FR" sz="800" dirty="0"/>
              <a:t>(soit un gain de 80,00% et un Taux de Rendement Annuel net de 5,03%</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4,00% par semestre écoulé depuis le 18/07/2022 </a:t>
            </a:r>
          </a:p>
          <a:p>
            <a:pPr marL="0" indent="0" algn="ctr">
              <a:lnSpc>
                <a:spcPct val="100000"/>
              </a:lnSpc>
              <a:spcBef>
                <a:spcPts val="0"/>
              </a:spcBef>
              <a:buNone/>
            </a:pPr>
            <a:r>
              <a:rPr lang="fr-FR" sz="800" dirty="0"/>
              <a:t>(Soit un Taux de Rendement Annuel net entre 5,11%</a:t>
            </a:r>
            <a:r>
              <a:rPr lang="fr-FR" sz="800" baseline="30000" dirty="0"/>
              <a:t>(2) </a:t>
            </a:r>
            <a:r>
              <a:rPr lang="fr-FR" sz="800" dirty="0"/>
              <a:t>et 7,53%</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semestrielle</a:t>
            </a:r>
            <a:r>
              <a:rPr lang="fr-FR" sz="800" baseline="30000" dirty="0">
                <a:solidFill>
                  <a:schemeClr val="tx2"/>
                </a:solidFill>
              </a:rPr>
              <a:t>(1) </a:t>
            </a:r>
            <a:r>
              <a:rPr lang="fr-FR" sz="800" dirty="0">
                <a:solidFill>
                  <a:schemeClr val="tx2"/>
                </a:solidFill>
              </a:rPr>
              <a:t>à partir de la fin du semestre 2 jusqu'à la fin du semestre 19,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semestrielle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18/07/2032,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23 juillet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a:t>
            </a:r>
            <a:r>
              <a:rPr lang="fr-FR" sz="800" b="1" dirty="0">
                <a:solidFill>
                  <a:srgbClr val="000000"/>
                </a:solidFill>
              </a:rPr>
              <a:t>Cours Initial</a:t>
            </a:r>
            <a:r>
              <a:rPr lang="fr-FR" sz="800" b="1" dirty="0">
                <a:solidFill>
                  <a:schemeClr val="tx2"/>
                </a:solidFill>
              </a:rPr>
              <a:t>, l’investisseur reçoit, le 23 juillet 2032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272972" y="8859375"/>
            <a:ext cx="502633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son Cours Initial et son cours final le 18/07/2032</a:t>
            </a:r>
          </a:p>
          <a:p>
            <a:pPr marL="0" indent="0" algn="ctr">
              <a:lnSpc>
                <a:spcPct val="100000"/>
              </a:lnSpc>
              <a:spcBef>
                <a:spcPts val="0"/>
              </a:spcBef>
              <a:buNone/>
            </a:pPr>
            <a:r>
              <a:rPr lang="fr-FR" sz="800" dirty="0"/>
              <a:t>(Soit un Taux de Rendement Annuel net inférieur ou égal à -7,67%</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2972" y="1219426"/>
            <a:ext cx="502633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entre de l'action ASML Holding NV le 18/07/2022.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44402"/>
            <a:ext cx="5025672" cy="391628"/>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23 juillet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17/08/2022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1706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semestre 2 jusqu'à la fin du semestre 19, si à l’une des dates de constatation</a:t>
            </a:r>
            <a:r>
              <a:rPr lang="fr-FR" sz="800" baseline="30000" dirty="0">
                <a:solidFill>
                  <a:srgbClr val="000000"/>
                </a:solidFill>
              </a:rPr>
              <a:t>(1)</a:t>
            </a:r>
            <a:r>
              <a:rPr lang="fr-FR" sz="800" dirty="0">
                <a:solidFill>
                  <a:srgbClr val="000000"/>
                </a:solidFill>
              </a:rPr>
              <a:t> semestrielle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4,00% par semestre écoulé depuis le 18/07/2022 (soit 8,00%</a:t>
            </a:r>
            <a:r>
              <a:rPr lang="fr-FR" sz="800" i="1" dirty="0">
                <a:solidFill>
                  <a:srgbClr val="000000"/>
                </a:solidFill>
              </a:rPr>
              <a:t> </a:t>
            </a:r>
            <a:r>
              <a:rPr lang="fr-FR" sz="800" dirty="0">
                <a:solidFill>
                  <a:srgbClr val="000000"/>
                </a:solidFill>
              </a:rPr>
              <a:t>par année écoulée et un Taux de Rendement Annuel net maximum de 7,53%</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100% de son Cours Initial, l’investisseur récupère alors l’intégralité de son capital initial, majorée d’un gain de 4,00% par semestre écoulé depuis le 18/07/2022 (soit un gain de 80,00% et un taux de rendement annuel net de 5,03%</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100%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WallyWallou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2 à 20 semestres.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4,00% par semestre écoulé depuis le 18/07/2022 </a:t>
            </a:r>
            <a:r>
              <a:rPr lang="fr-FR" sz="800" dirty="0">
                <a:solidFill>
                  <a:srgbClr val="000000"/>
                </a:solidFill>
              </a:rPr>
              <a:t>(soit un Taux de Rendement Annuel net maximum de 7,53%</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WallyWallou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 </a:t>
            </a:r>
            <a:r>
              <a:rPr lang="fr-FR" sz="800" b="1" dirty="0">
                <a:effectLst/>
                <a:ea typeface="Calibri" panose="020F0502020204030204" pitchFamily="34" charset="0"/>
              </a:rPr>
              <a:t>en cours de vie, et des seuils de 100%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17/08/2022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l’action</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82259" y="9427048"/>
            <a:ext cx="6739266"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WallyWallou » EST TRÈS SENSIBLE À UNE FAIBLE VARIATION DU cours DE CLÔTURE de l'action AUTOUR DES SEUILS DE 100%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semestrielle</a:t>
            </a:r>
            <a:r>
              <a:rPr lang="fr-FR" sz="800" baseline="30000" dirty="0"/>
              <a:t>(1) </a:t>
            </a:r>
            <a:r>
              <a:rPr lang="fr-FR" sz="800" dirty="0">
                <a:latin typeface="+mn-lt"/>
              </a:rPr>
              <a:t>du semestres 2 à 19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-12,29%</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semestrielle</a:t>
            </a:r>
            <a:r>
              <a:rPr lang="fr-FR" sz="800" baseline="30000" dirty="0">
                <a:solidFill>
                  <a:srgbClr val="04202E"/>
                </a:solidFill>
                <a:latin typeface="+mn-lt"/>
              </a:rPr>
              <a:t>(1)</a:t>
            </a:r>
            <a:r>
              <a:rPr lang="fr-FR" sz="800" dirty="0">
                <a:latin typeface="+mn-lt"/>
              </a:rPr>
              <a:t> des semestres 2 à 19,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100%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-5,96%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WallyWallou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semestrielle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a:t>
            </a:r>
            <a:r>
              <a:rPr lang="fr-FR" sz="800" dirty="0">
                <a:solidFill>
                  <a:schemeClr val="tx2"/>
                </a:solidFill>
              </a:rPr>
              <a:t>(120% dans cet exemple). Le produit est automatiquement remboursé par anticipation. Il verse alors l’intégralité du capital initial majorée d’un gain de 4,00% par semestre écoulé depuis le 18/07/2022, soit un gain de 8,00% dans notre exemple.</a:t>
            </a:r>
          </a:p>
          <a:p>
            <a:pPr algn="just">
              <a:spcAft>
                <a:spcPts val="600"/>
              </a:spcAft>
            </a:pPr>
            <a:r>
              <a:rPr lang="fr-FR" sz="800" dirty="0"/>
              <a:t>Ce qui correspond à un Taux de Rendement Annuel net de 7,53%</a:t>
            </a:r>
            <a:r>
              <a:rPr lang="fr-FR" sz="800" baseline="30000" dirty="0"/>
              <a:t>(2)</a:t>
            </a:r>
            <a:r>
              <a:rPr lang="fr-FR" sz="800" dirty="0"/>
              <a:t>, contre un Taux de Rendement Annuel net de 20,40%</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4,00% par semestre écoulé depuis le 18/07/2022.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A944F93F-A17D-C322-BB9F-96E734C25F9B}"/>
              </a:ext>
            </a:extLst>
          </p:cNvPr>
          <p:cNvSpPr txBox="1"/>
          <p:nvPr/>
        </p:nvSpPr>
        <p:spPr>
          <a:xfrm>
            <a:off x="4406900" y="9187246"/>
            <a:ext cx="2924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18 juillet 2022</a:t>
            </a:r>
            <a:endParaRPr lang="fr-FR" sz="800" dirty="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21506</TotalTime>
  <Words>9834</Words>
  <Application>Microsoft Office PowerPoint</Application>
  <PresentationFormat>Personnalisé</PresentationFormat>
  <Paragraphs>375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967</cp:revision>
  <cp:lastPrinted>2022-05-04T09:56:42Z</cp:lastPrinted>
  <dcterms:created xsi:type="dcterms:W3CDTF">2017-02-21T09:03:05Z</dcterms:created>
  <dcterms:modified xsi:type="dcterms:W3CDTF">2022-07-15T15:55:27Z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