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anglais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28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27 JUIN 2010</a:t>
            </a:r>
            <a:r>
              <a:rPr lang="en-US" sz="1200" dirty="0">
                <a:latin typeface="+mj-lt"/>
              </a:rPr>
              <a:t> </a:t>
            </a:r>
            <a:r>
              <a:rPr lang="fr-FR" sz="1200" cap="none" dirty="0">
                <a:latin typeface="Futura PT" panose="020B0902020204020203" pitchFamily="34" charset="0"/>
              </a:rPr>
              <a:t>ET LE 27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27 juin 2022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
EURO STOXX 50 Price EUR</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27 juin 2022 </a:t>
            </a:r>
            <a:endParaRPr lang="fr-FR" sz="800" dirty="0">
              <a:highlight>
                <a:srgbClr val="FF00FF"/>
              </a:highlight>
            </a:endParaRPr>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29/07/2024, 29/07/2025, 29/07/2026, 29/07/2027, 31/07/2028, 30/07/2029, 29/07/2030, 29/07/2031, 29/07/2032, 29/07/2032(finale).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 05/08/2027, 07/08/2028, 06/08/2029, 05/08/2030, 05/08/2031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2.0136986301369864 à 10 années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de l'année 2.0136986301369864 jusqu'à la fin de l'année 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année écoulée depuis le 29/07/2022 (soit 2,10%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80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2,10% par année écoulé (soit un Taux de Rendement Annuel net maximum de 1,06%%), les investisseurs recevront en contrepartie l’intégralité du capital initial si l'indice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Niveau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guigui » ne peut constituer l’intégralité d’un portefeuille d’investissement. L’investisseur est exposé pour une durée de 2.0136986301369864 à 10 années à l'indice.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année écoulée depuis le 29/07/2022</a:t>
            </a:r>
          </a:p>
          <a:p>
            <a:pPr marL="0" indent="0" algn="ctr">
              <a:lnSpc>
                <a:spcPct val="100000"/>
              </a:lnSpc>
              <a:spcBef>
                <a:spcPts val="0"/>
              </a:spcBef>
              <a:buNone/>
            </a:pPr>
            <a:r>
              <a:rPr lang="fr-FR" sz="800" dirty="0"/>
              <a:t>(soit un gain de 21,00% et un Taux de Rendement Annuel net de </a:t>
            </a:r>
            <a:r>
              <a:rPr lang="fr-FR" sz="800" dirty="0">
                <a:highlight>
                  <a:srgbClr val="FFFF00"/>
                </a:highlight>
              </a:rPr>
              <a:t>0,90%</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année écoulée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1,16%</a:t>
            </a:r>
            <a:r>
              <a:rPr lang="fr-FR" sz="800" baseline="30000" dirty="0"/>
              <a:t>⁽²⁾ </a:t>
            </a:r>
            <a:r>
              <a:rPr lang="fr-FR" sz="800" dirty="0"/>
              <a:t>et </a:t>
            </a:r>
            <a:r>
              <a:rPr lang="fr-FR" sz="800" dirty="0">
                <a:highlight>
                  <a:srgbClr val="FFFF00"/>
                </a:highlight>
              </a:rPr>
              <a:t>1,06%</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⁽¹⁾ </a:t>
            </a:r>
            <a:r>
              <a:rPr lang="fr-FR" sz="800" dirty="0">
                <a:solidFill>
                  <a:schemeClr val="tx2"/>
                </a:solidFill>
              </a:rPr>
              <a:t>à partir de la fin de l'année 2.0136986301369864 et jusqu’à la fin de l'année 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a:t>
            </a:r>
            <a:r>
              <a:rPr lang="fr-FR" sz="800" b="1">
                <a:solidFill>
                  <a:schemeClr val="tx2"/>
                </a:solidFill>
              </a:rPr>
              <a:t>son Niveau Initial, </a:t>
            </a:r>
            <a:r>
              <a:rPr lang="fr-FR" sz="800" b="1" dirty="0">
                <a:solidFill>
                  <a:schemeClr val="tx2"/>
                </a:solidFill>
              </a:rPr>
              <a:t>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50%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Niveau Initial de l'indice</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2.0136986301369864 jusqu'à la fin de l'année 9, si à l’une des dates de constatation</a:t>
            </a:r>
            <a:r>
              <a:rPr lang="fr-FR" sz="800" baseline="30000" dirty="0">
                <a:solidFill>
                  <a:srgbClr val="000000"/>
                </a:solidFill>
              </a:rPr>
              <a:t>⁽¹⁾</a:t>
            </a:r>
            <a:r>
              <a:rPr lang="fr-FR" sz="800" dirty="0">
                <a:solidFill>
                  <a:srgbClr val="000000"/>
                </a:solidFill>
              </a:rPr>
              <a:t> annuelle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année écoulée depuis le 29/07/2022 (soit 2,10%</a:t>
            </a:r>
            <a:r>
              <a:rPr lang="fr-FR" sz="800" i="1" dirty="0">
                <a:solidFill>
                  <a:srgbClr val="000000"/>
                </a:solidFill>
              </a:rPr>
              <a:t> </a:t>
            </a:r>
            <a:r>
              <a:rPr lang="fr-FR" sz="800" dirty="0">
                <a:solidFill>
                  <a:srgbClr val="000000"/>
                </a:solidFill>
              </a:rPr>
              <a:t>par année écoulée et un Taux de Rendement Annuel net maximum de 1,06%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100% de son Niveau Initial, l’investisseur récupère alors l’intégralité de son capital initial, majorée d’un gain de 2,10% par année écoulée depuis le 29/07/2022  (soit un gain de 21,00% et un Taux de Rendement Annuel net de 0,90%</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100%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2.0136986301369864 à 10 années.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année écoulée depuis le 29/07/2022 </a:t>
            </a:r>
            <a:r>
              <a:rPr lang="fr-FR" sz="800" dirty="0">
                <a:solidFill>
                  <a:srgbClr val="000000"/>
                </a:solidFill>
              </a:rPr>
              <a:t>(soit un Taux de Rendement Annuel net maximum de 1,06%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a:t>
            </a:r>
            <a:r>
              <a:rPr lang="fr-FR" sz="800" b="1" dirty="0">
                <a:effectLst/>
                <a:ea typeface="Calibri" panose="020F0502020204030204" pitchFamily="34" charset="0"/>
              </a:rPr>
              <a:t>en cours de vie, et des seuils de 100%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NULL</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CLÔTURE de l'indice AUTOUR DES SEUILS DE 100%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annuelle</a:t>
            </a:r>
            <a:r>
              <a:rPr lang="fr-FR" sz="800" baseline="30000" dirty="0"/>
              <a:t>⁽¹⁾ </a:t>
            </a:r>
            <a:r>
              <a:rPr lang="fr-FR" sz="800" dirty="0">
                <a:latin typeface="+mn-lt"/>
              </a:rPr>
              <a:t>du années 2.0136986301369864 à 9</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annuelle</a:t>
            </a:r>
            <a:r>
              <a:rPr lang="fr-FR" sz="800" baseline="30000" dirty="0">
                <a:solidFill>
                  <a:srgbClr val="04202E"/>
                </a:solidFill>
                <a:latin typeface="+mn-lt"/>
              </a:rPr>
              <a:t>⁽¹⁾</a:t>
            </a:r>
            <a:r>
              <a:rPr lang="fr-FR" sz="800" dirty="0">
                <a:latin typeface="+mn-lt"/>
              </a:rPr>
              <a:t> des années 2.0136986301369864 à 9,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-5,17%</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annuelle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2,10% par année écoulée depuis le 29/07/2022, soit un gain de 2,10% dans notre exemple.</a:t>
            </a:r>
          </a:p>
          <a:p>
            <a:pPr algn="just">
              <a:spcAft>
                <a:spcPts val="600"/>
              </a:spcAft>
            </a:pPr>
            <a:r>
              <a:rPr lang="fr-FR" sz="800" dirty="0"/>
              <a:t>Ce qui correspond à un Taux de Rendement Annuel net de 1,06%</a:t>
            </a:r>
            <a:r>
              <a:rPr lang="fr-FR" sz="800" baseline="30000" dirty="0"/>
              <a:t>⁽²⁾</a:t>
            </a:r>
            <a:r>
              <a:rPr lang="fr-FR" sz="800" dirty="0"/>
              <a:t>, contre un Taux de Rendement Annuel net de 6,12%</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année écoulée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