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91" r:id="rId7"/>
    <p:sldId id="292" r:id="rId9"/>
    <p:sldId id="293" r:id="rId10"/>
    <p:sldId id="294" r:id="rId12"/>
    <p:sldId id="295" r:id="rId14"/>
    <p:sldId id="288" r:id="rId15"/>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200" d="100"/>
          <a:sy n="200" d="100"/>
        </p:scale>
        <p:origin x="-984" y="-875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7" Type="http://schemas.openxmlformats.org/officeDocument/2006/relationships/slide" Target="slides/slide3.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21/06/2022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anglais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guigui2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28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l'indice</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80% mais supérieur ou égal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guigui2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50% ET DE 80% DE SON Niveau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de l'année 1, à la date de constatation correspondante</a:t>
            </a:r>
            <a:r>
              <a:rPr lang="fr-FR" sz="800" baseline="30000" dirty="0">
                <a:solidFill>
                  <a:schemeClr val="tx2"/>
                </a:solidFill>
                <a:latin typeface="Proxima Nova Rg" panose="02000506030000020004" pitchFamily="2" charset="0"/>
              </a:rPr>
              <a:t>⁽¹⁾</a:t>
            </a:r>
            <a:r>
              <a:rPr lang="fr-FR" sz="800" dirty="0"/>
              <a:t>, l'indice clôture à un niveau strictement supérieur à 80% de son Niveau Initial. Le produit verse donc un coupon de 2,10% au titre du année.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années 2 à 9, aux dates de constatation correspondantes⁽¹⁾, l'indice clôture à un niveau strictement inférieur à 80% de son Niveau Initial.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-0,79%</a:t>
            </a:r>
            <a:r>
              <a:rPr lang="fr-FR" sz="800" baseline="30000" dirty="0"/>
              <a:t>⁽²⁾</a:t>
            </a:r>
            <a:r>
              <a:rPr lang="fr-FR" sz="800" dirty="0"/>
              <a:t>, contre un Taux de Rendement Annuel net négatif de </a:t>
            </a:r>
            <a:r>
              <a:rPr lang="fr-FR" sz="800" dirty="0">
                <a:solidFill>
                  <a:srgbClr val="000000"/>
                </a:solidFill>
                <a:highlight>
                  <a:srgbClr val="00FFFF"/>
                </a:highlight>
              </a:rPr>
              <a:t>-12,21%</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de l'année 2, à la date de constatation correspondante</a:t>
            </a:r>
            <a:r>
              <a:rPr lang="fr-FR" sz="800" baseline="30000" dirty="0">
                <a:latin typeface="+mn-lt"/>
              </a:rPr>
              <a:t>⁽¹⁾</a:t>
            </a:r>
            <a:r>
              <a:rPr lang="fr-FR" sz="800" dirty="0">
                <a:latin typeface="+mn-lt"/>
              </a:rPr>
              <a:t>, l'indice clôture à un niveau strictement inférieur à 100% de son Niveau Initial mais supérieur au seuil de versement du coupon. Le mécanisme de remboursement anticipé automatique n’est donc pas activé mais le produit verse un coupon de 2,10% au titre de l'année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Niveau Initial (65% dans cet exemple) mais strictement supérieur à 50% de son Niveau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-0,74%</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-5,17%</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guigui2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De l'année 1 au année 1, aux dates de constatation correspondantes</a:t>
            </a:r>
            <a:r>
              <a:rPr lang="fr-FR" sz="800" baseline="30000" dirty="0">
                <a:solidFill>
                  <a:schemeClr val="tx2"/>
                </a:solidFill>
              </a:rPr>
              <a:t>⁽¹⁾</a:t>
            </a:r>
            <a:r>
              <a:rPr lang="fr-FR" sz="800" dirty="0">
                <a:solidFill>
                  <a:schemeClr val="tx2"/>
                </a:solidFill>
              </a:rPr>
              <a:t>, l'indice clôture à un niveau supérieur à 80% de son Niveau Initial. Le produit verse alors un coupon de 2,10% au titre de chaque année.</a:t>
            </a:r>
          </a:p>
          <a:p>
            <a:pPr algn="just">
              <a:spcAft>
                <a:spcPts val="600"/>
              </a:spcAft>
            </a:pPr>
            <a:r>
              <a:rPr lang="fr-FR" sz="800" dirty="0">
                <a:solidFill>
                  <a:schemeClr val="tx2"/>
                </a:solidFill>
              </a:rPr>
              <a:t>Dès la fin de l'année 2, à la date de constatation correspondante</a:t>
            </a:r>
            <a:r>
              <a:rPr lang="fr-FR" sz="800" baseline="30000" dirty="0">
                <a:solidFill>
                  <a:schemeClr val="tx2"/>
                </a:solidFill>
              </a:rPr>
              <a:t>⁽¹⁾</a:t>
            </a:r>
            <a:r>
              <a:rPr lang="fr-FR" sz="800" dirty="0">
                <a:solidFill>
                  <a:schemeClr val="tx2"/>
                </a:solidFill>
              </a:rPr>
              <a:t>, l'indice clôture à un niveau supérieur à 100% de son Niveau Initial (115% dans cet exemple). Le produit est alors automatiquement remboursé par anticipation. L’investisseur récupère l’intégralité du capital initial majoré d’un coupon de 2,10%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1,03%</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6,12%</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2,10% par année.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28 juin 2022</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27/06/2022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dirty="0">
                <a:effectLst/>
                <a:latin typeface="+mj-lt"/>
              </a:rPr>
              <a:t>27 JUIN 2010</a:t>
            </a:r>
            <a:r>
              <a:rPr lang="en-US" sz="1200" dirty="0">
                <a:latin typeface="+mj-lt"/>
              </a:rPr>
              <a:t> </a:t>
            </a:r>
            <a:r>
              <a:rPr lang="fr-FR" sz="1200" cap="none" dirty="0">
                <a:latin typeface="Futura PT" panose="020B0902020204020203" pitchFamily="34" charset="0"/>
              </a:rPr>
              <a:t>ET LE 27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27 juin 2022 </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endParaRPr lang="en-US" sz="1200" dirty="0">
              <a:latin typeface="Futura PT" panose="020B0902020204020203" pitchFamily="34" charset="0"/>
            </a:endParaRPr>
          </a:p>
        </p:txBody>
      </p:sp>
      <p:sp>
        <p:nvSpPr>
          <p:cNvPr id="25" name="ZoneTexte 24">
            <a:extLst>
              <a:ext uri="{FF2B5EF4-FFF2-40B4-BE49-F238E27FC236}">
                <a16:creationId xmlns:a16="http://schemas.microsoft.com/office/drawing/2014/main" id="{DD098B59-7A37-078A-BC1C-61CE3BED2F4E}"/>
              </a:ext>
            </a:extLst>
          </p:cNvPr>
          <p:cNvSpPr txBox="1"/>
          <p:nvPr/>
        </p:nvSpPr>
        <p:spPr>
          <a:xfrm>
            <a:off x="458462" y="8984476"/>
            <a:ext cx="4056888" cy="215444"/>
          </a:xfrm>
          <a:prstGeom prst="rect">
            <a:avLst/>
          </a:prstGeom>
          <a:noFill/>
        </p:spPr>
        <p:txBody>
          <a:bodyPr wrap="square">
            <a:spAutoFit/>
          </a:bodyPr>
          <a:lstStyle/>
          <a:p>
            <a:r>
              <a:rPr lang="en-US" sz="800" dirty="0">
                <a:latin typeface="Futura PT" panose="020B0902020204020203" pitchFamily="34" charset="0"/>
              </a:rPr>
              <a:t>
EURO STOXX 50 Price EUR</a:t>
            </a:r>
          </a:p>
        </p:txBody>
      </p:sp>
      <p:sp>
        <p:nvSpPr>
          <p:cNvPr id="26" name="ZoneTexte 25">
            <a:extLst>
              <a:ext uri="{FF2B5EF4-FFF2-40B4-BE49-F238E27FC236}">
                <a16:creationId xmlns:a16="http://schemas.microsoft.com/office/drawing/2014/main" id="{33414381-F560-BBC5-5064-46FA4625A4C3}"/>
              </a:ext>
            </a:extLst>
          </p:cNvPr>
          <p:cNvSpPr txBox="1"/>
          <p:nvPr/>
        </p:nvSpPr>
        <p:spPr>
          <a:xfrm>
            <a:off x="5309473" y="7911729"/>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27 juin 2022 </a:t>
            </a:r>
            <a:endParaRPr lang="fr-FR" sz="800" dirty="0">
              <a:highlight>
                <a:srgbClr val="FF00FF"/>
              </a:highlight>
            </a:endParaRPr>
          </a:p>
        </p:txBody>
      </p:sp>
      <p:pic>
        <p:nvPicPr>
          <p:cNvPr id="27" name="Picture 26"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⁽¹⁾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⁽²⁾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l'indiceEURO STOXX 50 Price EUR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annuelle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29/07/2024, 29/07/2025, 29/07/2026, 29/07/2027, 31/07/2028, 30/07/2029, 29/07/2030, 29/07/2031,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07/08/2023, 05/08/2024, 05/08/2025, 05/08/2026, 05/08/2027, 07/08/2028, 06/08/2029, 05/08/2030, 05/08/2031,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05/08/2024, 05/08/2025, 05/08/2026, 05/08/2027, 07/08/2028, 06/08/2029, 05/08/2030, 05/08/2031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29/07/2022)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00" i="1" baseline="30000" dirty="0">
                <a:solidFill>
                  <a:srgbClr val="000000"/>
                </a:solidFill>
                <a:latin typeface="Proxima Nova Rg" panose="02000506030000020004" pitchFamily="2" charset="0"/>
              </a:rPr>
              <a:t>⁽²⁾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4909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guigui2 », vous êtes exposé pour une durée de 2 à 10 années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⁽¹⁾⁽²⁾</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de l'année 2 jusqu'à la fin de l'année 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2,10% par année (soit 2,10%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80%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⁽¹⁾⁽²⁾</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lang="fr-FR" sz="800" dirty="0">
                <a:latin typeface="Proxima Nova Rg"/>
              </a:rPr>
              <a:t>, l'indice clôture à un niveau supérieur ou égal à 80% de son Niveau Initial.</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1,07%</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guigui2 » ne peut constituer l’intégralité d’un portefeuille d’investissement. L’investisseur est exposé pour une durée de 2 à 10 années à l'indice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⁽¹⁾</a:t>
            </a:r>
            <a:r>
              <a:rPr lang="fr-FR" sz="800" dirty="0">
                <a:solidFill>
                  <a:schemeClr val="tx2"/>
                </a:solidFill>
              </a:rPr>
              <a:t>,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l'indiceEURO STOXX 50 Price EUR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80%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2,10%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80% de son Niveau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a:t>
            </a:r>
            <a:r>
              <a:rPr lang="fr-FR" sz="800" baseline="30000" dirty="0"/>
              <a:t>⁽²⁾</a:t>
            </a:r>
            <a:r>
              <a:rPr lang="fr-FR" sz="800" dirty="0"/>
              <a:t> et </a:t>
            </a:r>
            <a:r>
              <a:rPr lang="fr-FR" sz="800" dirty="0">
                <a:highlight>
                  <a:srgbClr val="00FFFF"/>
                </a:highlight>
              </a:rPr>
              <a:t>1,07%</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80% de son Niveau Initial, l’investisseur reçoit, le 02/08/2032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02/08/2032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Niveau Initial et son niveau de clôture le 29/07/2032</a:t>
            </a:r>
          </a:p>
          <a:p>
            <a:pPr marL="0" indent="0" algn="ctr">
              <a:lnSpc>
                <a:spcPct val="100000"/>
              </a:lnSpc>
              <a:spcBef>
                <a:spcPts val="0"/>
              </a:spcBef>
              <a:buNone/>
            </a:pPr>
            <a:r>
              <a:rPr lang="fr-FR" sz="800" dirty="0"/>
              <a:t>(Soit un Taux de Rendement Annuel net inférieur ou égal à -5,86%</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0,86%</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80% mais supérieur ou égal à 50% de son Niveau Initial, l’investisseur reçoit, le 02/08/2032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-0,74%</a:t>
            </a:r>
            <a:r>
              <a:rPr lang="fr-FR" sz="800" baseline="30000" dirty="0"/>
              <a:t>2) </a:t>
            </a:r>
            <a:r>
              <a:rPr lang="fr-FR" sz="800" dirty="0"/>
              <a:t>et 1,07%</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de l'année 2 et jusqu’à la fin de l'année 9),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332503"/>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annuelle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2,10% dès lors que l'indice clôture à un niveau supérieur ou égal à 80% de son Niveau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de l'année 2 à 9, si à l’une des dates de constatation annuelle correspondantes</a:t>
            </a:r>
            <a:r>
              <a:rPr lang="fr-FR" sz="800" baseline="30000" dirty="0">
                <a:solidFill>
                  <a:srgbClr val="000000"/>
                </a:solidFill>
              </a:rPr>
              <a:t>⁽¹⁾</a:t>
            </a:r>
            <a:r>
              <a:rPr lang="fr-FR" sz="800" dirty="0">
                <a:solidFill>
                  <a:srgbClr val="000000"/>
                </a:solidFill>
              </a:rPr>
              <a:t> ,l'indice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2,10%  (soit un Taux de Rendement Annuel net maximum de</a:t>
            </a:r>
            <a:r>
              <a:rPr lang="fr-FR" sz="800" dirty="0">
                <a:solidFill>
                  <a:srgbClr val="000000"/>
                </a:solidFill>
                <a:highlight>
                  <a:srgbClr val="00FFFF"/>
                </a:highlight>
              </a:rPr>
              <a:t>1,07%</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l'indice clôture à un niveau supérieur ou égal à 50% de son Niveau Initial, l’investisseur récupère alors l’intégralité de son capital initialement investi (soit un Taux de Rendement Annuel net maximum de </a:t>
            </a:r>
            <a:r>
              <a:rPr lang="fr-FR" sz="800" dirty="0">
                <a:solidFill>
                  <a:srgbClr val="000000"/>
                </a:solidFill>
                <a:highlight>
                  <a:srgbClr val="00FFFF"/>
                </a:highlight>
              </a:rPr>
              <a:t>1,07%</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2 à 10 années.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2,10% par année </a:t>
            </a:r>
            <a:r>
              <a:rPr lang="fr-FR" sz="800" dirty="0">
                <a:solidFill>
                  <a:srgbClr val="000000"/>
                </a:solidFill>
              </a:rPr>
              <a:t>(soit un Taux de Rendement Annuel net maximum de de de </a:t>
            </a:r>
            <a:r>
              <a:rPr lang="fr-FR" sz="800" dirty="0">
                <a:solidFill>
                  <a:srgbClr val="000000"/>
                </a:solidFill>
                <a:highlight>
                  <a:srgbClr val="00FFFF"/>
                </a:highlight>
              </a:rPr>
              <a:t>1,07%</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guigui2 » est très sensible à une faible variation du niveau de clôture de l'indice autour du seuil de </a:t>
            </a:r>
            <a:r>
              <a:rPr lang="fr-FR" sz="800" dirty="0">
                <a:solidFill>
                  <a:srgbClr val="000000"/>
                </a:solidFill>
                <a:effectLst/>
                <a:ea typeface="Calibri" panose="020F0502020204030204" pitchFamily="34" charset="0"/>
              </a:rPr>
              <a:t>80% de son Niveau Initial   </a:t>
            </a:r>
            <a:r>
              <a:rPr lang="fr-FR" sz="800" dirty="0">
                <a:effectLst/>
                <a:ea typeface="Calibri" panose="020F0502020204030204" pitchFamily="34" charset="0"/>
              </a:rPr>
              <a:t>en cours de vie, et des seuils de 80% et 50%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NULL</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20663</TotalTime>
  <Words>8877</Words>
  <Application>Microsoft Office PowerPoint</Application>
  <PresentationFormat>Personnalisé</PresentationFormat>
  <Paragraphs>383</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939</cp:revision>
  <cp:lastPrinted>2022-05-04T09:56:42Z</cp:lastPrinted>
  <dcterms:created xsi:type="dcterms:W3CDTF">2017-02-21T09:03:05Z</dcterms:created>
  <dcterms:modified xsi:type="dcterms:W3CDTF">2022-06-21T10:19:13Z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