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>
        <p:scale>
          <a:sx n="150" d="100"/>
          <a:sy n="150" d="100"/>
        </p:scale>
        <p:origin x="108" y="-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&lt;P&gt;&lt;last&gt;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&lt;NSD&gt;%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Niveau </a:t>
            </a:r>
            <a:r>
              <a:rPr sz="60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 </a:t>
            </a: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l’Indice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par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rapport </a:t>
            </a:r>
            <a:r>
              <a:rPr sz="600">
                <a:latin typeface="Proxima Nova Rg" panose="02000506030000020004" pitchFamily="2" charset="0"/>
                <a:cs typeface="Tahoma"/>
              </a:rPr>
              <a:t>à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son </a:t>
            </a:r>
            <a:r>
              <a:rPr sz="600" spc="-5" err="1">
                <a:latin typeface="Proxima Nova Rg" panose="02000506030000020004" pitchFamily="2" charset="0"/>
                <a:cs typeface="Tahoma"/>
              </a:rPr>
              <a:t>Niveau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>
                <a:latin typeface="Proxima Nova Rg" panose="02000506030000020004" pitchFamily="2" charset="0"/>
                <a:cs typeface="Tahoma"/>
              </a:rPr>
              <a:t>de</a:t>
            </a:r>
            <a:r>
              <a:rPr sz="600" spc="-10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Référence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&lt;ABDAC&gt;%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&lt;NSD&gt;%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&lt;DBAC&gt;%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&lt;ABDAC&gt;%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&lt;DBAC&gt;%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 dirty="0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100%</a:t>
            </a:r>
            <a:r>
              <a:rPr sz="700" b="1" dirty="0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 dirty="0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+ </a:t>
            </a: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12 </a:t>
            </a:r>
            <a:r>
              <a:rPr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x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&lt;CPN&gt;%</a:t>
            </a:r>
            <a:r>
              <a:rPr sz="700" b="1" spc="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 dirty="0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=</a:t>
            </a:r>
            <a:r>
              <a:rPr sz="700" b="1" spc="-15" dirty="0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 dirty="0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 dirty="0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08,00%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&lt;NSD&gt;%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&lt;BAC&gt;%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 dirty="0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 dirty="0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 dirty="0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&lt;ABDAC&gt;%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&lt;P&gt;&lt;P2&gt;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&lt;P&gt;&lt;last-2&gt;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&lt;P&gt;&lt;last-1&gt;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&lt;P&gt;&lt;last&gt;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&lt;P&gt;&lt;P2&gt;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&lt;P&gt;&lt;last-2&gt;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&lt;P&gt;&lt;last-1&gt;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&lt;P&gt;&lt;last&gt;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&lt;P&gt;&lt;last&gt;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&lt;DBAC&gt;%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&lt;NOMSOUSJACENT&gt;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&lt;NSD&gt;%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&lt;ABDAC&gt;%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 &lt;NSD&gt;%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&lt;NOMSOUSJACENT&gt;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&lt;P&gt;&lt;P2&gt;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&lt;P&gt;&lt;last-1&gt;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&lt;CPN&gt;%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&lt;NSD&gt;%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&lt;NOMSOUSJACENT&gt;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&lt;F0&gt; &lt;P2&gt; et jusqu’à la fin du &lt;F0&gt; &lt;ADPR&gt;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&lt;CPN&gt;%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&lt;P&gt;&lt;last-2&gt;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&lt;F0&gt; &lt;1PR&gt; et jusqu'à la fin du &lt;F0&gt; &lt;ADPR&gt;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&lt;P&gt;&lt;P2&gt;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&lt;P&gt;&lt;last-1&gt;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&lt;F0&gt; &lt;1PR&gt; et jusqu'à la fin du &lt;F0&gt; &lt;ADPR&gt;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&lt;P&gt;&lt;last-2&gt;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&lt;P&gt;&lt;last-1&gt;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&lt;CPN&gt;%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&lt;F0&gt; &lt;1PR&gt; et jusqu'à la fin du &lt;F0&gt; &lt;ADPR&gt;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&lt;P&gt;&lt;last-2&gt;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&lt;P&gt;&lt;last-1&gt;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&lt;DBAC&gt;%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&lt;BCPN&gt;%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&lt;BCPN&gt;%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102,50% = 100% + </a:t>
            </a:r>
            <a:r>
              <a:rPr lang="fr-FR" sz="600" b="1" dirty="0">
                <a:solidFill>
                  <a:srgbClr val="FF9933"/>
                </a:solidFill>
                <a:latin typeface="Proxima Nova Rg" panose="02000506030000020004" pitchFamily="2" charset="0"/>
              </a:rPr>
              <a:t>1 x &lt;CPN&gt;%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&lt;BCPN&gt;%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&lt;SJR1&gt; entre son &lt;NDR&gt; et son &lt;SJR3&gt;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&lt;DPRR&gt;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&lt;F0M&gt;s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&lt;1PR&gt;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&lt;ADPR&gt;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&lt;SJR1&gt; entre son &lt;NDR&gt; et son &lt;SJR3&gt;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&lt;DCF&gt;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&lt;DPR&gt;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&lt;ADCF&gt;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environ par jour calendaire écoulé depuis le &lt;DDCI&gt;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environ par jour calendaire écoulé depuis le &lt;DDCI&gt;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&lt;DPR&gt;</a:t>
            </a:r>
            <a:r>
              <a:rPr lang="fr-FR" sz="700" dirty="0">
                <a:latin typeface="Proxima Nova Rg" panose="02000506030000020004" pitchFamily="2" charset="0"/>
              </a:rPr>
              <a:t> (inclus) jusqu’au &lt;ADCF&gt;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&lt;SJR1&gt;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&lt;DPR&gt; (inclus) jusqu’au &lt;ADCF&gt;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&lt;PDI&gt;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600">
                <a:solidFill>
                  <a:schemeClr val="tx2"/>
                </a:solidFill>
              </a:rPr>
              <a:t>Niveau de l'indice par rapport à son Niveau de Référence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&lt;NSD&gt;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&lt;PDI&gt;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&lt;NSM&gt;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&lt;SJR1&gt;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&lt;1PR&gt;/</a:t>
            </a:r>
            <a:r>
              <a:rPr lang="fr-FR" sz="700" b="1">
                <a:solidFill>
                  <a:srgbClr val="699797"/>
                </a:solidFill>
                <a:latin typeface="Proxima Nova Rg" panose="02000506030000020004" pitchFamily="2" charset="0"/>
              </a:rPr>
              <a:t>365*&lt;CPN&gt;</a:t>
            </a:r>
            <a:r>
              <a:rPr lang="fr-FR" sz="700" b="1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&lt;R1&gt;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&lt;SJR1&gt;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600">
                <a:solidFill>
                  <a:schemeClr val="tx2"/>
                </a:solidFill>
              </a:rPr>
              <a:t>Niveau de l'indice par rapport à son Niveau de Référence</a:t>
            </a: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600">
                <a:solidFill>
                  <a:schemeClr val="tx2"/>
                </a:solidFill>
              </a:rPr>
              <a:t>Niveau de l'indice par rapport à son Niveau de Référence</a:t>
            </a: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&lt;DPR&gt; (inclus) jusqu’au &lt;ADCF&gt;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&lt;DPR&gt; (inclus) jusqu’au &lt;ADCF&gt;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&lt;NSD&gt;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&lt;NSF&gt;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&lt;BAC&gt;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&lt;PDI&gt;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&lt;BAC&gt;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&lt;DPR&gt;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&lt;DCF&gt;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&lt;SJR1&gt;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&lt;DPR&gt;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&lt;DCF&gt;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&lt;DPR&gt;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&lt;DCF&gt;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&lt;BAC&gt;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&lt;SJR1&gt;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&lt;SJR1&gt;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&lt;SJR1&gt; entre son &lt;NDR&gt; et son &lt;SJR3&gt;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&lt;DBAC&gt;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&lt;1PR&gt;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&lt;ADPR&gt;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&lt;DPRR&gt;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&lt;ABDAC&gt;%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&lt;SJR1&gt; entre son &lt;NDR&gt; et son &lt;SJR3&gt;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&lt;1PR&gt;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&lt;ADPR&gt;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&lt;DPRR&gt;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&lt;DBAC&gt;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&lt;ABDAC&gt;%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(&lt;DCF&gt;)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de l’indice par rapport à son Niveau de Référence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&lt;CPN&gt;% par &lt;F0&gt;calendaire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&lt;GCE&gt;%)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&lt;CPN&gt;%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&lt;F0M&gt;s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&lt;DBAC&gt;%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 </a:t>
            </a:r>
            <a:r>
              <a:rPr lang="fr-FR" sz="600" kern="0" dirty="0">
                <a:latin typeface="Proxima Nova Rg" panose="02000506030000020004" pitchFamily="2" charset="0"/>
              </a:rPr>
              <a:t>&lt;DPRR&gt;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&lt;CPN&gt;%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&lt;CPN&gt;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&lt;BCPN&gt;%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&lt;F0&gt; 1 jusqu’au &lt;F0&gt; &lt;ADPR&gt;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&lt;CPN&gt;%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&lt;PR1+1&gt;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&lt;ADPR&gt;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&lt;CPN&gt;%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&lt;F0M&gt;s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&lt;1PR&gt;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533225"/>
            <a:ext cx="738978" cy="4847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Niveau de l’action la moins performante par rapport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à son Niveau Initial</a:t>
            </a: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&lt;GCA&gt;%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&lt;F0&gt; 1 jusqu’à la fin du &lt;F0&gt; &lt;ADPR&gt;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&lt;BCPN&gt;%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&lt;F0M&gt;s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&lt;1PR&gt;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&lt;GCE&gt;%)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&lt;GCA&gt;%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&lt;F0M&gt;s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&lt;PR1+1&gt;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&lt;ADPR&gt;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&lt;F0M&gt; </a:t>
            </a:r>
            <a:r>
              <a:rPr lang="fr-FR" sz="700" kern="0" dirty="0">
                <a:latin typeface="Proxima Nova Rg" panose="02000506030000020004" pitchFamily="2" charset="0"/>
              </a:rPr>
              <a:t>&lt;DPRR&gt;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&lt;DBAC&gt;%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3751</Words>
  <Application>Microsoft Office PowerPoint</Application>
  <PresentationFormat>Grand écran</PresentationFormat>
  <Paragraphs>799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125</cp:revision>
  <dcterms:created xsi:type="dcterms:W3CDTF">2021-04-29T09:48:33Z</dcterms:created>
  <dcterms:modified xsi:type="dcterms:W3CDTF">2022-07-12T09:18:28Z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