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125" d="100"/>
          <a:sy n="125" d="100"/>
        </p:scale>
        <p:origin x="758" y="-236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2"/>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&lt;droit&gt;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&lt;DIC&gt; </a:t>
            </a:r>
            <a:r>
              <a:rPr lang="fr-FR" sz="800" cap="none" dirty="0"/>
              <a:t>(</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7298" y="9731312"/>
            <a:ext cx="6485461" cy="600164"/>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50" dirty="0">
                <a:solidFill>
                  <a:schemeClr val="tx2"/>
                </a:solidFill>
                <a:latin typeface="Proxima Nova Rg" panose="02000506030000020004" pitchFamily="2" charset="0"/>
              </a:rPr>
              <a:t>(2) 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50" dirty="0">
                <a:solidFill>
                  <a:schemeClr val="tx2"/>
                </a:solidFill>
                <a:latin typeface="Proxima Nova Rg" panose="02000506030000020004" pitchFamily="2" charset="0"/>
              </a:rPr>
              <a:t>(3) Morgan Stanley &amp; Co International Plc : Moody’s Aa3 / S&amp;P A+. Notations en vigueur au moment de la rédaction de la présente brochure le &lt;DDR_MAJ&gt;. Ces notations peuvent être révisées à tout moment et ne sont pas une garantie de solvabilité de l’Émetteur. Elles ne sauraient constituer un argument de souscription au produit.</a:t>
            </a: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correspondantes(1),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&lt;TRA.MP&gt;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4914900" y="9206702"/>
            <a:ext cx="2416142" cy="215444"/>
          </a:xfrm>
          <a:prstGeom prst="rect">
            <a:avLst/>
          </a:prstGeom>
          <a:noFill/>
        </p:spPr>
        <p:txBody>
          <a:bodyPr wrap="square" rtlCol="0">
            <a:spAutoFit/>
          </a:bodyPr>
          <a:lstStyle/>
          <a:p>
            <a:pPr algn="r"/>
            <a:r>
              <a:rPr lang="fr-FR" sz="800" u="sng"/>
              <a:t>Source :</a:t>
            </a:r>
            <a:r>
              <a:rPr lang="fr-FR" sz="800"/>
              <a:t> Equitim, le </a:t>
            </a:r>
            <a:r>
              <a:rPr lang="fr-FR" sz="800">
                <a:solidFill>
                  <a:schemeClr val="tx2"/>
                </a:solidFill>
              </a:rPr>
              <a:t>&lt;DDR_MAJ&gt;</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Morgan Stanley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3779394" y="9174546"/>
            <a:ext cx="3551648"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&lt;DDR1_MAJ_MIN&gt; </a:t>
            </a:r>
            <a:endParaRPr lang="fr-FR" sz="800" dirty="0"/>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endParaRPr lang="en-US" sz="1200" dirty="0">
              <a:latin typeface="Futura PT" panose="020B0902020204020203" pitchFamily="34" charset="0"/>
            </a:endParaRPr>
          </a:p>
        </p:txBody>
      </p:sp>
      <p:sp>
        <p:nvSpPr>
          <p:cNvPr id="26" name="ZoneTexte 25">
            <a:extLst>
              <a:ext uri="{FF2B5EF4-FFF2-40B4-BE49-F238E27FC236}">
                <a16:creationId xmlns:a16="http://schemas.microsoft.com/office/drawing/2014/main" id="{33414381-F560-BBC5-5064-46FA4625A4C3}"/>
              </a:ext>
            </a:extLst>
          </p:cNvPr>
          <p:cNvSpPr txBox="1"/>
          <p:nvPr/>
        </p:nvSpPr>
        <p:spPr>
          <a:xfrm>
            <a:off x="3671047" y="7911729"/>
            <a:ext cx="3551648"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&lt;DDR1_MAJ_MIN&gt; </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rPr>
              <a:t>(1) Morgan Stanley &amp; Co International Plc : Moody’s Aa3 / S&amp;P A+. Notations en vigueur au moment de la rédaction de la présente brochure le </a:t>
            </a:r>
            <a:r>
              <a:rPr lang="fr-FR" sz="65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dirty="0">
                <a:solidFill>
                  <a:srgbClr val="000000"/>
                </a:solidFill>
              </a:rPr>
              <a:t>(2) Les conflits d’intérêts seront gérés suivant la réglementation en vigueur.</a:t>
            </a:r>
            <a:endParaRPr lang="fr-FR" sz="650" i="1"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30984646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Morgan Stanley &amp; Co International Plc</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(1)</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ce qui peut être source d’un conflit d’intérêt</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(2)</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087182"/>
            <a:ext cx="6483350" cy="430887"/>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rPr>
              <a:t>(1) 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dirty="0">
                <a:solidFill>
                  <a:srgbClr val="000000"/>
                </a:solidFill>
              </a:rPr>
              <a:t>(2) 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21729367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&lt;Datesremb3</a:t>
                      </a:r>
                      <a:r>
                        <a:rPr lang="fr-FR" sz="700" b="0" i="0" kern="1200" baseline="0">
                          <a:solidFill>
                            <a:schemeClr val="tx1"/>
                          </a:solidFill>
                          <a:latin typeface="+mn-lt"/>
                          <a:ea typeface="+mn-ea"/>
                          <a:cs typeface="+mn-cs"/>
                        </a:rPr>
                        <a:t>&gt;</a:t>
                      </a:r>
                      <a:endParaRPr lang="fr-FR" sz="700" b="0" i="0" kern="1200" baseline="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287288" y="9754456"/>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dirty="0">
                <a:solidFill>
                  <a:srgbClr val="000000"/>
                </a:solidFill>
                <a:latin typeface="Proxima Nova Rg" panose="02000506030000020004" pitchFamily="2" charset="0"/>
              </a:rPr>
              <a:t>(3)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07879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a:t>
            </a:r>
            <a:r>
              <a:rPr lang="fr-FR" sz="800" dirty="0">
                <a:solidFill>
                  <a:schemeClr val="tx1"/>
                </a:solidFill>
                <a:latin typeface="Proxima Nova Rg"/>
              </a:rPr>
              <a:t>PDIPERF&gt;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&lt;NDR&gt;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&lt;NOM&gt; » ne peut constituer l’intégralité d’un portefeuille d’investissement. L’investisseur est exposé pour une durée de &lt;1PR&gt; à &lt;DPRR&gt; &lt;F0&gt;&lt;F0s&gt; à &lt;SJR1&gt;&lt;DIVERSACTION&gt;.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409" y="9469255"/>
            <a:ext cx="6483350" cy="1292662"/>
          </a:xfrm>
          <a:prstGeom prst="rect">
            <a:avLst/>
          </a:prstGeom>
          <a:noFill/>
          <a:ln w="9525">
            <a:noFill/>
            <a:miter lim="800000"/>
            <a:headEnd/>
            <a:tailEnd/>
          </a:ln>
        </p:spPr>
        <p:txBody>
          <a:bodyPr wrap="square" lIns="0" tIns="0" rIns="0" bIns="0">
            <a:spAutoFit/>
          </a:bodyPr>
          <a:lstStyle/>
          <a:p>
            <a:pPr algn="just"/>
            <a:r>
              <a:rPr lang="fr-FR" sz="600"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&lt;2PDC&gt;)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a:t>
            </a:r>
          </a:p>
          <a:p>
            <a:pPr algn="just"/>
            <a:r>
              <a:rPr lang="fr-FR" sz="60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00" dirty="0">
                <a:solidFill>
                  <a:srgbClr val="000000"/>
                </a:solidFill>
                <a:latin typeface="Proxima Nova Rg" panose="02000506030000020004" pitchFamily="2" charset="0"/>
              </a:rPr>
              <a:t>(2) Hors cas de défaillance de l’émetteur</a:t>
            </a:r>
          </a:p>
          <a:p>
            <a:pPr algn="just"/>
            <a:r>
              <a:rPr lang="fr-FR" sz="600" dirty="0">
                <a:solidFill>
                  <a:srgbClr val="000000"/>
                </a:solidFill>
                <a:latin typeface="Proxima Nova Rg" panose="02000506030000020004" pitchFamily="2" charset="0"/>
              </a:rPr>
              <a:t>(3)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éventuel(1) ou d’échéance(1)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endParaRPr lang="fr-FR" sz="60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4909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(1)(2)</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(1)(2)</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lang="fr-FR" sz="800" dirty="0">
                <a:latin typeface="Proxima Nova Rg"/>
              </a:rPr>
              <a:t>, &lt;SJR1&gt; clôture à un &lt;SJR3&gt; supérieur ou égal à &lt;ABAC2&gt;.</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&lt;NOM&gt; » ne peut constituer l’intégralité d’un portefeuille d’investissement. L’investisseur est exposé pour une durée de &lt;1PR&gt; à &lt;DPRR&gt; &lt;F0&gt;&lt;F0s&gt; à &lt;SJR1&gt;&lt;DIVERSACTION&gt;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a:t>
            </a:r>
            <a:r>
              <a:rPr lang="fr-FR" sz="800" b="1">
                <a:solidFill>
                  <a:schemeClr val="tx2"/>
                </a:solidFill>
              </a:rPr>
              <a:t>son &lt;NDR&gt;, </a:t>
            </a:r>
            <a:r>
              <a:rPr lang="fr-FR" sz="800" b="1" dirty="0">
                <a:solidFill>
                  <a:schemeClr val="tx2"/>
                </a:solidFill>
              </a:rPr>
              <a:t>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&lt;balisedeg3&gt;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63538" y="9761706"/>
            <a:ext cx="7066318" cy="630942"/>
          </a:xfrm>
          <a:prstGeom prst="rect">
            <a:avLst/>
          </a:prstGeom>
          <a:noFill/>
          <a:ln w="9525">
            <a:noFill/>
            <a:miter lim="800000"/>
            <a:headEnd/>
            <a:tailEnd/>
          </a:ln>
        </p:spPr>
        <p:txBody>
          <a:bodyPr wrap="square" lIns="0" tIns="0" rIns="0" bIns="0" anchor="ctr">
            <a:spAutoFit/>
          </a:bodyPr>
          <a:lstStyle/>
          <a:p>
            <a:pPr lvl="1"/>
            <a:r>
              <a:rPr lang="fr-FR" sz="70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lvl="1"/>
            <a:r>
              <a:rPr lang="fr-FR" sz="70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&lt;TRA.EM.P&gt;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&lt;TRA.RM.P&gt;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534376" y="9752017"/>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06589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7298" y="9720715"/>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332503"/>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00540"/>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57721" y="9373722"/>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20785</TotalTime>
  <Words>8794</Words>
  <Application>Microsoft Office PowerPoint</Application>
  <PresentationFormat>Personnalisé</PresentationFormat>
  <Paragraphs>380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952</cp:revision>
  <cp:lastPrinted>2022-05-04T09:56:42Z</cp:lastPrinted>
  <dcterms:created xsi:type="dcterms:W3CDTF">2017-02-21T09:03:05Z</dcterms:created>
  <dcterms:modified xsi:type="dcterms:W3CDTF">2022-07-19T12:49:18Z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