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7"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p:scale>
          <a:sx n="200" d="100"/>
          <a:sy n="200" d="100"/>
        </p:scale>
        <p:origin x="-768" y="-4886"/>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19/07/2022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19/07/2022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exte + Graphiqu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40000" y="10169462"/>
            <a:ext cx="359448" cy="216326"/>
          </a:xfrm>
          <a:noFill/>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260000"/>
            <a:ext cx="6120000" cy="3960000"/>
          </a:xfrm>
          <a:prstGeom prst="rect">
            <a:avLst/>
          </a:prstGeom>
        </p:spPr>
        <p:txBody>
          <a:bodyPr lIns="0" tIns="0" rIns="0" bIns="0">
            <a:noAutofit/>
          </a:bodyPr>
          <a:lstStyle>
            <a:lvl1pPr marL="0" indent="0">
              <a:spcBef>
                <a:spcPts val="2400"/>
              </a:spcBef>
              <a:buNone/>
              <a:defRPr sz="1600" b="0" cap="all" baseline="0">
                <a:solidFill>
                  <a:schemeClr val="tx1"/>
                </a:solidFill>
                <a:latin typeface="Futura PT" panose="020B0902020204020203" pitchFamily="34" charset="0"/>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800"/>
              </a:spcBef>
              <a:buNone/>
              <a:defRPr sz="900">
                <a:solidFill>
                  <a:schemeClr val="tx1"/>
                </a:solidFill>
              </a:defRPr>
            </a:lvl3pPr>
            <a:lvl4pPr marL="0" indent="0">
              <a:lnSpc>
                <a:spcPct val="100000"/>
              </a:lnSpc>
              <a:spcBef>
                <a:spcPts val="600"/>
              </a:spcBef>
              <a:buNone/>
              <a:defRPr sz="800">
                <a:solidFill>
                  <a:schemeClr val="tx2"/>
                </a:solidFill>
                <a:latin typeface="Ciutadella Light Italic" panose="02000000000000000000" pitchFamily="50" charset="0"/>
              </a:defRPr>
            </a:lvl4pPr>
            <a:lvl5pPr marL="0" indent="0">
              <a:lnSpc>
                <a:spcPct val="100000"/>
              </a:lnSpc>
              <a:spcBef>
                <a:spcPts val="600"/>
              </a:spcBef>
              <a:buNone/>
              <a:defRPr sz="800">
                <a:solidFill>
                  <a:schemeClr val="tx2"/>
                </a:solidFill>
                <a:latin typeface="Ciutadella Regular Italic"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26" name="Espace réservé du graphique 25"/>
          <p:cNvSpPr>
            <a:spLocks noGrp="1"/>
          </p:cNvSpPr>
          <p:nvPr>
            <p:ph type="chart" sz="quarter" idx="18" hasCustomPrompt="1"/>
          </p:nvPr>
        </p:nvSpPr>
        <p:spPr>
          <a:xfrm>
            <a:off x="1080000" y="6118050"/>
            <a:ext cx="6120000" cy="288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
        <p:nvSpPr>
          <p:cNvPr id="19" name="Espace réservé du texte 22"/>
          <p:cNvSpPr>
            <a:spLocks noGrp="1"/>
          </p:cNvSpPr>
          <p:nvPr>
            <p:ph type="body" sz="quarter" idx="19"/>
          </p:nvPr>
        </p:nvSpPr>
        <p:spPr>
          <a:xfrm>
            <a:off x="1080000" y="5722050"/>
            <a:ext cx="6120000" cy="288000"/>
          </a:xfrm>
          <a:prstGeom prst="rect">
            <a:avLst/>
          </a:prstGeom>
        </p:spPr>
        <p:txBody>
          <a:bodyPr lIns="0" tIns="0" rIns="0" bIns="0">
            <a:noAutofit/>
          </a:bodyPr>
          <a:lstStyle>
            <a:lvl1pPr marL="0" indent="0">
              <a:spcBef>
                <a:spcPts val="2400"/>
              </a:spcBef>
              <a:buNone/>
              <a:defRPr sz="1600" b="0" cap="all" baseline="0">
                <a:solidFill>
                  <a:schemeClr val="tx1"/>
                </a:solidFill>
                <a:latin typeface="+mj-lt"/>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400"/>
              </a:spcBef>
              <a:buNone/>
              <a:defRPr sz="900">
                <a:solidFill>
                  <a:schemeClr val="tx2"/>
                </a:solidFill>
              </a:defRPr>
            </a:lvl3pPr>
            <a:lvl4pPr marL="0" indent="0">
              <a:lnSpc>
                <a:spcPct val="100000"/>
              </a:lnSpc>
              <a:spcBef>
                <a:spcPts val="600"/>
              </a:spcBef>
              <a:buNone/>
              <a:defRPr sz="900">
                <a:solidFill>
                  <a:schemeClr val="tx1"/>
                </a:solidFill>
              </a:defRPr>
            </a:lvl4pPr>
            <a:lvl5pPr marL="0" indent="0">
              <a:lnSpc>
                <a:spcPct val="100000"/>
              </a:lnSpc>
              <a:spcBef>
                <a:spcPts val="600"/>
              </a:spcBef>
              <a:buNone/>
              <a:defRPr sz="700">
                <a:solidFill>
                  <a:schemeClr val="tx2"/>
                </a:solidFill>
                <a:latin typeface="Ciutadella Regular Italic" panose="01000000000000000000" pitchFamily="50" charset="0"/>
              </a:defRPr>
            </a:lvl5pPr>
          </a:lstStyle>
          <a:p>
            <a:pPr lvl="0"/>
            <a:r>
              <a:rPr lang="fr-FR"/>
              <a:t>Modifier les styles du texte du masque</a:t>
            </a:r>
          </a:p>
        </p:txBody>
      </p:sp>
      <p:sp>
        <p:nvSpPr>
          <p:cNvPr id="14"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15"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16"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Tree>
    <p:extLst>
      <p:ext uri="{BB962C8B-B14F-4D97-AF65-F5344CB8AC3E}">
        <p14:creationId xmlns:p14="http://schemas.microsoft.com/office/powerpoint/2010/main" val="2987354065"/>
      </p:ext>
    </p:extLst>
  </p:cSld>
  <p:clrMapOvr>
    <a:masterClrMapping/>
  </p:clrMapOvr>
  <p:extLst>
    <p:ext uri="{DCECCB84-F9BA-43D5-87BE-67443E8EF086}">
      <p15:sldGuideLst xmlns:p15="http://schemas.microsoft.com/office/powerpoint/2012/main">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4"/>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5"/>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 id="2147483678" r:id="rId2"/>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kid.bnpparibas.com/%3cISIN%3e-FR.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2639184"/>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&lt;droit&gt; présentant un risque de perte en capital partielle ou totale en cours de vie et à l’échéance</a:t>
            </a:r>
            <a:r>
              <a:rPr lang="fr-FR" sz="800" b="1" cap="none" baseline="30000" dirty="0"/>
              <a:t>(1)</a:t>
            </a:r>
            <a:r>
              <a:rPr lang="fr-FR" sz="800" b="1" cap="none" dirty="0"/>
              <a:t>.</a:t>
            </a: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&lt;1PDC_MAJ&gt; au &lt;2PDC_MAJ&gt; (inclus). </a:t>
            </a:r>
            <a:r>
              <a:rPr lang="fr-FR" sz="800" cap="none" dirty="0"/>
              <a:t>Une fois le montant de l’enveloppe initiale atteint (30 000 000 EUR), la commercialisation de « &lt;NOM&gt; » peut cesser à tout moment sans préavis avant le &lt;2PDC_MAJ&gt;,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solidFill>
                  <a:schemeClr val="tx2"/>
                </a:solidFill>
              </a:rPr>
              <a:t>&lt;DIC&gt;</a:t>
            </a:r>
            <a:r>
              <a:rPr lang="fr-FR" sz="800" cap="none" dirty="0">
                <a:solidFill>
                  <a:schemeClr val="tx2"/>
                </a:solidFill>
              </a:rPr>
              <a:t> (hors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&lt;TDP&gt;.</a:t>
            </a:r>
            <a:endParaRPr lang="fr-FR" sz="800" b="1" dirty="0">
              <a:solidFill>
                <a:srgbClr val="B9A049"/>
              </a:solidFill>
              <a:latin typeface="Futura PT" panose="020B0902020204020203" pitchFamily="34" charset="0"/>
            </a:endParaRP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latin typeface="Proxima Nova Rg" panose="02000506030000020004" pitchFamily="2" charset="0"/>
              </a:rPr>
              <a:t>Comptes-titres, contrats d’assurance vie et de capitalisation</a:t>
            </a:r>
            <a:r>
              <a:rPr lang="fr-FR" sz="800" cap="none" baseline="30000" dirty="0">
                <a:solidFill>
                  <a:schemeClr val="tx2"/>
                </a:solidFill>
                <a:latin typeface="Proxima Nova Rg" panose="02000506030000020004" pitchFamily="2" charset="0"/>
              </a:rPr>
              <a:t>(2)</a:t>
            </a:r>
            <a:r>
              <a:rPr lang="fr-FR" sz="800" cap="none" dirty="0">
                <a:solidFill>
                  <a:schemeClr val="tx2"/>
                </a:solidFill>
                <a:latin typeface="Proxima Nova Rg" panose="02000506030000020004" pitchFamily="2" charset="0"/>
              </a:rPr>
              <a:t>.</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185214"/>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&lt;ISIN&gt;</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a:t>
            </a:r>
            <a:r>
              <a:rPr lang="en-US" sz="800" b="1" dirty="0">
                <a:solidFill>
                  <a:srgbClr val="B9A049"/>
                </a:solidFill>
                <a:latin typeface="Futura PT" panose="020B0902020204020203" pitchFamily="34" charset="0"/>
              </a:rPr>
              <a:t>NATIXIS STRUCTURED ISSUANCE SA, </a:t>
            </a:r>
            <a:r>
              <a:rPr lang="fr-FR" sz="800" cap="none" dirty="0">
                <a:solidFill>
                  <a:schemeClr val="tx2"/>
                </a:solidFill>
              </a:rPr>
              <a:t>véhicule d’émission dédié de droit </a:t>
            </a:r>
            <a:r>
              <a:rPr lang="fr-FR" sz="800" cap="none" dirty="0">
                <a:solidFill>
                  <a:srgbClr val="000000"/>
                </a:solidFill>
                <a:latin typeface="Proxima Nova Rg" panose="02000506030000020004" pitchFamily="2" charset="0"/>
              </a:rPr>
              <a:t>luxembourgeois</a:t>
            </a:r>
            <a:r>
              <a:rPr lang="fr-FR" sz="800" cap="none" dirty="0">
                <a:solidFill>
                  <a:schemeClr val="tx2"/>
                </a:solidFill>
              </a:rPr>
              <a:t>, bénéficiant d’une garantie donnée par </a:t>
            </a:r>
            <a:r>
              <a:rPr lang="fr-FR" sz="800" cap="none" dirty="0">
                <a:solidFill>
                  <a:srgbClr val="000000"/>
                </a:solidFill>
                <a:latin typeface="Proxima Nova Rg" panose="02000506030000020004" pitchFamily="2" charset="0"/>
              </a:rPr>
              <a:t>Natixis</a:t>
            </a:r>
            <a:r>
              <a:rPr lang="fr-FR" sz="800" cap="none" baseline="30000" dirty="0">
                <a:solidFill>
                  <a:schemeClr val="tx2"/>
                </a:solidFill>
                <a:latin typeface="Proxima Nova Rg" panose="02000506030000020004" pitchFamily="2" charset="0"/>
              </a:rPr>
              <a:t>(3)</a:t>
            </a:r>
            <a:r>
              <a:rPr lang="fr-FR" sz="800" cap="none" baseline="30000" dirty="0">
                <a:solidFill>
                  <a:schemeClr val="tx2"/>
                </a:solidFill>
              </a:rPr>
              <a:t> </a:t>
            </a:r>
            <a:r>
              <a:rPr lang="fr-FR" sz="800" cap="none" dirty="0">
                <a:solidFill>
                  <a:schemeClr val="tx2"/>
                </a:solidFill>
              </a:rPr>
              <a:t>de la formule de remboursement et du paiement des sommes dues par l’Émetteur au titre du produit </a:t>
            </a:r>
            <a:r>
              <a:rPr lang="fr-FR" sz="800" cap="none" dirty="0">
                <a:solidFill>
                  <a:srgbClr val="000000"/>
                </a:solidFill>
                <a:latin typeface="Proxima Nova Rg" panose="02000506030000020004" pitchFamily="2" charset="0"/>
              </a:rPr>
              <a:t>de créance</a:t>
            </a:r>
            <a:r>
              <a:rPr lang="fr-FR" sz="800" cap="none" dirty="0">
                <a:solidFill>
                  <a:schemeClr val="tx2"/>
                </a:solidFill>
              </a:rPr>
              <a:t>. </a:t>
            </a:r>
            <a:r>
              <a:rPr lang="fr-FR" sz="800" cap="none" dirty="0">
                <a:solidFill>
                  <a:srgbClr val="000000"/>
                </a:solidFill>
                <a:latin typeface="Proxima Nova Rg" panose="02000506030000020004" pitchFamily="2" charset="0"/>
              </a:rPr>
              <a:t>L’investisseur supporte par  conséquent les risques de défaut, d’ouverture d’une procédure de résolution et de faillite de Natixis Structured </a:t>
            </a:r>
            <a:r>
              <a:rPr lang="fr-FR" sz="800" cap="none" dirty="0" err="1">
                <a:solidFill>
                  <a:srgbClr val="000000"/>
                </a:solidFill>
                <a:latin typeface="Proxima Nova Rg" panose="02000506030000020004" pitchFamily="2" charset="0"/>
              </a:rPr>
              <a:t>Issuance</a:t>
            </a:r>
            <a:r>
              <a:rPr lang="fr-FR" sz="800" cap="none" dirty="0">
                <a:solidFill>
                  <a:srgbClr val="000000"/>
                </a:solidFill>
                <a:latin typeface="Proxima Nova Rg" panose="02000506030000020004" pitchFamily="2" charset="0"/>
              </a:rPr>
              <a:t> SA (l’« Émetteur »), et de Natixis</a:t>
            </a:r>
            <a:r>
              <a:rPr lang="fr-FR" sz="800" cap="none" baseline="30000" dirty="0">
                <a:solidFill>
                  <a:schemeClr val="tx2"/>
                </a:solidFill>
                <a:latin typeface="Proxima Nova Rg" panose="02000506030000020004" pitchFamily="2" charset="0"/>
              </a:rPr>
              <a:t>(3)</a:t>
            </a:r>
            <a:r>
              <a:rPr lang="fr-FR" sz="800" cap="none" dirty="0">
                <a:solidFill>
                  <a:srgbClr val="000000"/>
                </a:solidFill>
                <a:latin typeface="Proxima Nova Rg" panose="02000506030000020004" pitchFamily="2" charset="0"/>
              </a:rPr>
              <a:t> (le « Garant »). </a:t>
            </a:r>
          </a:p>
          <a:p>
            <a:pPr marL="171450" indent="-171450" algn="just">
              <a:spcBef>
                <a:spcPts val="1200"/>
              </a:spcBef>
              <a:buClr>
                <a:srgbClr val="1C1C1C"/>
              </a:buClr>
              <a:buFont typeface="Wingdings" panose="05000000000000000000" pitchFamily="2" charset="2"/>
              <a:buChar char="§"/>
            </a:pPr>
            <a:r>
              <a:rPr lang="fr-FR" sz="800" b="1" cap="none" dirty="0">
                <a:solidFill>
                  <a:schemeClr val="tx2"/>
                </a:solidFill>
                <a:latin typeface="Proxima Nova Rg" panose="02000506030000020004" pitchFamily="2" charset="0"/>
              </a:rPr>
              <a:t>Vous êtes sur le point d'acheter un produit qui n'est pas simple et qui peut être difficile à comprendre</a:t>
            </a:r>
            <a:endParaRPr lang="fr-FR" sz="800" dirty="0">
              <a:solidFill>
                <a:srgbClr val="000000"/>
              </a:solidFill>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&lt;NOMP1&gt;</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defTabSz="914400"/>
            <a:r>
              <a:rPr lang="fr-FR" sz="650" dirty="0">
                <a:solidFill>
                  <a:schemeClr val="tx2"/>
                </a:solidFill>
              </a:rPr>
              <a:t>(1) L’investisseur prend un risque de perte en capital non mesurable a priori si les titres de créance sont revendus avant la date d’échéance ou de remboursement anticipé automatique. L’investisseur supporte les risques de défaut, </a:t>
            </a:r>
            <a:r>
              <a:rPr lang="fr-FR" sz="650" spc="-10" dirty="0">
                <a:solidFill>
                  <a:srgbClr val="000000"/>
                </a:solidFill>
                <a:cs typeface="Century Gothic"/>
              </a:rPr>
              <a:t>d’ouverture</a:t>
            </a:r>
            <a:r>
              <a:rPr lang="fr-FR" sz="650" spc="-40" dirty="0">
                <a:solidFill>
                  <a:srgbClr val="000000"/>
                </a:solidFill>
                <a:cs typeface="Century Gothic"/>
              </a:rPr>
              <a:t> </a:t>
            </a:r>
            <a:r>
              <a:rPr lang="fr-FR" sz="650" spc="-10" dirty="0">
                <a:solidFill>
                  <a:srgbClr val="000000"/>
                </a:solidFill>
                <a:cs typeface="Century Gothic"/>
              </a:rPr>
              <a:t>d’une</a:t>
            </a:r>
            <a:r>
              <a:rPr lang="fr-FR" sz="650" spc="-40" dirty="0">
                <a:solidFill>
                  <a:srgbClr val="000000"/>
                </a:solidFill>
                <a:cs typeface="Century Gothic"/>
              </a:rPr>
              <a:t> </a:t>
            </a:r>
            <a:r>
              <a:rPr lang="fr-FR" sz="650" spc="-10" dirty="0">
                <a:solidFill>
                  <a:srgbClr val="000000"/>
                </a:solidFill>
                <a:cs typeface="Century Gothic"/>
              </a:rPr>
              <a:t>procédure</a:t>
            </a:r>
            <a:r>
              <a:rPr lang="fr-FR" sz="650" spc="-35" dirty="0">
                <a:solidFill>
                  <a:srgbClr val="000000"/>
                </a:solidFill>
                <a:cs typeface="Century Gothic"/>
              </a:rPr>
              <a:t> </a:t>
            </a:r>
            <a:r>
              <a:rPr lang="fr-FR" sz="650" spc="-5" dirty="0">
                <a:solidFill>
                  <a:srgbClr val="000000"/>
                </a:solidFill>
                <a:cs typeface="Century Gothic"/>
              </a:rPr>
              <a:t>de</a:t>
            </a:r>
            <a:r>
              <a:rPr lang="fr-FR" sz="650" spc="-40" dirty="0">
                <a:solidFill>
                  <a:srgbClr val="000000"/>
                </a:solidFill>
                <a:cs typeface="Century Gothic"/>
              </a:rPr>
              <a:t> </a:t>
            </a:r>
            <a:r>
              <a:rPr lang="fr-FR" sz="650" spc="-10" dirty="0">
                <a:solidFill>
                  <a:srgbClr val="000000"/>
                </a:solidFill>
                <a:cs typeface="Century Gothic"/>
              </a:rPr>
              <a:t>résolution</a:t>
            </a:r>
            <a:r>
              <a:rPr lang="fr-FR" sz="650" spc="-40" dirty="0">
                <a:solidFill>
                  <a:srgbClr val="000000"/>
                </a:solidFill>
                <a:cs typeface="Century Gothic"/>
              </a:rPr>
              <a:t> </a:t>
            </a:r>
            <a:r>
              <a:rPr lang="fr-FR" sz="650" spc="-5" dirty="0">
                <a:solidFill>
                  <a:srgbClr val="000000"/>
                </a:solidFill>
                <a:cs typeface="Century Gothic"/>
              </a:rPr>
              <a:t>et</a:t>
            </a:r>
            <a:r>
              <a:rPr lang="fr-FR" sz="650" spc="-40" dirty="0">
                <a:solidFill>
                  <a:srgbClr val="000000"/>
                </a:solidFill>
                <a:cs typeface="Century Gothic"/>
              </a:rPr>
              <a:t> </a:t>
            </a:r>
            <a:r>
              <a:rPr lang="fr-FR" sz="650" spc="-10" dirty="0">
                <a:solidFill>
                  <a:srgbClr val="000000"/>
                </a:solidFill>
                <a:cs typeface="Century Gothic"/>
              </a:rPr>
              <a:t>de  faillite </a:t>
            </a:r>
            <a:r>
              <a:rPr lang="fr-FR" sz="650" spc="-5" dirty="0">
                <a:solidFill>
                  <a:srgbClr val="000000"/>
                </a:solidFill>
                <a:cs typeface="Century Gothic"/>
              </a:rPr>
              <a:t>de </a:t>
            </a:r>
            <a:r>
              <a:rPr lang="fr-FR" sz="650" spc="-10" dirty="0">
                <a:solidFill>
                  <a:srgbClr val="000000"/>
                </a:solidFill>
                <a:cs typeface="Century Gothic"/>
              </a:rPr>
              <a:t>l’Émetteur </a:t>
            </a:r>
            <a:r>
              <a:rPr lang="fr-FR" sz="650" spc="-5" dirty="0">
                <a:solidFill>
                  <a:srgbClr val="000000"/>
                </a:solidFill>
                <a:cs typeface="Century Gothic"/>
              </a:rPr>
              <a:t>et du </a:t>
            </a:r>
            <a:r>
              <a:rPr lang="fr-FR" sz="650" spc="-10" dirty="0">
                <a:solidFill>
                  <a:srgbClr val="000000"/>
                </a:solidFill>
                <a:cs typeface="Century Gothic"/>
              </a:rPr>
              <a:t>Garant.</a:t>
            </a:r>
            <a:r>
              <a:rPr lang="fr-FR" sz="650" dirty="0">
                <a:solidFill>
                  <a:schemeClr val="tx2"/>
                </a:solidFill>
              </a:rPr>
              <a:t> Pour les autres risques de perte en capital, voir pages suivantes. </a:t>
            </a:r>
          </a:p>
          <a:p>
            <a:pPr algn="just" defTabSz="914400"/>
            <a:r>
              <a:rPr lang="fr-FR" sz="650" spc="15" dirty="0">
                <a:solidFill>
                  <a:srgbClr val="000000"/>
                </a:solidFill>
                <a:cs typeface="Century Gothic"/>
              </a:rPr>
              <a:t>(2) </a:t>
            </a:r>
            <a:r>
              <a:rPr lang="fr-FR" sz="650" spc="-10" dirty="0">
                <a:solidFill>
                  <a:srgbClr val="000000"/>
                </a:solidFill>
                <a:cs typeface="Century Gothic"/>
              </a:rPr>
              <a:t>L’assureur s’engage exclusivement sur </a:t>
            </a:r>
            <a:r>
              <a:rPr lang="fr-FR" sz="650" spc="-5" dirty="0">
                <a:solidFill>
                  <a:srgbClr val="000000"/>
                </a:solidFill>
                <a:cs typeface="Century Gothic"/>
              </a:rPr>
              <a:t>le </a:t>
            </a:r>
            <a:r>
              <a:rPr lang="fr-FR" sz="650" spc="-10" dirty="0">
                <a:solidFill>
                  <a:srgbClr val="000000"/>
                </a:solidFill>
                <a:cs typeface="Century Gothic"/>
              </a:rPr>
              <a:t>nombre d’unités </a:t>
            </a:r>
            <a:r>
              <a:rPr lang="fr-FR" sz="650" spc="-5" dirty="0">
                <a:solidFill>
                  <a:srgbClr val="000000"/>
                </a:solidFill>
                <a:cs typeface="Century Gothic"/>
              </a:rPr>
              <a:t>de </a:t>
            </a:r>
            <a:r>
              <a:rPr lang="fr-FR" sz="650" spc="-10" dirty="0">
                <a:solidFill>
                  <a:srgbClr val="000000"/>
                </a:solidFill>
                <a:cs typeface="Century Gothic"/>
              </a:rPr>
              <a:t>compte mais non sur leur valeur, qu’il </a:t>
            </a:r>
            <a:r>
              <a:rPr lang="fr-FR" sz="650" spc="-5" dirty="0">
                <a:solidFill>
                  <a:srgbClr val="000000"/>
                </a:solidFill>
                <a:cs typeface="Century Gothic"/>
              </a:rPr>
              <a:t>ne </a:t>
            </a:r>
            <a:r>
              <a:rPr lang="fr-FR" sz="650" spc="-10" dirty="0">
                <a:solidFill>
                  <a:srgbClr val="000000"/>
                </a:solidFill>
                <a:cs typeface="Century Gothic"/>
              </a:rPr>
              <a:t>garantit pas. </a:t>
            </a:r>
            <a:r>
              <a:rPr lang="fr-FR" sz="650" spc="-5" dirty="0">
                <a:solidFill>
                  <a:srgbClr val="000000"/>
                </a:solidFill>
                <a:cs typeface="Century Gothic"/>
              </a:rPr>
              <a:t>Il </a:t>
            </a:r>
            <a:r>
              <a:rPr lang="fr-FR" sz="650" spc="-10" dirty="0">
                <a:solidFill>
                  <a:srgbClr val="000000"/>
                </a:solidFill>
                <a:cs typeface="Century Gothic"/>
              </a:rPr>
              <a:t>est précisé que  l’assureur d’une part, l’Émetteur </a:t>
            </a:r>
            <a:r>
              <a:rPr lang="fr-FR" sz="650" spc="-5" dirty="0">
                <a:solidFill>
                  <a:srgbClr val="000000"/>
                </a:solidFill>
                <a:cs typeface="Century Gothic"/>
              </a:rPr>
              <a:t>et le </a:t>
            </a:r>
            <a:r>
              <a:rPr lang="fr-FR" sz="650" spc="-10" dirty="0">
                <a:solidFill>
                  <a:srgbClr val="000000"/>
                </a:solidFill>
                <a:cs typeface="Century Gothic"/>
              </a:rPr>
              <a:t>Garant d’autre part, sont des entités juridiques indépendantes. </a:t>
            </a:r>
            <a:r>
              <a:rPr lang="fr-FR" sz="650" spc="-5" dirty="0">
                <a:solidFill>
                  <a:srgbClr val="000000"/>
                </a:solidFill>
                <a:cs typeface="Century Gothic"/>
              </a:rPr>
              <a:t>Ce </a:t>
            </a:r>
            <a:r>
              <a:rPr lang="fr-FR" sz="650" spc="-10" dirty="0">
                <a:solidFill>
                  <a:srgbClr val="000000"/>
                </a:solidFill>
                <a:cs typeface="Century Gothic"/>
              </a:rPr>
              <a:t>document n’a pas été rédigé par  l’assureur.</a:t>
            </a:r>
          </a:p>
          <a:p>
            <a:pPr algn="just" defTabSz="914400"/>
            <a:r>
              <a:rPr lang="fr-FR" sz="650" spc="15" dirty="0">
                <a:solidFill>
                  <a:srgbClr val="000000"/>
                </a:solidFill>
                <a:cs typeface="Century Gothic"/>
              </a:rPr>
              <a:t>(3) </a:t>
            </a:r>
            <a:r>
              <a:rPr lang="fr-FR" sz="650" spc="-10" dirty="0">
                <a:solidFill>
                  <a:srgbClr val="000000"/>
                </a:solidFill>
                <a:cs typeface="Century Gothic"/>
              </a:rPr>
              <a:t>Natixis </a:t>
            </a:r>
            <a:r>
              <a:rPr lang="fr-FR" sz="650" dirty="0">
                <a:solidFill>
                  <a:srgbClr val="000000"/>
                </a:solidFill>
                <a:cs typeface="Century Gothic"/>
              </a:rPr>
              <a:t>: </a:t>
            </a:r>
            <a:r>
              <a:rPr lang="fr-FR" sz="650" spc="-10" dirty="0">
                <a:solidFill>
                  <a:srgbClr val="000000"/>
                </a:solidFill>
                <a:cs typeface="Century Gothic"/>
              </a:rPr>
              <a:t>Standard </a:t>
            </a:r>
            <a:r>
              <a:rPr lang="fr-FR" sz="650" dirty="0">
                <a:solidFill>
                  <a:srgbClr val="000000"/>
                </a:solidFill>
                <a:cs typeface="Century Gothic"/>
              </a:rPr>
              <a:t>&amp; </a:t>
            </a:r>
            <a:r>
              <a:rPr lang="fr-FR" sz="650" spc="-10" dirty="0" err="1">
                <a:solidFill>
                  <a:srgbClr val="000000"/>
                </a:solidFill>
                <a:cs typeface="Century Gothic"/>
              </a:rPr>
              <a:t>Poor’s</a:t>
            </a:r>
            <a:r>
              <a:rPr lang="fr-FR" sz="650" spc="-10" dirty="0">
                <a:solidFill>
                  <a:srgbClr val="000000"/>
                </a:solidFill>
                <a:cs typeface="Century Gothic"/>
              </a:rPr>
              <a:t> </a:t>
            </a:r>
            <a:r>
              <a:rPr lang="fr-FR" sz="650" dirty="0">
                <a:solidFill>
                  <a:srgbClr val="000000"/>
                </a:solidFill>
                <a:cs typeface="Century Gothic"/>
              </a:rPr>
              <a:t>: </a:t>
            </a:r>
            <a:r>
              <a:rPr lang="fr-FR" sz="650" spc="-5" dirty="0">
                <a:solidFill>
                  <a:srgbClr val="000000"/>
                </a:solidFill>
                <a:cs typeface="Century Gothic"/>
              </a:rPr>
              <a:t>A </a:t>
            </a:r>
            <a:r>
              <a:rPr lang="fr-FR" sz="650" dirty="0">
                <a:solidFill>
                  <a:srgbClr val="000000"/>
                </a:solidFill>
                <a:cs typeface="Century Gothic"/>
              </a:rPr>
              <a:t>/ </a:t>
            </a:r>
            <a:r>
              <a:rPr lang="fr-FR" sz="650" spc="-10" dirty="0">
                <a:solidFill>
                  <a:srgbClr val="000000"/>
                </a:solidFill>
                <a:cs typeface="Century Gothic"/>
              </a:rPr>
              <a:t>Moody’s </a:t>
            </a:r>
            <a:r>
              <a:rPr lang="fr-FR" sz="650" dirty="0">
                <a:solidFill>
                  <a:srgbClr val="000000"/>
                </a:solidFill>
                <a:cs typeface="Century Gothic"/>
              </a:rPr>
              <a:t>: </a:t>
            </a:r>
            <a:r>
              <a:rPr lang="fr-FR" sz="650" spc="-5" dirty="0">
                <a:solidFill>
                  <a:srgbClr val="000000"/>
                </a:solidFill>
                <a:cs typeface="Century Gothic"/>
              </a:rPr>
              <a:t>A1 </a:t>
            </a:r>
            <a:r>
              <a:rPr lang="fr-FR" sz="650" dirty="0">
                <a:solidFill>
                  <a:srgbClr val="000000"/>
                </a:solidFill>
                <a:cs typeface="Century Gothic"/>
              </a:rPr>
              <a:t>/ </a:t>
            </a:r>
            <a:r>
              <a:rPr lang="fr-FR" sz="650" spc="-10" dirty="0">
                <a:solidFill>
                  <a:srgbClr val="000000"/>
                </a:solidFill>
                <a:cs typeface="Century Gothic"/>
              </a:rPr>
              <a:t>Fitch </a:t>
            </a:r>
            <a:r>
              <a:rPr lang="fr-FR" sz="650" dirty="0">
                <a:solidFill>
                  <a:srgbClr val="000000"/>
                </a:solidFill>
                <a:cs typeface="Century Gothic"/>
              </a:rPr>
              <a:t>: </a:t>
            </a:r>
            <a:r>
              <a:rPr lang="fr-FR" sz="650" spc="-10" dirty="0">
                <a:solidFill>
                  <a:srgbClr val="000000"/>
                </a:solidFill>
                <a:cs typeface="Century Gothic"/>
              </a:rPr>
              <a:t>A+. Notations </a:t>
            </a:r>
            <a:r>
              <a:rPr lang="fr-FR" sz="650" spc="-5" dirty="0">
                <a:solidFill>
                  <a:srgbClr val="000000"/>
                </a:solidFill>
                <a:cs typeface="Century Gothic"/>
              </a:rPr>
              <a:t>en </a:t>
            </a:r>
            <a:r>
              <a:rPr lang="fr-FR" sz="650" spc="-10" dirty="0">
                <a:solidFill>
                  <a:srgbClr val="000000"/>
                </a:solidFill>
                <a:cs typeface="Century Gothic"/>
              </a:rPr>
              <a:t>vigueur </a:t>
            </a:r>
            <a:r>
              <a:rPr lang="fr-FR" sz="650" spc="-5" dirty="0">
                <a:solidFill>
                  <a:srgbClr val="000000"/>
                </a:solidFill>
                <a:cs typeface="Century Gothic"/>
              </a:rPr>
              <a:t>au </a:t>
            </a:r>
            <a:r>
              <a:rPr lang="fr-FR" sz="650" spc="-10" dirty="0">
                <a:solidFill>
                  <a:srgbClr val="000000"/>
                </a:solidFill>
                <a:cs typeface="Century Gothic"/>
              </a:rPr>
              <a:t>moment </a:t>
            </a:r>
            <a:r>
              <a:rPr lang="fr-FR" sz="650" spc="-5" dirty="0">
                <a:solidFill>
                  <a:srgbClr val="000000"/>
                </a:solidFill>
                <a:cs typeface="Century Gothic"/>
              </a:rPr>
              <a:t>de la </a:t>
            </a:r>
            <a:r>
              <a:rPr lang="fr-FR" sz="650" spc="-10" dirty="0">
                <a:solidFill>
                  <a:srgbClr val="000000"/>
                </a:solidFill>
                <a:cs typeface="Century Gothic"/>
              </a:rPr>
              <a:t>rédaction </a:t>
            </a:r>
            <a:r>
              <a:rPr lang="fr-FR" sz="650" spc="-5" dirty="0">
                <a:solidFill>
                  <a:srgbClr val="000000"/>
                </a:solidFill>
                <a:cs typeface="Century Gothic"/>
              </a:rPr>
              <a:t>de la </a:t>
            </a:r>
            <a:r>
              <a:rPr lang="fr-FR" sz="650" spc="-10" dirty="0">
                <a:solidFill>
                  <a:srgbClr val="000000"/>
                </a:solidFill>
                <a:cs typeface="Century Gothic"/>
              </a:rPr>
              <a:t>présente brochure.  Ces</a:t>
            </a:r>
            <a:r>
              <a:rPr lang="fr-FR" sz="650" spc="-25" dirty="0">
                <a:solidFill>
                  <a:srgbClr val="000000"/>
                </a:solidFill>
                <a:cs typeface="Century Gothic"/>
              </a:rPr>
              <a:t> </a:t>
            </a:r>
            <a:r>
              <a:rPr lang="fr-FR" sz="650" spc="-10" dirty="0">
                <a:solidFill>
                  <a:srgbClr val="000000"/>
                </a:solidFill>
                <a:cs typeface="Century Gothic"/>
              </a:rPr>
              <a:t>notations</a:t>
            </a:r>
            <a:r>
              <a:rPr lang="fr-FR" sz="650" spc="-25" dirty="0">
                <a:solidFill>
                  <a:srgbClr val="000000"/>
                </a:solidFill>
                <a:cs typeface="Century Gothic"/>
              </a:rPr>
              <a:t> </a:t>
            </a:r>
            <a:r>
              <a:rPr lang="fr-FR" sz="650" spc="-10" dirty="0">
                <a:solidFill>
                  <a:srgbClr val="000000"/>
                </a:solidFill>
                <a:cs typeface="Century Gothic"/>
              </a:rPr>
              <a:t>peuvent</a:t>
            </a:r>
            <a:r>
              <a:rPr lang="fr-FR" sz="650" spc="-20" dirty="0">
                <a:solidFill>
                  <a:srgbClr val="000000"/>
                </a:solidFill>
                <a:cs typeface="Century Gothic"/>
              </a:rPr>
              <a:t> </a:t>
            </a:r>
            <a:r>
              <a:rPr lang="fr-FR" sz="650" spc="-10" dirty="0">
                <a:solidFill>
                  <a:srgbClr val="000000"/>
                </a:solidFill>
                <a:cs typeface="Century Gothic"/>
              </a:rPr>
              <a:t>être</a:t>
            </a:r>
            <a:r>
              <a:rPr lang="fr-FR" sz="650" spc="-25" dirty="0">
                <a:solidFill>
                  <a:srgbClr val="000000"/>
                </a:solidFill>
                <a:cs typeface="Century Gothic"/>
              </a:rPr>
              <a:t> </a:t>
            </a:r>
            <a:r>
              <a:rPr lang="fr-FR" sz="650" spc="-10" dirty="0">
                <a:solidFill>
                  <a:srgbClr val="000000"/>
                </a:solidFill>
                <a:cs typeface="Century Gothic"/>
              </a:rPr>
              <a:t>révisées</a:t>
            </a:r>
            <a:r>
              <a:rPr lang="fr-FR" sz="650" spc="-20" dirty="0">
                <a:solidFill>
                  <a:srgbClr val="000000"/>
                </a:solidFill>
                <a:cs typeface="Century Gothic"/>
              </a:rPr>
              <a:t> </a:t>
            </a:r>
            <a:r>
              <a:rPr lang="fr-FR" sz="650" dirty="0">
                <a:solidFill>
                  <a:srgbClr val="000000"/>
                </a:solidFill>
                <a:cs typeface="Century Gothic"/>
              </a:rPr>
              <a:t>à</a:t>
            </a:r>
            <a:r>
              <a:rPr lang="fr-FR" sz="650" spc="-25" dirty="0">
                <a:solidFill>
                  <a:srgbClr val="000000"/>
                </a:solidFill>
                <a:cs typeface="Century Gothic"/>
              </a:rPr>
              <a:t> </a:t>
            </a:r>
            <a:r>
              <a:rPr lang="fr-FR" sz="650" spc="-10" dirty="0">
                <a:solidFill>
                  <a:srgbClr val="000000"/>
                </a:solidFill>
                <a:cs typeface="Century Gothic"/>
              </a:rPr>
              <a:t>tout</a:t>
            </a:r>
            <a:r>
              <a:rPr lang="fr-FR" sz="650" spc="-25" dirty="0">
                <a:solidFill>
                  <a:srgbClr val="000000"/>
                </a:solidFill>
                <a:cs typeface="Century Gothic"/>
              </a:rPr>
              <a:t> </a:t>
            </a:r>
            <a:r>
              <a:rPr lang="fr-FR" sz="650" spc="-10" dirty="0">
                <a:solidFill>
                  <a:srgbClr val="000000"/>
                </a:solidFill>
                <a:cs typeface="Century Gothic"/>
              </a:rPr>
              <a:t>moment</a:t>
            </a:r>
            <a:r>
              <a:rPr lang="fr-FR" sz="650" spc="-20" dirty="0">
                <a:solidFill>
                  <a:srgbClr val="000000"/>
                </a:solidFill>
                <a:cs typeface="Century Gothic"/>
              </a:rPr>
              <a:t> </a:t>
            </a:r>
            <a:r>
              <a:rPr lang="fr-FR" sz="650" spc="-5" dirty="0">
                <a:solidFill>
                  <a:srgbClr val="000000"/>
                </a:solidFill>
                <a:cs typeface="Century Gothic"/>
              </a:rPr>
              <a:t>et</a:t>
            </a:r>
            <a:r>
              <a:rPr lang="fr-FR" sz="650" spc="-25" dirty="0">
                <a:solidFill>
                  <a:srgbClr val="000000"/>
                </a:solidFill>
                <a:cs typeface="Century Gothic"/>
              </a:rPr>
              <a:t> </a:t>
            </a:r>
            <a:r>
              <a:rPr lang="fr-FR" sz="650" spc="-5" dirty="0">
                <a:solidFill>
                  <a:srgbClr val="000000"/>
                </a:solidFill>
                <a:cs typeface="Century Gothic"/>
              </a:rPr>
              <a:t>ne</a:t>
            </a:r>
            <a:r>
              <a:rPr lang="fr-FR" sz="650" spc="-20" dirty="0">
                <a:solidFill>
                  <a:srgbClr val="000000"/>
                </a:solidFill>
                <a:cs typeface="Century Gothic"/>
              </a:rPr>
              <a:t> </a:t>
            </a:r>
            <a:r>
              <a:rPr lang="fr-FR" sz="650" spc="-10" dirty="0">
                <a:solidFill>
                  <a:srgbClr val="000000"/>
                </a:solidFill>
                <a:cs typeface="Century Gothic"/>
              </a:rPr>
              <a:t>sont</a:t>
            </a:r>
            <a:r>
              <a:rPr lang="fr-FR" sz="650" spc="-25" dirty="0">
                <a:solidFill>
                  <a:srgbClr val="000000"/>
                </a:solidFill>
                <a:cs typeface="Century Gothic"/>
              </a:rPr>
              <a:t> </a:t>
            </a:r>
            <a:r>
              <a:rPr lang="fr-FR" sz="650" spc="-10" dirty="0">
                <a:solidFill>
                  <a:srgbClr val="000000"/>
                </a:solidFill>
                <a:cs typeface="Century Gothic"/>
              </a:rPr>
              <a:t>pas</a:t>
            </a:r>
            <a:r>
              <a:rPr lang="fr-FR" sz="650" spc="-25" dirty="0">
                <a:solidFill>
                  <a:srgbClr val="000000"/>
                </a:solidFill>
                <a:cs typeface="Century Gothic"/>
              </a:rPr>
              <a:t> </a:t>
            </a:r>
            <a:r>
              <a:rPr lang="fr-FR" sz="650" spc="-10" dirty="0">
                <a:solidFill>
                  <a:srgbClr val="000000"/>
                </a:solidFill>
                <a:cs typeface="Century Gothic"/>
              </a:rPr>
              <a:t>une</a:t>
            </a:r>
            <a:r>
              <a:rPr lang="fr-FR" sz="650" spc="-20" dirty="0">
                <a:solidFill>
                  <a:srgbClr val="000000"/>
                </a:solidFill>
                <a:cs typeface="Century Gothic"/>
              </a:rPr>
              <a:t> </a:t>
            </a:r>
            <a:r>
              <a:rPr lang="fr-FR" sz="650" spc="-10" dirty="0">
                <a:solidFill>
                  <a:srgbClr val="000000"/>
                </a:solidFill>
                <a:cs typeface="Century Gothic"/>
              </a:rPr>
              <a:t>garantie</a:t>
            </a:r>
            <a:r>
              <a:rPr lang="fr-FR" sz="650" spc="-25" dirty="0">
                <a:solidFill>
                  <a:srgbClr val="000000"/>
                </a:solidFill>
                <a:cs typeface="Century Gothic"/>
              </a:rPr>
              <a:t> </a:t>
            </a:r>
            <a:r>
              <a:rPr lang="fr-FR" sz="650" spc="-5" dirty="0">
                <a:solidFill>
                  <a:srgbClr val="000000"/>
                </a:solidFill>
                <a:cs typeface="Century Gothic"/>
              </a:rPr>
              <a:t>de</a:t>
            </a:r>
            <a:r>
              <a:rPr lang="fr-FR" sz="650" spc="-20" dirty="0">
                <a:solidFill>
                  <a:srgbClr val="000000"/>
                </a:solidFill>
                <a:cs typeface="Century Gothic"/>
              </a:rPr>
              <a:t> </a:t>
            </a:r>
            <a:r>
              <a:rPr lang="fr-FR" sz="650" spc="-10" dirty="0">
                <a:solidFill>
                  <a:srgbClr val="000000"/>
                </a:solidFill>
                <a:cs typeface="Century Gothic"/>
              </a:rPr>
              <a:t>solvabilité</a:t>
            </a:r>
            <a:r>
              <a:rPr lang="fr-FR" sz="650" spc="-25" dirty="0">
                <a:solidFill>
                  <a:srgbClr val="000000"/>
                </a:solidFill>
                <a:cs typeface="Century Gothic"/>
              </a:rPr>
              <a:t> </a:t>
            </a:r>
            <a:r>
              <a:rPr lang="fr-FR" sz="650" spc="-5" dirty="0">
                <a:solidFill>
                  <a:srgbClr val="000000"/>
                </a:solidFill>
                <a:cs typeface="Century Gothic"/>
              </a:rPr>
              <a:t>de</a:t>
            </a:r>
            <a:r>
              <a:rPr lang="fr-FR" sz="650" spc="-25" dirty="0">
                <a:solidFill>
                  <a:srgbClr val="000000"/>
                </a:solidFill>
                <a:cs typeface="Century Gothic"/>
              </a:rPr>
              <a:t> </a:t>
            </a:r>
            <a:r>
              <a:rPr lang="fr-FR" sz="650" spc="-10" dirty="0">
                <a:solidFill>
                  <a:srgbClr val="000000"/>
                </a:solidFill>
                <a:cs typeface="Century Gothic"/>
              </a:rPr>
              <a:t>l’Émetteur</a:t>
            </a:r>
            <a:r>
              <a:rPr lang="fr-FR" sz="650" spc="-20" dirty="0">
                <a:solidFill>
                  <a:srgbClr val="000000"/>
                </a:solidFill>
                <a:cs typeface="Century Gothic"/>
              </a:rPr>
              <a:t> </a:t>
            </a:r>
            <a:r>
              <a:rPr lang="fr-FR" sz="650" spc="-5" dirty="0">
                <a:solidFill>
                  <a:srgbClr val="000000"/>
                </a:solidFill>
                <a:cs typeface="Century Gothic"/>
              </a:rPr>
              <a:t>ni</a:t>
            </a:r>
            <a:r>
              <a:rPr lang="fr-FR" sz="650" spc="-25" dirty="0">
                <a:solidFill>
                  <a:srgbClr val="000000"/>
                </a:solidFill>
                <a:cs typeface="Century Gothic"/>
              </a:rPr>
              <a:t> </a:t>
            </a:r>
            <a:r>
              <a:rPr lang="fr-FR" sz="650" spc="-5" dirty="0">
                <a:solidFill>
                  <a:srgbClr val="000000"/>
                </a:solidFill>
                <a:cs typeface="Century Gothic"/>
              </a:rPr>
              <a:t>du</a:t>
            </a:r>
            <a:r>
              <a:rPr lang="fr-FR" sz="650" spc="-20" dirty="0">
                <a:solidFill>
                  <a:srgbClr val="000000"/>
                </a:solidFill>
                <a:cs typeface="Century Gothic"/>
              </a:rPr>
              <a:t> </a:t>
            </a:r>
            <a:r>
              <a:rPr lang="fr-FR" sz="650" spc="-10" dirty="0">
                <a:solidFill>
                  <a:srgbClr val="000000"/>
                </a:solidFill>
                <a:cs typeface="Century Gothic"/>
              </a:rPr>
              <a:t>Garant.</a:t>
            </a:r>
            <a:r>
              <a:rPr lang="fr-FR" sz="650" spc="-25" dirty="0">
                <a:solidFill>
                  <a:srgbClr val="000000"/>
                </a:solidFill>
                <a:cs typeface="Century Gothic"/>
              </a:rPr>
              <a:t> </a:t>
            </a:r>
            <a:r>
              <a:rPr lang="fr-FR" sz="650" spc="-10" dirty="0">
                <a:solidFill>
                  <a:srgbClr val="000000"/>
                </a:solidFill>
                <a:cs typeface="Century Gothic"/>
              </a:rPr>
              <a:t>Elles</a:t>
            </a:r>
            <a:r>
              <a:rPr lang="fr-FR" sz="650" spc="-25" dirty="0">
                <a:solidFill>
                  <a:srgbClr val="000000"/>
                </a:solidFill>
                <a:cs typeface="Century Gothic"/>
              </a:rPr>
              <a:t> </a:t>
            </a:r>
            <a:r>
              <a:rPr lang="fr-FR" sz="650" spc="-5" dirty="0">
                <a:solidFill>
                  <a:srgbClr val="000000"/>
                </a:solidFill>
                <a:cs typeface="Century Gothic"/>
              </a:rPr>
              <a:t>ne</a:t>
            </a:r>
            <a:r>
              <a:rPr lang="fr-FR" sz="650" spc="-20" dirty="0">
                <a:solidFill>
                  <a:srgbClr val="000000"/>
                </a:solidFill>
                <a:cs typeface="Century Gothic"/>
              </a:rPr>
              <a:t> </a:t>
            </a:r>
            <a:r>
              <a:rPr lang="fr-FR" sz="650" spc="-10" dirty="0">
                <a:solidFill>
                  <a:srgbClr val="000000"/>
                </a:solidFill>
                <a:cs typeface="Century Gothic"/>
              </a:rPr>
              <a:t>sauraient  constituer </a:t>
            </a:r>
            <a:r>
              <a:rPr lang="fr-FR" sz="650" spc="-5" dirty="0">
                <a:solidFill>
                  <a:srgbClr val="000000"/>
                </a:solidFill>
                <a:cs typeface="Century Gothic"/>
              </a:rPr>
              <a:t>un </a:t>
            </a:r>
            <a:r>
              <a:rPr lang="fr-FR" sz="650" spc="-10" dirty="0">
                <a:solidFill>
                  <a:srgbClr val="000000"/>
                </a:solidFill>
                <a:cs typeface="Century Gothic"/>
              </a:rPr>
              <a:t>argument </a:t>
            </a:r>
            <a:r>
              <a:rPr lang="fr-FR" sz="650" spc="-5" dirty="0">
                <a:solidFill>
                  <a:srgbClr val="000000"/>
                </a:solidFill>
                <a:cs typeface="Century Gothic"/>
              </a:rPr>
              <a:t>de </a:t>
            </a:r>
            <a:r>
              <a:rPr lang="fr-FR" sz="650" spc="-10" dirty="0">
                <a:solidFill>
                  <a:srgbClr val="000000"/>
                </a:solidFill>
                <a:cs typeface="Century Gothic"/>
              </a:rPr>
              <a:t>souscription </a:t>
            </a:r>
            <a:r>
              <a:rPr lang="fr-FR" sz="650" spc="-5" dirty="0">
                <a:solidFill>
                  <a:srgbClr val="000000"/>
                </a:solidFill>
                <a:cs typeface="Century Gothic"/>
              </a:rPr>
              <a:t>au </a:t>
            </a:r>
            <a:r>
              <a:rPr lang="fr-FR" sz="650" spc="-10" dirty="0">
                <a:solidFill>
                  <a:srgbClr val="000000"/>
                </a:solidFill>
                <a:cs typeface="Century Gothic"/>
              </a:rPr>
              <a:t>titre </a:t>
            </a:r>
            <a:r>
              <a:rPr lang="fr-FR" sz="650" spc="-5" dirty="0">
                <a:solidFill>
                  <a:srgbClr val="000000"/>
                </a:solidFill>
                <a:cs typeface="Century Gothic"/>
              </a:rPr>
              <a:t>de</a:t>
            </a:r>
            <a:r>
              <a:rPr lang="fr-FR" sz="650" spc="-75" dirty="0">
                <a:solidFill>
                  <a:srgbClr val="000000"/>
                </a:solidFill>
                <a:cs typeface="Century Gothic"/>
              </a:rPr>
              <a:t> </a:t>
            </a:r>
            <a:r>
              <a:rPr lang="fr-FR" sz="650" spc="-10" dirty="0">
                <a:solidFill>
                  <a:srgbClr val="000000"/>
                </a:solidFill>
                <a:cs typeface="Century Gothic"/>
              </a:rPr>
              <a:t>créance. </a:t>
            </a:r>
            <a:endParaRPr lang="fr-FR" sz="650" dirty="0">
              <a:solidFill>
                <a:srgbClr val="000000"/>
              </a:solidFill>
              <a:cs typeface="Century Gothic"/>
            </a:endParaRP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23275"/>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ou de droits de garde en compte-titres. TRA nets hors autres frais, fiscalité et prélèvements sociaux applicables au cadre d’investissement sous réserve de l’absence de défaut, d’ouverture d’une procédure de résolution et de faillite de l’Émetteur et du Garant. Les TRA sont calculés à partir du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dirty="0">
                <a:solidFill>
                  <a:srgbClr val="000000"/>
                </a:solidFill>
              </a:rPr>
              <a:t>(3) Pour un investissement direct dans l’Indice, hors prise en compte des dividendes éventuels détachés par l’Indice.</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369332"/>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a:t>
            </a:r>
            <a:r>
              <a:rPr lang="fr-FR" sz="800" b="1" dirty="0">
                <a:solidFill>
                  <a:srgbClr val="000000"/>
                </a:solidFill>
                <a:latin typeface="Proxima Nova Rg" panose="02000506030000020004" pitchFamily="2" charset="0"/>
              </a:rPr>
              <a:t>Elles ne préjugent en rien de résultats futurs et ne sauraient constituer en aucune manière une offre commerciale.</a:t>
            </a:r>
          </a:p>
          <a:p>
            <a:pPr algn="just"/>
            <a:endParaRPr lang="fr-FR" sz="800" b="1" dirty="0">
              <a:latin typeface="Proxima Nova Rg" panose="02000506030000020004" pitchFamily="2" charset="0"/>
            </a:endParaRP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latin typeface="+mj-lt"/>
              </a:rPr>
              <a:t>SCÉNARIO DÉFAVORABLE </a:t>
            </a:r>
            <a:r>
              <a:rPr lang="fr-FR" sz="800" dirty="0">
                <a:solidFill>
                  <a:srgbClr val="B9A049"/>
                </a:solidFill>
                <a:latin typeface="+mj-lt"/>
              </a:rPr>
              <a:t>: </a:t>
            </a:r>
            <a:r>
              <a:rPr lang="fr-FR" sz="800" dirty="0">
                <a:solidFill>
                  <a:srgbClr val="B9A049"/>
                </a:solidFill>
              </a:rPr>
              <a:t>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MÉDIAN : </a:t>
            </a:r>
            <a:r>
              <a:rPr lang="fr-FR" sz="800" b="0" dirty="0">
                <a:latin typeface="+mn-lt"/>
              </a:rPr>
              <a:t>&lt;baliseCM5&gt;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FAVORABLE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361950" y="9414537"/>
            <a:ext cx="6835769" cy="246731"/>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&lt;SJR1&gt; AUTOUR DES SEUILS DE &lt;PDI&gt; ET DE &lt;BFP&gt; DE SON &lt;NDR&gt;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53915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&lt;DU&gt; &lt;F0&gt; 1, à la date de constatation correspondante, &lt;SJR1&gt; clôture à un &lt;SJR3&gt; strictement supérieur à &lt;ABAC2&gt;. Le produit verse donc un coupon de &lt;CPN&gt; au titre du &lt;F0&gt;.</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&lt;F0&gt;&lt;F0s&gt; 2 à &lt;ADPR&gt;, aux dates de constatation correspondantes</a:t>
            </a:r>
            <a:r>
              <a:rPr lang="fr-FR" sz="800" baseline="30000" dirty="0"/>
              <a:t>(1)</a:t>
            </a:r>
            <a:r>
              <a:rPr lang="fr-FR" sz="800" dirty="0"/>
              <a:t>, &lt;SJR1&gt; clôture à un &lt;SJR3&gt; strictement inférieur au seuil de versement du coupon. Le mécanisme de remboursement anticipé automatique n’est donc pas activé et le produit ne verse aucun coupon&lt;Mémoire4&gt;.</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rPr>
              <a:t>&lt;TRA.D.P&gt;</a:t>
            </a:r>
            <a:r>
              <a:rPr lang="fr-FR" sz="800" baseline="30000" dirty="0"/>
              <a:t>(2)</a:t>
            </a:r>
            <a:r>
              <a:rPr lang="fr-FR" sz="800" dirty="0"/>
              <a:t>, contre un taux de rendement annuel net négatif de </a:t>
            </a:r>
            <a:r>
              <a:rPr lang="fr-FR" sz="800" dirty="0">
                <a:solidFill>
                  <a:srgbClr val="000000"/>
                </a:solidFill>
              </a:rPr>
              <a:t>&lt;TRA.D.A&gt;</a:t>
            </a:r>
            <a:r>
              <a:rPr lang="fr-FR" sz="800" baseline="30000" dirty="0"/>
              <a:t>(2)</a:t>
            </a:r>
            <a:r>
              <a:rPr lang="fr-FR" sz="800" dirty="0"/>
              <a:t>, pour un investissement direct dans &lt;SJR1&gt;</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1" y="4582425"/>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&lt;DU&gt; &lt;F0&gt; 2, à la date de constatation correspondante</a:t>
            </a:r>
            <a:r>
              <a:rPr lang="fr-FR" sz="800" baseline="30000" dirty="0">
                <a:latin typeface="+mn-lt"/>
              </a:rPr>
              <a:t>(1)</a:t>
            </a:r>
            <a:r>
              <a:rPr lang="fr-FR" sz="800" dirty="0">
                <a:latin typeface="+mn-lt"/>
              </a:rPr>
              <a:t>, &lt;SJR1&gt; clôture à un &lt;SJR3&gt; strictement inférieur à &lt;ABAC&gt; mais supérieur au seuil de versement du coupon. Le mécanisme de remboursement anticipé automatique n’est donc pas activé mais le produit verse un coupon de &lt;CPN&gt; au titre &lt;DU&gt; &lt;F0&gt; &lt;Mémoire5&gt;.</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&lt;baliseCM6&gt;</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latin typeface="+mn-lt"/>
              </a:rPr>
              <a:t>&lt;TRA.RM.P&gt;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latin typeface="+mn-lt"/>
              </a:rPr>
              <a:t>&lt;TRA.M.SJ&gt;</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&lt;SJR1&gt;</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75432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&lt;DU1&gt; &lt;F0&gt; 1 au &lt;F0&gt; &lt;1PR-1&gt;, aux dates de constatation correspondantes</a:t>
            </a:r>
            <a:r>
              <a:rPr lang="fr-FR" sz="800" baseline="30000" dirty="0">
                <a:solidFill>
                  <a:schemeClr val="tx2"/>
                </a:solidFill>
              </a:rPr>
              <a:t>(1)</a:t>
            </a:r>
            <a:r>
              <a:rPr lang="fr-FR" sz="800" dirty="0">
                <a:solidFill>
                  <a:schemeClr val="tx2"/>
                </a:solidFill>
              </a:rPr>
              <a:t>, &lt;SJR1&gt; clôture à un &lt;SJR3&gt; supérieur au seuil de versement du coupon. Le produit verse alors un coupon de &lt;CPN&gt; au titre de chaque &lt;F0&gt;.</a:t>
            </a:r>
          </a:p>
          <a:p>
            <a:pPr algn="just">
              <a:spcAft>
                <a:spcPts val="600"/>
              </a:spcAft>
            </a:pPr>
            <a:r>
              <a:rPr lang="fr-FR" sz="800" dirty="0">
                <a:solidFill>
                  <a:schemeClr val="tx2"/>
                </a:solidFill>
              </a:rPr>
              <a:t>Dès la fin &lt;DU&gt; &lt;F0&gt; &lt;1PR&gt;, à la date de constatation correspondante</a:t>
            </a:r>
            <a:r>
              <a:rPr lang="fr-FR" sz="800" baseline="30000" dirty="0">
                <a:solidFill>
                  <a:schemeClr val="tx2"/>
                </a:solidFill>
              </a:rPr>
              <a:t>(1)</a:t>
            </a:r>
            <a:r>
              <a:rPr lang="fr-FR" sz="800" dirty="0">
                <a:solidFill>
                  <a:schemeClr val="tx2"/>
                </a:solidFill>
              </a:rPr>
              <a:t>, &lt;SJR1&gt; clôture à un &lt;SJR3&gt; supérieur à &lt;ABAC&gt; (&lt;NSF&gt; dans cet exemple). Le produit est alors automatiquement remboursé par anticipation. L’investisseur récupère l’intégralité du capital initial majoré du coupon de &lt;CPN&gt;.</a:t>
            </a:r>
          </a:p>
          <a:p>
            <a:pPr algn="just">
              <a:spcAft>
                <a:spcPts val="600"/>
              </a:spcAft>
            </a:pPr>
            <a:r>
              <a:rPr lang="fr-FR" sz="800" dirty="0">
                <a:solidFill>
                  <a:srgbClr val="04202E"/>
                </a:solidFill>
              </a:rPr>
              <a:t>Ce qui correspond à un taux de rendement annuel net de &lt;TRA.F.P&gt;</a:t>
            </a:r>
            <a:r>
              <a:rPr lang="fr-FR" sz="800" baseline="30000" dirty="0">
                <a:solidFill>
                  <a:srgbClr val="04202E"/>
                </a:solidFill>
              </a:rPr>
              <a:t>(2)</a:t>
            </a:r>
            <a:r>
              <a:rPr lang="fr-FR" sz="800" dirty="0">
                <a:solidFill>
                  <a:srgbClr val="04202E"/>
                </a:solidFill>
              </a:rPr>
              <a:t>, contre un taux de rendement annuel net de </a:t>
            </a:r>
            <a:r>
              <a:rPr lang="fr-FR" sz="800" dirty="0"/>
              <a:t>&lt;TRA.F.SJ&gt;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&lt;SJR1&gt;</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&lt;CPN&gt; &lt;environ&gt; par &lt;F0&gt;.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a:t>&lt;graph2&gt;</a:t>
            </a:r>
            <a:endParaRPr lang="en-US" dirty="0"/>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a:r>
              <a:rPr lang="fr-FR" dirty="0"/>
              <a:t>&lt;graph3&gt;</a:t>
            </a:r>
            <a:endParaRPr lang="en-US" dirty="0"/>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a:r>
              <a:rPr lang="fr-FR" dirty="0"/>
              <a:t>&lt;graph4&gt;</a:t>
            </a:r>
            <a:endParaRPr lang="en-US" dirty="0"/>
          </a:p>
        </p:txBody>
      </p:sp>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a:t>
            </a:r>
            <a:r>
              <a:rPr lang="fr-FR" sz="1200" cap="none" dirty="0">
                <a:solidFill>
                  <a:srgbClr val="B9A049"/>
                </a:solidFill>
                <a:latin typeface="Futura PT" panose="020B0902020204020203" pitchFamily="34" charset="0"/>
              </a:rPr>
              <a:t>&lt;NOMSOUSJACENTP1&gt;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1659642961"/>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lgn="l" rtl="0" fontAlgn="ctr"/>
                      <a:r>
                        <a:rPr lang="fr-FR" sz="800" b="1" i="0" u="none" strike="noStrike" dirty="0">
                          <a:solidFill>
                            <a:srgbClr val="04202E"/>
                          </a:solidFill>
                          <a:effectLst/>
                          <a:latin typeface="Proxima Nova Rg" panose="02000506030000020004" pitchFamily="2" charset="0"/>
                        </a:rPr>
                        <a:t>Performances au </a:t>
                      </a:r>
                      <a:r>
                        <a:rPr lang="fr-FR" sz="800" b="1" i="0" u="none" strike="noStrike">
                          <a:solidFill>
                            <a:srgbClr val="04202E"/>
                          </a:solidFill>
                          <a:effectLst/>
                          <a:latin typeface="Proxima Nova Rg" panose="02000506030000020004" pitchFamily="2" charset="0"/>
                        </a:rPr>
                        <a:t>&lt;DDR1&gt;</a:t>
                      </a:r>
                      <a:endParaRPr lang="fr-FR" sz="800" b="1" i="0" u="none" strike="noStrike" dirty="0">
                        <a:solidFill>
                          <a:srgbClr val="04202E"/>
                        </a:solidFill>
                        <a:effectLst/>
                        <a:latin typeface="Proxima Nova Rg" panose="02000506030000020004" pitchFamily="2" charset="0"/>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marL="0" algn="l" defTabSz="755934" rtl="0" eaLnBrk="1" fontAlgn="ctr" latinLnBrk="0" hangingPunct="1"/>
                      <a:r>
                        <a:rPr lang="fr-FR" sz="800" cap="none">
                          <a:latin typeface="Futura PT" panose="020B0902020204020203" pitchFamily="34" charset="0"/>
                        </a:rPr>
                        <a:t>&lt;NOMSOUSJACENTP1&gt; </a:t>
                      </a:r>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492443"/>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800" b="0" i="0" u="none" strike="noStrike" cap="none" baseline="0" dirty="0">
                <a:solidFill>
                  <a:srgbClr val="000000"/>
                </a:solidFill>
                <a:latin typeface="+mn-lt"/>
              </a:rPr>
              <a:t>L’exactitude, l’exhaustivité ou la pertinence de l’information provenant de sources externes ne sont pas garanties, bien qu’elles aient été obtenues auprès de sources raisonnablement jugées fiables. Sous réserve des lois applicables, Natixis n’assume pas de responsabilité à cet égard. Les éléments du présent document relatifs aux données de marchés sont fournis sur la base de données constatées à un moment précis et qui sont susceptibles de varier. </a:t>
            </a:r>
            <a:endParaRPr lang="fr-FR" sz="800" cap="none" dirty="0">
              <a:solidFill>
                <a:schemeClr val="tx2"/>
              </a:solidFill>
              <a:latin typeface="+mn-lt"/>
            </a:endParaRP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&lt;SJR6P1&gt; </a:t>
            </a:r>
            <a:r>
              <a:rPr lang="fr-FR" sz="1200" cap="none" dirty="0">
                <a:solidFill>
                  <a:srgbClr val="B9A049"/>
                </a:solidFill>
                <a:latin typeface="Futura PT" panose="020B0902020204020203" pitchFamily="34" charset="0"/>
              </a:rPr>
              <a:t>&lt;NOMSOUSJACENTP1&gt;</a:t>
            </a:r>
            <a:r>
              <a:rPr lang="fr-FR" sz="1200" cap="none" dirty="0">
                <a:latin typeface="Futura PT" panose="020B0902020204020203" pitchFamily="34" charset="0"/>
              </a:rPr>
              <a:t> DU </a:t>
            </a:r>
            <a:r>
              <a:rPr lang="en-US" sz="1200" b="0" dirty="0">
                <a:solidFill>
                  <a:srgbClr val="B9A049"/>
                </a:solidFill>
                <a:effectLst/>
                <a:latin typeface="+mj-lt"/>
              </a:rPr>
              <a:t>&lt;DDR1-12&gt;</a:t>
            </a:r>
            <a:r>
              <a:rPr lang="en-US" sz="1200" dirty="0">
                <a:latin typeface="+mj-lt"/>
              </a:rPr>
              <a:t> </a:t>
            </a:r>
            <a:r>
              <a:rPr lang="fr-FR" sz="1200" cap="none" dirty="0">
                <a:latin typeface="Futura PT" panose="020B0902020204020203" pitchFamily="34" charset="0"/>
              </a:rPr>
              <a:t>AU </a:t>
            </a:r>
            <a:r>
              <a:rPr lang="fr-FR" sz="1200" cap="none" dirty="0">
                <a:solidFill>
                  <a:srgbClr val="B9A049"/>
                </a:solidFill>
                <a:latin typeface="Futura PT" panose="020B0902020204020203" pitchFamily="34" charset="0"/>
              </a:rPr>
              <a:t>&lt;DDR1&gt;</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a:r>
              <a:rPr lang="fr-FR" dirty="0"/>
              <a:t>&lt;graph5&gt;</a:t>
            </a:r>
            <a:endParaRPr lang="en-US" dirty="0"/>
          </a:p>
        </p:txBody>
      </p:sp>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244612533"/>
              </p:ext>
            </p:extLst>
          </p:nvPr>
        </p:nvGraphicFramePr>
        <p:xfrm>
          <a:off x="361950" y="979297"/>
          <a:ext cx="6837886" cy="7940581"/>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100000"/>
                        </a:lnSpc>
                      </a:pPr>
                      <a:endParaRPr lang="fr-FR" sz="700" b="1" i="0" dirty="0">
                        <a:solidFill>
                          <a:srgbClr val="000000"/>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93052112"/>
                  </a:ext>
                </a:extLst>
              </a:tr>
              <a:tr h="268891">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100000"/>
                        </a:lnSpc>
                        <a:spcBef>
                          <a:spcPts val="0"/>
                        </a:spcBef>
                        <a:spcAft>
                          <a:spcPts val="0"/>
                        </a:spcAft>
                        <a:buClrTx/>
                        <a:buSzTx/>
                        <a:buFontTx/>
                        <a:buNone/>
                        <a:tabLst/>
                        <a:defRPr sz="700"/>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français présentant un risque de perte en capital en cours de vie et à l’échéance. </a:t>
                      </a:r>
                      <a:r>
                        <a:rPr lang="fr-FR" sz="700" b="1" i="0" kern="1200" dirty="0">
                          <a:solidFill>
                            <a:schemeClr val="tx1"/>
                          </a:solidFill>
                          <a:latin typeface="+mn-lt"/>
                          <a:ea typeface="+mn-ea"/>
                          <a:cs typeface="+mn-cs"/>
                        </a:rPr>
                        <a:t>Bien que la formule de remboursement et le paiement des sommes dues par l’Émetteur au titre du produit soient garanties par </a:t>
                      </a:r>
                      <a:r>
                        <a:rPr lang="fr-FR" sz="700" b="1" i="0" kern="1200" noProof="0" dirty="0">
                          <a:solidFill>
                            <a:schemeClr val="tx1"/>
                          </a:solidFill>
                          <a:latin typeface="+mn-lt"/>
                          <a:ea typeface="+mn-ea"/>
                          <a:cs typeface="+mn-cs"/>
                        </a:rPr>
                        <a:t>BNP Paribas SA</a:t>
                      </a:r>
                      <a:r>
                        <a:rPr kumimoji="0" lang="fr-FR" sz="700" b="1" i="0" u="none" strike="noStrike" kern="1200" cap="none" spc="0" normalizeH="0" baseline="30000" noProof="0" dirty="0">
                          <a:ln>
                            <a:noFill/>
                          </a:ln>
                          <a:solidFill>
                            <a:schemeClr val="tx1"/>
                          </a:solidFill>
                          <a:effectLst/>
                          <a:uLnTx/>
                          <a:uFillTx/>
                          <a:latin typeface="+mn-lt"/>
                          <a:ea typeface="+mn-ea"/>
                          <a:cs typeface="+mn-cs"/>
                        </a:rPr>
                        <a:t>(1)</a:t>
                      </a:r>
                      <a:r>
                        <a:rPr lang="fr-FR" sz="700" b="1" i="0" kern="1200" dirty="0">
                          <a:solidFill>
                            <a:schemeClr val="tx1"/>
                          </a:solidFill>
                          <a:latin typeface="+mn-lt"/>
                          <a:ea typeface="+mn-ea"/>
                          <a:cs typeface="+mn-cs"/>
                        </a:rPr>
                        <a:t>, le </a:t>
                      </a:r>
                      <a:r>
                        <a:rPr lang="fr-FR" sz="700" b="1" i="0" dirty="0">
                          <a:solidFill>
                            <a:schemeClr val="tx1"/>
                          </a:solidFill>
                          <a:latin typeface="+mn-lt"/>
                        </a:rPr>
                        <a:t>produit présente un risque de perte en capital à hauteur de l’intégralité de la baisse enregistrée par &lt;SJR1&gt;.</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5000"/>
                        </a:lnSpc>
                      </a:pPr>
                      <a:r>
                        <a:rPr lang="fr-FR" sz="700" dirty="0">
                          <a:solidFill>
                            <a:srgbClr val="000000"/>
                          </a:solidFill>
                          <a:latin typeface="+mn-lt"/>
                        </a:rPr>
                        <a:t>Natixis Structured </a:t>
                      </a:r>
                      <a:r>
                        <a:rPr lang="fr-FR" sz="700" dirty="0" err="1">
                          <a:solidFill>
                            <a:srgbClr val="000000"/>
                          </a:solidFill>
                          <a:latin typeface="+mn-lt"/>
                        </a:rPr>
                        <a:t>Issuance</a:t>
                      </a:r>
                      <a:r>
                        <a:rPr lang="fr-FR" sz="700" dirty="0">
                          <a:solidFill>
                            <a:srgbClr val="000000"/>
                          </a:solidFill>
                          <a:latin typeface="+mn-lt"/>
                        </a:rPr>
                        <a:t> SA (bien que bénéficiant de la garantie inconditionnelle et irrévocable de Natixis</a:t>
                      </a:r>
                      <a:r>
                        <a:rPr lang="fr-FR" sz="700" baseline="30000" dirty="0">
                          <a:solidFill>
                            <a:srgbClr val="000000"/>
                          </a:solidFill>
                          <a:latin typeface="+mn-lt"/>
                        </a:rPr>
                        <a:t>(1)</a:t>
                      </a:r>
                      <a:r>
                        <a:rPr lang="fr-FR" sz="700" dirty="0">
                          <a:solidFill>
                            <a:srgbClr val="000000"/>
                          </a:solidFill>
                          <a:latin typeface="+mn-lt"/>
                        </a:rPr>
                        <a:t>, les titres de créance présentent un risque de perte en capital en cours de vie et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5000"/>
                        </a:lnSpc>
                      </a:pPr>
                      <a:r>
                        <a:rPr lang="fr-FR" sz="700" dirty="0">
                          <a:solidFill>
                            <a:srgbClr val="000000"/>
                          </a:solidFill>
                          <a:latin typeface="+mn-lt"/>
                        </a:rPr>
                        <a:t>Natixis</a:t>
                      </a:r>
                      <a:r>
                        <a:rPr lang="fr-FR" sz="700" baseline="30000" dirty="0">
                          <a:solidFill>
                            <a:srgbClr val="000000"/>
                          </a:solidFill>
                          <a:latin typeface="+mn-lt"/>
                        </a:rPr>
                        <a:t>(1)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700" b="1" i="0" u="none" strike="noStrike" kern="1200" cap="none" spc="0" normalizeH="0" baseline="0" noProof="0" dirty="0">
                          <a:ln>
                            <a:noFill/>
                          </a:ln>
                          <a:solidFill>
                            <a:schemeClr val="tx1"/>
                          </a:solidFill>
                          <a:effectLst/>
                          <a:uLnTx/>
                          <a:uFillTx/>
                          <a:latin typeface="+mn-lt"/>
                          <a:ea typeface="+mn-ea"/>
                          <a:cs typeface="+mn-cs"/>
                        </a:rPr>
                        <a:t>&lt;SJR1&gt; entre &lt;NOMSOUSJACENT&gt; </a:t>
                      </a:r>
                      <a:r>
                        <a:rPr kumimoji="0" lang="fr-FR" sz="700" b="0" i="0" u="none" strike="noStrike" kern="1200" cap="none" spc="0" normalizeH="0" baseline="0" noProof="0" dirty="0">
                          <a:ln>
                            <a:noFill/>
                          </a:ln>
                          <a:solidFill>
                            <a:schemeClr val="tx1"/>
                          </a:solidFill>
                          <a:effectLst/>
                          <a:uLnTx/>
                          <a:uFillTx/>
                          <a:latin typeface="+mn-lt"/>
                          <a:ea typeface="+mn-ea"/>
                          <a:cs typeface="+mn-cs"/>
                        </a:rPr>
                        <a:t>(</a:t>
                      </a:r>
                      <a:r>
                        <a:rPr kumimoji="0" lang="fr-FR" sz="700" b="1" i="0" u="none" strike="noStrike" kern="1200" cap="none" spc="0" normalizeH="0" baseline="0" noProof="0" dirty="0">
                          <a:ln>
                            <a:noFill/>
                          </a:ln>
                          <a:solidFill>
                            <a:schemeClr val="tx1"/>
                          </a:solidFill>
                          <a:effectLst/>
                          <a:uLnTx/>
                          <a:uFillTx/>
                          <a:latin typeface="+mn-lt"/>
                          <a:ea typeface="+mn-ea"/>
                          <a:cs typeface="+mn-cs"/>
                        </a:rPr>
                        <a:t>&lt;DIVIDENDE&gt; </a:t>
                      </a:r>
                      <a:r>
                        <a:rPr kumimoji="0" lang="fr-FR" sz="700" b="0" i="0" u="none" strike="noStrike" kern="1200" cap="none" spc="0" normalizeH="0" baseline="0" noProof="0" dirty="0">
                          <a:ln>
                            <a:noFill/>
                          </a:ln>
                          <a:solidFill>
                            <a:schemeClr val="tx1"/>
                          </a:solidFill>
                          <a:effectLst/>
                          <a:uLnTx/>
                          <a:uFillTx/>
                          <a:latin typeface="+mn-lt"/>
                          <a:ea typeface="+mn-ea"/>
                          <a:cs typeface="+mn-cs"/>
                        </a:rPr>
                        <a:t>; code Bloomberg : &lt;TICKER&gt; ; &lt;sponsor&gt; : &lt;SPONSOR&gt; ; </a:t>
                      </a:r>
                      <a:r>
                        <a:rPr kumimoji="0" lang="fr-FR" sz="700" b="0" i="0" u="sng" strike="noStrike" kern="1200" cap="none" spc="0" normalizeH="0" baseline="0" noProof="0" dirty="0">
                          <a:ln>
                            <a:noFill/>
                          </a:ln>
                          <a:solidFill>
                            <a:srgbClr val="B9A049"/>
                          </a:solidFill>
                          <a:effectLst/>
                          <a:uLnTx/>
                          <a:uFillTx/>
                          <a:latin typeface="+mn-lt"/>
                          <a:ea typeface="+mn-ea"/>
                          <a:cs typeface="+mn-cs"/>
                        </a:rPr>
                        <a:t>&lt;SITE&gt;</a:t>
                      </a:r>
                      <a:r>
                        <a:rPr kumimoji="0" lang="fr-FR" sz="7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a:t>
                      </a:r>
                      <a:r>
                        <a:rPr lang="fr-FR" sz="700" b="0" i="0" kern="1200" dirty="0" err="1">
                          <a:solidFill>
                            <a:schemeClr val="tx1"/>
                          </a:solidFill>
                          <a:latin typeface="+mn-lt"/>
                          <a:ea typeface="+mn-ea"/>
                          <a:cs typeface="+mn-cs"/>
                        </a:rPr>
                        <a:t>dates_constat_autocall</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&lt;Datesremb3</a:t>
                      </a:r>
                      <a:r>
                        <a:rPr lang="fr-FR" sz="700" b="0" i="0" kern="1200" baseline="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&lt;BRA&gt;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&lt;BVC&gt;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just"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 et</a:t>
                      </a:r>
                      <a:r>
                        <a:rPr lang="fr-FR" sz="700" b="0" i="0" kern="1200" dirty="0">
                          <a:solidFill>
                            <a:srgbClr val="000000"/>
                          </a:solidFill>
                          <a:latin typeface="+mn-lt"/>
                          <a:ea typeface="+mn-ea"/>
                          <a:cs typeface="+mn-cs"/>
                        </a:rPr>
                        <a:t>/ou compte-titres.</a:t>
                      </a:r>
                      <a:endParaRPr lang="fr-FR" sz="700" b="0" i="0" kern="120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5000"/>
                        </a:lnSpc>
                        <a:spcBef>
                          <a:spcPct val="0"/>
                        </a:spcBef>
                        <a:spcAft>
                          <a:spcPct val="0"/>
                        </a:spcAft>
                        <a:buClrTx/>
                        <a:buSzTx/>
                        <a:buFontTx/>
                        <a:buNone/>
                        <a:tabLst/>
                        <a:defRPr/>
                      </a:pPr>
                      <a:r>
                        <a:rPr lang="fr-FR" sz="700" dirty="0">
                          <a:solidFill>
                            <a:srgbClr val="000000"/>
                          </a:solidFill>
                          <a:latin typeface="+mn-lt"/>
                        </a:rPr>
                        <a:t>Une commission de distribution sera versée, qui pourra atteindre un montant maximum annuel de 1,00 % du montant nominal des titres de créance placés. De plus, La commission de distribution récurrente pourra atteindre un montant maximum annuel de 0,80% du montant des Titres de créance détenues et sur la durée de détention des titres par les investisseurs. Le paiement de cette commission pourra être effectué par un règlement au moment de l’émission ou par une diminution du Prix d’Emission.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Périodicité et 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mn-lt"/>
                          <a:ea typeface="+mn-ea"/>
                          <a:cs typeface="+mn-cs"/>
                        </a:rPr>
                        <a:t>La valorisation est tenue et publiée tous les jours, et se trouve à la disposition du public en permanence sur les pages d’information financière de Bloomberg, Reuters et Six </a:t>
                      </a:r>
                      <a:r>
                        <a:rPr lang="fr-FR" sz="700" b="0" i="0" kern="1200" dirty="0" err="1">
                          <a:solidFill>
                            <a:srgbClr val="000000"/>
                          </a:solidFill>
                          <a:latin typeface="+mn-lt"/>
                          <a:ea typeface="+mn-ea"/>
                          <a:cs typeface="+mn-cs"/>
                        </a:rPr>
                        <a:t>Telekurs</a:t>
                      </a:r>
                      <a:r>
                        <a:rPr lang="fr-FR" sz="700" b="0" i="0" kern="1200" dirty="0">
                          <a:solidFill>
                            <a:srgbClr val="000000"/>
                          </a:solidFill>
                          <a:latin typeface="+mn-lt"/>
                          <a:ea typeface="+mn-ea"/>
                          <a:cs typeface="+mn-cs"/>
                        </a:rPr>
                        <a:t>.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mn-lt"/>
                          <a:ea typeface="+mn-ea"/>
                          <a:cs typeface="+mn-cs"/>
                        </a:rPr>
                        <a:t>Une double valorisation est établie par </a:t>
                      </a:r>
                      <a:r>
                        <a:rPr lang="fr-FR" sz="700" b="0" i="0" kern="1200" dirty="0" err="1">
                          <a:solidFill>
                            <a:srgbClr val="000000"/>
                          </a:solidFill>
                          <a:latin typeface="+mn-lt"/>
                          <a:ea typeface="+mn-ea"/>
                          <a:cs typeface="+mn-cs"/>
                        </a:rPr>
                        <a:t>Refinitiv</a:t>
                      </a:r>
                      <a:r>
                        <a:rPr lang="fr-FR" sz="700" b="0" i="0" kern="1200" dirty="0">
                          <a:solidFill>
                            <a:srgbClr val="000000"/>
                          </a:solidFill>
                          <a:latin typeface="+mn-lt"/>
                          <a:ea typeface="+mn-ea"/>
                          <a:cs typeface="+mn-cs"/>
                        </a:rPr>
                        <a:t> sur fréquence bimensuelle (tous les 15 jours). Cette société est un organisme indépendant distinct et non lié financièrement à une entité de Natixis.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5000"/>
                        </a:lnSpc>
                        <a:spcBef>
                          <a:spcPct val="0"/>
                        </a:spcBef>
                        <a:spcAft>
                          <a:spcPct val="0"/>
                        </a:spcAft>
                        <a:buClrTx/>
                        <a:buSzTx/>
                        <a:buFontTx/>
                        <a:buNone/>
                        <a:tabLst/>
                        <a:defRPr/>
                      </a:pPr>
                      <a:r>
                        <a:rPr lang="fr-FR" sz="700" b="0" i="0" kern="1200" noProof="0" dirty="0">
                          <a:solidFill>
                            <a:srgbClr val="000000"/>
                          </a:solidFill>
                          <a:latin typeface="+mn-lt"/>
                          <a:ea typeface="+mn-ea"/>
                          <a:cs typeface="+mn-cs"/>
                        </a:rPr>
                        <a:t>Natixis</a:t>
                      </a:r>
                      <a:r>
                        <a:rPr lang="fr-FR" sz="700" b="0" i="0" kern="1200" baseline="30000" noProof="0" dirty="0">
                          <a:solidFill>
                            <a:srgbClr val="000000"/>
                          </a:solidFill>
                          <a:latin typeface="+mn-lt"/>
                          <a:ea typeface="+mn-ea"/>
                          <a:cs typeface="+mn-cs"/>
                        </a:rPr>
                        <a:t>(1)</a:t>
                      </a:r>
                      <a:r>
                        <a:rPr lang="fr-FR" sz="700" b="0" i="0" kern="1200" noProof="0" dirty="0">
                          <a:solidFill>
                            <a:srgbClr val="000000"/>
                          </a:solidFill>
                          <a:latin typeface="+mn-lt"/>
                          <a:ea typeface="+mn-ea"/>
                          <a:cs typeface="+mn-cs"/>
                        </a:rPr>
                        <a:t> pourra fournir un prix indicatif des titres de créance aux porteurs qui le demanderaient. La différence entre le prix d’achat et le prix de vente ne pourra excéder 1,00 %.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just">
                        <a:lnSpc>
                          <a:spcPct val="100000"/>
                        </a:lnSpc>
                      </a:pPr>
                      <a:r>
                        <a:rPr lang="fr-FR" sz="700" b="1" kern="1200" dirty="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fr-FR" sz="700" b="0" i="0" kern="1200" noProof="0" dirty="0">
                          <a:solidFill>
                            <a:srgbClr val="000000"/>
                          </a:solidFill>
                          <a:latin typeface="+mn-lt"/>
                          <a:ea typeface="+mn-ea"/>
                          <a:cs typeface="+mn-cs"/>
                        </a:rPr>
                        <a:t>Natixis</a:t>
                      </a:r>
                      <a:r>
                        <a:rPr lang="fr-FR" sz="700" b="0" i="0" kern="1200" baseline="30000" noProof="0" dirty="0">
                          <a:solidFill>
                            <a:srgbClr val="000000"/>
                          </a:solidFill>
                          <a:latin typeface="+mn-lt"/>
                          <a:ea typeface="+mn-ea"/>
                          <a:cs typeface="+mn-cs"/>
                        </a:rPr>
                        <a:t>(1)</a:t>
                      </a:r>
                      <a:r>
                        <a:rPr lang="fr-FR" sz="700" b="0" i="0" kern="1200" noProof="0" dirty="0">
                          <a:solidFill>
                            <a:srgbClr val="000000"/>
                          </a:solidFill>
                          <a:latin typeface="+mn-lt"/>
                          <a:ea typeface="+mn-ea"/>
                          <a:cs typeface="+mn-cs"/>
                        </a:rPr>
                        <a:t>, ce qui peut être source d’un conflit d’intérêt</a:t>
                      </a:r>
                      <a:r>
                        <a:rPr lang="fr-FR" sz="700" baseline="34722" dirty="0">
                          <a:solidFill>
                            <a:srgbClr val="000000"/>
                          </a:solidFill>
                          <a:latin typeface="+mn-lt"/>
                          <a:cs typeface="Century Gothic"/>
                        </a:rPr>
                        <a:t>(2)</a:t>
                      </a:r>
                      <a:r>
                        <a:rPr lang="fr-FR" sz="700" dirty="0">
                          <a:solidFill>
                            <a:srgbClr val="000000"/>
                          </a:solidFill>
                          <a:latin typeface="+mn-lt"/>
                          <a:cs typeface="Century Gothic"/>
                        </a:rPr>
                        <a:t>.</a:t>
                      </a:r>
                      <a:endParaRPr lang="fr-FR" sz="700" b="0" i="0" kern="1200" noProof="0" dirty="0">
                        <a:solidFill>
                          <a:srgbClr val="000000"/>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just" defTabSz="1042988" rtl="0" eaLnBrk="1" fontAlgn="base" latinLnBrk="0" hangingPunct="1">
                        <a:lnSpc>
                          <a:spcPct val="100000"/>
                        </a:lnSpc>
                        <a:spcBef>
                          <a:spcPct val="0"/>
                        </a:spcBef>
                        <a:spcAft>
                          <a:spcPct val="0"/>
                        </a:spcAft>
                        <a:buClrTx/>
                        <a:buSzTx/>
                        <a:buFontTx/>
                        <a:buNone/>
                        <a:tabLst/>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Text Box 2">
            <a:extLst>
              <a:ext uri="{FF2B5EF4-FFF2-40B4-BE49-F238E27FC236}">
                <a16:creationId xmlns:a16="http://schemas.microsoft.com/office/drawing/2014/main" id="{07494498-5E14-4A58-F9B9-6702F361477F}"/>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marL="228600" indent="-228600" algn="just" defTabSz="914400">
              <a:buAutoNum type="arabicParenBoth"/>
            </a:pPr>
            <a:r>
              <a:rPr lang="fr-FR" sz="650" dirty="0">
                <a:solidFill>
                  <a:srgbClr val="000000"/>
                </a:solidFill>
                <a:latin typeface="Proxima Nova Rg" panose="02000506030000020004" pitchFamily="2" charset="0"/>
              </a:rPr>
              <a:t>Nous attirons votre attention sur le fait que le titre de créance est destiné à être offert exclusivement à un cercle restreint d’investisseurs au sens de l’article L411-2 du Code monétaire et financier. Le titre de créance est adressé à des investisseurs ayant un montant minimum de souscription de 100 000 EUR. La présente brochure commerciale n’a pas fait l’objet d’une communication à l’AMF. </a:t>
            </a:r>
          </a:p>
          <a:p>
            <a:pPr marL="228600" indent="-228600" algn="just" defTabSz="914400">
              <a:buFontTx/>
              <a:buAutoNum type="arabicParenBoth"/>
            </a:pPr>
            <a:r>
              <a:rPr lang="fr-FR" sz="650" dirty="0">
                <a:solidFill>
                  <a:srgbClr val="000000"/>
                </a:solidFill>
                <a:latin typeface="Proxima Nova Rg" panose="02000506030000020004" pitchFamily="2" charset="0"/>
              </a:rPr>
              <a:t>Natixis : Standard &amp; </a:t>
            </a:r>
            <a:r>
              <a:rPr lang="fr-FR" sz="650" dirty="0" err="1">
                <a:solidFill>
                  <a:srgbClr val="000000"/>
                </a:solidFill>
                <a:latin typeface="Proxima Nova Rg" panose="02000506030000020004" pitchFamily="2" charset="0"/>
              </a:rPr>
              <a:t>Poor’s</a:t>
            </a:r>
            <a:r>
              <a:rPr lang="fr-FR" sz="650" dirty="0">
                <a:solidFill>
                  <a:srgbClr val="000000"/>
                </a:solidFill>
                <a:latin typeface="Proxima Nova Rg" panose="02000506030000020004" pitchFamily="2" charset="0"/>
              </a:rPr>
              <a:t> : A+ / Moody’s : A1 / Fitch : A+. Notations en vigueur au moment de la rédaction de la présente brochure. Ces notations peuvent être révisées à tout moment et ne sont pas une garantie de solvabilité de l’Émetteur ni du Garant. Elles ne sauraient constituer un argument de souscription au titre de créance.</a:t>
            </a:r>
          </a:p>
          <a:p>
            <a:pPr marL="228600" indent="-228600" algn="just" defTabSz="914400">
              <a:buAutoNum type="arabicParenBoth"/>
            </a:pPr>
            <a:r>
              <a:rPr lang="fr-FR" sz="650" dirty="0">
                <a:solidFill>
                  <a:srgbClr val="000000"/>
                </a:solidFill>
                <a:latin typeface="Proxima Nova Rg" panose="02000506030000020004" pitchFamily="2" charset="0"/>
              </a:rPr>
              <a:t>Les conflits d’intérêts seront gérés suivant la réglementation en vigueur.</a:t>
            </a: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2277232022"/>
              </p:ext>
            </p:extLst>
          </p:nvPr>
        </p:nvGraphicFramePr>
        <p:xfrm>
          <a:off x="361950" y="890280"/>
          <a:ext cx="6790215" cy="7738267"/>
        </p:xfrm>
        <a:graphic>
          <a:graphicData uri="http://schemas.openxmlformats.org/drawingml/2006/table">
            <a:tbl>
              <a:tblPr firstRow="1" bandRow="1">
                <a:tableStyleId>{5C22544A-7EE6-4342-B048-85BDC9FD1C3A}</a:tableStyleId>
              </a:tblPr>
              <a:tblGrid>
                <a:gridCol w="2078355">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50377801"/>
                  </a:ext>
                </a:extLst>
              </a:tr>
              <a:tr h="472328">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rgbClr val="000000"/>
                          </a:solidFill>
                          <a:latin typeface="+mn-lt"/>
                        </a:rPr>
                        <a:t>Titre de créance de droit &lt;droit&gt; présentant un risque de perte en capital en cours de vie et à l’échéance, émis dans le cadre du Prospectus de Base (tel que défini dans la section « Informations Importantes ») de la présente brochure(*). Bien que la formule de remboursement du titre de créance soit garantie par Natixis</a:t>
                      </a:r>
                      <a:r>
                        <a:rPr lang="fr-FR" sz="700" b="1" i="0" baseline="30000" dirty="0">
                          <a:solidFill>
                            <a:srgbClr val="000000"/>
                          </a:solidFill>
                          <a:latin typeface="+mn-lt"/>
                        </a:rPr>
                        <a:t>(1)</a:t>
                      </a:r>
                      <a:r>
                        <a:rPr lang="fr-FR" sz="700" b="1" i="0" dirty="0">
                          <a:solidFill>
                            <a:srgbClr val="000000"/>
                          </a:solidFill>
                          <a:latin typeface="+mn-lt"/>
                        </a:rPr>
                        <a:t>, le titre de créance présente un risque de perte en capital à hauteur de l’intégralité de la baisse enregistrée par </a:t>
                      </a:r>
                      <a:r>
                        <a:rPr lang="fr-FR" sz="700" b="1" i="0" dirty="0">
                          <a:solidFill>
                            <a:schemeClr val="tx1"/>
                          </a:solidFill>
                          <a:latin typeface="+mn-lt"/>
                        </a:rPr>
                        <a:t>&lt;SJR1&gt;.</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245417">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5000"/>
                        </a:lnSpc>
                      </a:pPr>
                      <a:r>
                        <a:rPr lang="fr-FR" sz="700" dirty="0">
                          <a:solidFill>
                            <a:srgbClr val="000000"/>
                          </a:solidFill>
                          <a:latin typeface="+mn-lt"/>
                        </a:rPr>
                        <a:t>Natixis Structured </a:t>
                      </a:r>
                      <a:r>
                        <a:rPr lang="fr-FR" sz="700" dirty="0" err="1">
                          <a:solidFill>
                            <a:srgbClr val="000000"/>
                          </a:solidFill>
                          <a:latin typeface="+mn-lt"/>
                        </a:rPr>
                        <a:t>Issuance</a:t>
                      </a:r>
                      <a:r>
                        <a:rPr lang="fr-FR" sz="700" dirty="0">
                          <a:solidFill>
                            <a:srgbClr val="000000"/>
                          </a:solidFill>
                          <a:latin typeface="+mn-lt"/>
                        </a:rPr>
                        <a:t> SA (bien que bénéficiant de la garantie inconditionnelle et irrévocable de Natixis</a:t>
                      </a:r>
                      <a:r>
                        <a:rPr lang="fr-FR" sz="700" baseline="30000" dirty="0">
                          <a:solidFill>
                            <a:srgbClr val="000000"/>
                          </a:solidFill>
                          <a:latin typeface="+mn-lt"/>
                        </a:rPr>
                        <a:t>(1)</a:t>
                      </a:r>
                      <a:r>
                        <a:rPr lang="fr-FR" sz="700" dirty="0">
                          <a:solidFill>
                            <a:srgbClr val="000000"/>
                          </a:solidFill>
                          <a:latin typeface="+mn-lt"/>
                        </a:rPr>
                        <a:t>, les titres de créance présentent un risque de perte en capital en cours de vie et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5000"/>
                        </a:lnSpc>
                      </a:pPr>
                      <a:r>
                        <a:rPr lang="fr-FR" sz="700" dirty="0">
                          <a:solidFill>
                            <a:srgbClr val="000000"/>
                          </a:solidFill>
                          <a:latin typeface="+mn-lt"/>
                        </a:rPr>
                        <a:t>Natixis</a:t>
                      </a:r>
                      <a:r>
                        <a:rPr lang="fr-FR" sz="700" baseline="30000" dirty="0">
                          <a:solidFill>
                            <a:srgbClr val="000000"/>
                          </a:solidFill>
                          <a:latin typeface="+mn-lt"/>
                        </a:rPr>
                        <a:t>(1)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700" b="1" i="0" u="none" strike="noStrike" kern="1200" cap="none" spc="0" normalizeH="0" baseline="0" noProof="0" dirty="0">
                          <a:ln>
                            <a:noFill/>
                          </a:ln>
                          <a:solidFill>
                            <a:schemeClr val="tx1"/>
                          </a:solidFill>
                          <a:effectLst/>
                          <a:uLnTx/>
                          <a:uFillTx/>
                          <a:latin typeface="+mn-lt"/>
                          <a:ea typeface="+mn-ea"/>
                          <a:cs typeface="+mn-cs"/>
                        </a:rPr>
                        <a:t>&lt;SJR1&gt; entre &lt;NOMSOUSJACENT&gt; </a:t>
                      </a:r>
                      <a:r>
                        <a:rPr kumimoji="0" lang="fr-FR" sz="700" b="0" i="0" u="none" strike="noStrike" kern="1200" cap="none" spc="0" normalizeH="0" baseline="0" noProof="0" dirty="0">
                          <a:ln>
                            <a:noFill/>
                          </a:ln>
                          <a:solidFill>
                            <a:schemeClr val="tx1"/>
                          </a:solidFill>
                          <a:effectLst/>
                          <a:uLnTx/>
                          <a:uFillTx/>
                          <a:latin typeface="+mn-lt"/>
                          <a:ea typeface="+mn-ea"/>
                          <a:cs typeface="+mn-cs"/>
                        </a:rPr>
                        <a:t>(</a:t>
                      </a:r>
                      <a:r>
                        <a:rPr kumimoji="0" lang="fr-FR" sz="700" b="1" i="0" u="none" strike="noStrike" kern="1200" cap="none" spc="0" normalizeH="0" baseline="0" noProof="0" dirty="0">
                          <a:ln>
                            <a:noFill/>
                          </a:ln>
                          <a:solidFill>
                            <a:schemeClr val="tx1"/>
                          </a:solidFill>
                          <a:effectLst/>
                          <a:uLnTx/>
                          <a:uFillTx/>
                          <a:latin typeface="+mn-lt"/>
                          <a:ea typeface="+mn-ea"/>
                          <a:cs typeface="+mn-cs"/>
                        </a:rPr>
                        <a:t>&lt;DIVIDENDE&gt; </a:t>
                      </a:r>
                      <a:r>
                        <a:rPr kumimoji="0" lang="fr-FR" sz="700" b="0" i="0" u="none" strike="noStrike" kern="1200" cap="none" spc="0" normalizeH="0" baseline="0" noProof="0" dirty="0">
                          <a:ln>
                            <a:noFill/>
                          </a:ln>
                          <a:solidFill>
                            <a:schemeClr val="tx1"/>
                          </a:solidFill>
                          <a:effectLst/>
                          <a:uLnTx/>
                          <a:uFillTx/>
                          <a:latin typeface="+mn-lt"/>
                          <a:ea typeface="+mn-ea"/>
                          <a:cs typeface="+mn-cs"/>
                        </a:rPr>
                        <a:t>; code Bloomberg : &lt;TICKER&gt; ; &lt;sponsor&gt; : &lt;SPONSOR&gt; ; </a:t>
                      </a:r>
                      <a:r>
                        <a:rPr kumimoji="0" lang="fr-FR" sz="700" b="0" i="0" u="sng" strike="noStrike" kern="1200" cap="none" spc="0" normalizeH="0" baseline="0" noProof="0" dirty="0">
                          <a:ln>
                            <a:noFill/>
                          </a:ln>
                          <a:solidFill>
                            <a:srgbClr val="B9A049"/>
                          </a:solidFill>
                          <a:effectLst/>
                          <a:uLnTx/>
                          <a:uFillTx/>
                          <a:latin typeface="+mn-lt"/>
                          <a:ea typeface="+mn-ea"/>
                          <a:cs typeface="+mn-cs"/>
                        </a:rPr>
                        <a:t>&lt;SITE&gt;</a:t>
                      </a:r>
                      <a:r>
                        <a:rPr kumimoji="0" lang="fr-FR" sz="7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40903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a:t>
                      </a:r>
                      <a:r>
                        <a:rPr lang="fr-FR" sz="700" b="0" i="0" kern="1200" dirty="0" err="1">
                          <a:solidFill>
                            <a:schemeClr val="tx1"/>
                          </a:solidFill>
                          <a:latin typeface="+mn-lt"/>
                          <a:ea typeface="+mn-ea"/>
                          <a:cs typeface="+mn-cs"/>
                        </a:rPr>
                        <a:t>dates_constat_phoenix</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a:solidFill>
                            <a:schemeClr val="tx1"/>
                          </a:solidFill>
                          <a:latin typeface="+mn-lt"/>
                          <a:ea typeface="+mn-ea"/>
                          <a:cs typeface="+mn-cs"/>
                        </a:rPr>
                        <a:t>&lt;Datespaiement1&gt;</a:t>
                      </a:r>
                      <a:endParaRPr lang="fr-FR" sz="700" b="0" i="0" kern="1200" dirty="0">
                        <a:solidFill>
                          <a:schemeClr val="tx1"/>
                        </a:solidFill>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&lt;Datesremb3</a:t>
                      </a:r>
                      <a:r>
                        <a:rPr lang="fr-FR" sz="700" b="0" i="0" kern="1200" baseline="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&lt;BRA&gt;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&lt;BVC&gt;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just"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rgbClr val="000000"/>
                          </a:solidFill>
                          <a:latin typeface="+mn-lt"/>
                          <a:ea typeface="+mn-ea"/>
                          <a:cs typeface="+mn-cs"/>
                        </a:rPr>
                        <a:t>Contrat d’assurance vie ou de capitalisation et/ou compte-titres.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377385">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r>
                        <a:rPr lang="fr-FR" sz="700" b="0" i="0" kern="1200" dirty="0">
                          <a:solidFill>
                            <a:srgbClr val="000000"/>
                          </a:solidFill>
                          <a:latin typeface="+mn-lt"/>
                          <a:ea typeface="+mn-ea"/>
                          <a:cs typeface="+mn-cs"/>
                        </a:rPr>
                        <a:t>La commission de distribution ponctuelle pourra atteindre un montant maximum annuel de 1,00% du montant nominal des Obligations placées, calculée sur la durée de vie maximale des titres. </a:t>
                      </a:r>
                    </a:p>
                    <a:p>
                      <a:pPr algn="just"/>
                      <a:r>
                        <a:rPr lang="fr-FR" sz="700" b="0" i="0" kern="1200" dirty="0">
                          <a:solidFill>
                            <a:srgbClr val="000000"/>
                          </a:solidFill>
                          <a:latin typeface="+mn-lt"/>
                          <a:ea typeface="+mn-ea"/>
                          <a:cs typeface="+mn-cs"/>
                        </a:rPr>
                        <a:t>Le paiement de cette commission pourra se faire par règlement et/ou par réduction du prix de souscription</a:t>
                      </a:r>
                      <a:endParaRPr lang="fr-FR" sz="700" b="0" i="0" kern="1200" noProof="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Périodicité et 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mn-lt"/>
                          <a:ea typeface="+mn-ea"/>
                          <a:cs typeface="+mn-cs"/>
                        </a:rPr>
                        <a:t>La valorisation est tenue et publiée tous les jours, et se trouve à la disposition du public en permanence sur les pages d’information financière de Bloomberg, Reuters et Six </a:t>
                      </a:r>
                      <a:r>
                        <a:rPr lang="fr-FR" sz="700" b="0" i="0" kern="1200" dirty="0" err="1">
                          <a:solidFill>
                            <a:srgbClr val="000000"/>
                          </a:solidFill>
                          <a:latin typeface="+mn-lt"/>
                          <a:ea typeface="+mn-ea"/>
                          <a:cs typeface="+mn-cs"/>
                        </a:rPr>
                        <a:t>Telekurs</a:t>
                      </a:r>
                      <a:r>
                        <a:rPr lang="fr-FR" sz="700" b="0" i="0" kern="1200" dirty="0">
                          <a:solidFill>
                            <a:srgbClr val="000000"/>
                          </a:solidFill>
                          <a:latin typeface="+mn-lt"/>
                          <a:ea typeface="+mn-ea"/>
                          <a:cs typeface="+mn-cs"/>
                        </a:rPr>
                        <a:t>.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mn-lt"/>
                          <a:ea typeface="+mn-ea"/>
                          <a:cs typeface="+mn-cs"/>
                        </a:rPr>
                        <a:t>Une double valorisation est établie par </a:t>
                      </a:r>
                      <a:r>
                        <a:rPr lang="fr-FR" sz="700" b="0" i="0" kern="1200" dirty="0" err="1">
                          <a:solidFill>
                            <a:srgbClr val="000000"/>
                          </a:solidFill>
                          <a:latin typeface="+mn-lt"/>
                          <a:ea typeface="+mn-ea"/>
                          <a:cs typeface="+mn-cs"/>
                        </a:rPr>
                        <a:t>Refinitiv</a:t>
                      </a:r>
                      <a:r>
                        <a:rPr lang="fr-FR" sz="700" b="0" i="0" kern="1200" dirty="0">
                          <a:solidFill>
                            <a:srgbClr val="000000"/>
                          </a:solidFill>
                          <a:latin typeface="+mn-lt"/>
                          <a:ea typeface="+mn-ea"/>
                          <a:cs typeface="+mn-cs"/>
                        </a:rPr>
                        <a:t> sur fréquence bimensuelle (tous les 15 jours). Cette société est un organisme indépendant distinct et non lié financièrement à une entité de Natixis.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5000"/>
                        </a:lnSpc>
                        <a:spcBef>
                          <a:spcPct val="0"/>
                        </a:spcBef>
                        <a:spcAft>
                          <a:spcPct val="0"/>
                        </a:spcAft>
                        <a:buClrTx/>
                        <a:buSzTx/>
                        <a:buFontTx/>
                        <a:buNone/>
                        <a:tabLst/>
                        <a:defRPr/>
                      </a:pPr>
                      <a:r>
                        <a:rPr lang="fr-FR" sz="700" b="0" i="0" kern="1200" noProof="0" dirty="0">
                          <a:solidFill>
                            <a:srgbClr val="000000"/>
                          </a:solidFill>
                          <a:latin typeface="+mn-lt"/>
                          <a:ea typeface="+mn-ea"/>
                          <a:cs typeface="+mn-cs"/>
                        </a:rPr>
                        <a:t>Natixis</a:t>
                      </a:r>
                      <a:r>
                        <a:rPr lang="fr-FR" sz="700" b="0" i="0" kern="1200" baseline="30000" noProof="0" dirty="0">
                          <a:solidFill>
                            <a:srgbClr val="000000"/>
                          </a:solidFill>
                          <a:latin typeface="+mn-lt"/>
                          <a:ea typeface="+mn-ea"/>
                          <a:cs typeface="+mn-cs"/>
                        </a:rPr>
                        <a:t>(1)</a:t>
                      </a:r>
                      <a:r>
                        <a:rPr lang="fr-FR" sz="700" b="0" i="0" kern="1200" noProof="0" dirty="0">
                          <a:solidFill>
                            <a:srgbClr val="000000"/>
                          </a:solidFill>
                          <a:latin typeface="+mn-lt"/>
                          <a:ea typeface="+mn-ea"/>
                          <a:cs typeface="+mn-cs"/>
                        </a:rPr>
                        <a:t> pourra fournir un prix indicatif des titres de créance aux porteurs qui le demanderaient. La différence entre le prix d’achat et le prix de vente ne pourra excéder 1,00 %.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just">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fr-FR" sz="700" b="0" i="0" kern="1200" noProof="0" dirty="0">
                          <a:solidFill>
                            <a:srgbClr val="000000"/>
                          </a:solidFill>
                          <a:latin typeface="+mn-lt"/>
                          <a:ea typeface="+mn-ea"/>
                          <a:cs typeface="+mn-cs"/>
                        </a:rPr>
                        <a:t>Natixis</a:t>
                      </a:r>
                      <a:r>
                        <a:rPr lang="fr-FR" sz="700" b="0" i="0" kern="1200" baseline="30000" noProof="0" dirty="0">
                          <a:solidFill>
                            <a:srgbClr val="000000"/>
                          </a:solidFill>
                          <a:latin typeface="+mn-lt"/>
                          <a:ea typeface="+mn-ea"/>
                          <a:cs typeface="+mn-cs"/>
                        </a:rPr>
                        <a:t>(1)</a:t>
                      </a:r>
                      <a:r>
                        <a:rPr lang="fr-FR" sz="700" b="0" i="0" kern="1200" noProof="0" dirty="0">
                          <a:solidFill>
                            <a:srgbClr val="000000"/>
                          </a:solidFill>
                          <a:latin typeface="+mn-lt"/>
                          <a:ea typeface="+mn-ea"/>
                          <a:cs typeface="+mn-cs"/>
                        </a:rPr>
                        <a:t>, ce qui peut être source d’un conflit d’intérêt</a:t>
                      </a:r>
                      <a:r>
                        <a:rPr lang="fr-FR" sz="700" baseline="34722" dirty="0">
                          <a:solidFill>
                            <a:srgbClr val="000000"/>
                          </a:solidFill>
                          <a:latin typeface="+mn-lt"/>
                          <a:cs typeface="Century Gothic"/>
                        </a:rPr>
                        <a:t>(2)</a:t>
                      </a:r>
                      <a:r>
                        <a:rPr lang="fr-FR" sz="700" dirty="0">
                          <a:solidFill>
                            <a:srgbClr val="000000"/>
                          </a:solidFill>
                          <a:latin typeface="+mn-lt"/>
                          <a:cs typeface="Century Gothic"/>
                        </a:rPr>
                        <a:t>.</a:t>
                      </a:r>
                      <a:endParaRPr lang="fr-FR" sz="700" b="0" i="0" kern="1200" noProof="0" dirty="0">
                        <a:solidFill>
                          <a:srgbClr val="000000"/>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just" defTabSz="1042988" rtl="0" eaLnBrk="1" fontAlgn="base" latinLnBrk="0" hangingPunct="1">
                        <a:lnSpc>
                          <a:spcPct val="100000"/>
                        </a:lnSpc>
                        <a:spcBef>
                          <a:spcPct val="0"/>
                        </a:spcBef>
                        <a:spcAft>
                          <a:spcPct val="0"/>
                        </a:spcAft>
                        <a:buClrTx/>
                        <a:buSzTx/>
                        <a:buFontTx/>
                        <a:buNone/>
                        <a:tabLst/>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marL="228600" indent="-228600" algn="just" defTabSz="914400">
              <a:buAutoNum type="arabicParenBoth"/>
            </a:pPr>
            <a:r>
              <a:rPr lang="fr-FR" sz="650" dirty="0">
                <a:solidFill>
                  <a:srgbClr val="000000"/>
                </a:solidFill>
                <a:latin typeface="Proxima Nova Rg" panose="02000506030000020004" pitchFamily="2" charset="0"/>
              </a:rPr>
              <a:t>Nous attirons votre attention sur le fait que le titre de créance est destiné à être offert exclusivement à un cercle restreint d’investisseurs au sens de l’article L411-2 du Code monétaire et financier. Le titre de créance est adressé à des investisseurs ayant un montant minimum de souscription de 100 000 EUR. La présente brochure commerciale n’a pas fait l’objet d’une communication à l’AMF. </a:t>
            </a:r>
          </a:p>
          <a:p>
            <a:pPr marL="228600" indent="-228600" algn="just" defTabSz="914400">
              <a:buFontTx/>
              <a:buAutoNum type="arabicParenBoth"/>
            </a:pPr>
            <a:r>
              <a:rPr lang="fr-FR" sz="650" dirty="0">
                <a:solidFill>
                  <a:srgbClr val="000000"/>
                </a:solidFill>
                <a:latin typeface="Proxima Nova Rg" panose="02000506030000020004" pitchFamily="2" charset="0"/>
              </a:rPr>
              <a:t>Natixis : Standard &amp; </a:t>
            </a:r>
            <a:r>
              <a:rPr lang="fr-FR" sz="650" dirty="0" err="1">
                <a:solidFill>
                  <a:srgbClr val="000000"/>
                </a:solidFill>
                <a:latin typeface="Proxima Nova Rg" panose="02000506030000020004" pitchFamily="2" charset="0"/>
              </a:rPr>
              <a:t>Poor’s</a:t>
            </a:r>
            <a:r>
              <a:rPr lang="fr-FR" sz="650" dirty="0">
                <a:solidFill>
                  <a:srgbClr val="000000"/>
                </a:solidFill>
                <a:latin typeface="Proxima Nova Rg" panose="02000506030000020004" pitchFamily="2" charset="0"/>
              </a:rPr>
              <a:t> : A+ / Moody’s : A1 / Fitch : A+. Notations en vigueur au moment de la rédaction de la présente brochure. Ces notations peuvent être révisées à tout moment et ne sont pas une garantie de solvabilité de l’Émetteur ni du Garant. Elles ne sauraient constituer un argument de souscription au titre de créance.</a:t>
            </a:r>
          </a:p>
          <a:p>
            <a:pPr marL="228600" indent="-228600" algn="just" defTabSz="914400">
              <a:buAutoNum type="arabicParenBoth"/>
            </a:pPr>
            <a:r>
              <a:rPr lang="fr-FR" sz="650" dirty="0">
                <a:solidFill>
                  <a:srgbClr val="000000"/>
                </a:solidFill>
                <a:latin typeface="Proxima Nova Rg" panose="02000506030000020004" pitchFamily="2" charset="0"/>
              </a:rPr>
              <a:t>Les conflits d’intérêts seront gérés suivant la réglementation en vigueur.</a:t>
            </a: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21A58941-C02C-41B5-9643-2C1F36B7BEEB}" type="slidenum">
              <a:rPr lang="fr-FR" smtClean="0"/>
              <a:pPr/>
              <a:t>14</a:t>
            </a:fld>
            <a:endParaRPr lang="fr-FR"/>
          </a:p>
        </p:txBody>
      </p:sp>
      <p:sp>
        <p:nvSpPr>
          <p:cNvPr id="12" name="Rectangle 11"/>
          <p:cNvSpPr/>
          <p:nvPr/>
        </p:nvSpPr>
        <p:spPr>
          <a:xfrm>
            <a:off x="653266" y="9863087"/>
            <a:ext cx="6359682" cy="553998"/>
          </a:xfrm>
          <a:prstGeom prst="rect">
            <a:avLst/>
          </a:prstGeom>
        </p:spPr>
        <p:txBody>
          <a:bodyPr wrap="square">
            <a:spAutoFit/>
          </a:bodyPr>
          <a:lstStyle/>
          <a:p>
            <a:pPr algn="just"/>
            <a:r>
              <a:rPr lang="fr-FR" sz="600">
                <a:solidFill>
                  <a:schemeClr val="tx2"/>
                </a:solidFill>
                <a:ea typeface="SimSun" pitchFamily="2" charset="-122"/>
                <a:cs typeface="Times New Roman" pitchFamily="18" charset="0"/>
              </a:rPr>
              <a:t>Siège social : Société Equitim, 52 Avenue André-Morizet - 92100 Boulogne-Billancourt.</a:t>
            </a:r>
          </a:p>
          <a:p>
            <a:pPr algn="just"/>
            <a:r>
              <a:rPr lang="fr-FR" sz="600">
                <a:solidFill>
                  <a:schemeClr val="tx2"/>
                </a:solidFill>
                <a:ea typeface="SimSun" pitchFamily="2" charset="-122"/>
                <a:cs typeface="Times New Roman" pitchFamily="18" charset="0"/>
              </a:rPr>
              <a:t>Société par Actions Simplifiée de 947 369 euros.</a:t>
            </a:r>
          </a:p>
          <a:p>
            <a:pPr algn="just"/>
            <a:r>
              <a:rPr lang="fr-FR" sz="600">
                <a:solidFill>
                  <a:schemeClr val="tx2"/>
                </a:solidFill>
                <a:ea typeface="SimSun" pitchFamily="2" charset="-122"/>
                <a:cs typeface="Times New Roman" pitchFamily="18" charset="0"/>
              </a:rPr>
              <a:t>Numéro SIRET : 50093363500012</a:t>
            </a:r>
          </a:p>
          <a:p>
            <a:pPr algn="just"/>
            <a:r>
              <a:rPr lang="fr-FR" sz="600">
                <a:solidFill>
                  <a:schemeClr val="tx2"/>
                </a:solidFill>
                <a:ea typeface="SimSun" pitchFamily="2" charset="-122"/>
                <a:cs typeface="Times New Roman" pitchFamily="18" charset="0"/>
              </a:rPr>
              <a:t>Entreprise d’investissement agréée en 2013 par l’Autorité de Contrôle Prudentiel et de Résolution sous le numéro 11283 et contrôlée par cette même autorité et l’Autorité des Marchés Financiers</a:t>
            </a:r>
            <a:r>
              <a:rPr lang="fr-FR" sz="600" i="1">
                <a:solidFill>
                  <a:schemeClr val="tx2"/>
                </a:solidFill>
                <a:ea typeface="SimSun" pitchFamily="2" charset="-122"/>
                <a:cs typeface="Times New Roman" pitchFamily="18" charset="0"/>
              </a:rPr>
              <a:t>.</a:t>
            </a:r>
          </a:p>
        </p:txBody>
      </p:sp>
      <p:sp>
        <p:nvSpPr>
          <p:cNvPr id="24" name="Rectangle">
            <a:extLst>
              <a:ext uri="{FF2B5EF4-FFF2-40B4-BE49-F238E27FC236}">
                <a16:creationId xmlns:a16="http://schemas.microsoft.com/office/drawing/2014/main" id="{775B54BD-6CB4-4082-8133-017F9370B29E}"/>
              </a:ext>
            </a:extLst>
          </p:cNvPr>
          <p:cNvSpPr/>
          <p:nvPr/>
        </p:nvSpPr>
        <p:spPr>
          <a:xfrm>
            <a:off x="653266" y="9704123"/>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Rectangle 15">
            <a:extLst>
              <a:ext uri="{FF2B5EF4-FFF2-40B4-BE49-F238E27FC236}">
                <a16:creationId xmlns:a16="http://schemas.microsoft.com/office/drawing/2014/main" id="{38441194-9947-4D4B-82F2-F50428751A16}"/>
              </a:ext>
            </a:extLst>
          </p:cNvPr>
          <p:cNvSpPr/>
          <p:nvPr/>
        </p:nvSpPr>
        <p:spPr>
          <a:xfrm>
            <a:off x="651212" y="1136637"/>
            <a:ext cx="6449266" cy="7181966"/>
          </a:xfrm>
          <a:prstGeom prst="rect">
            <a:avLst/>
          </a:prstGeom>
        </p:spPr>
        <p:txBody>
          <a:bodyPr wrap="square" lIns="0" tIns="0" rIns="0" bIns="0">
            <a:spAutoFit/>
          </a:bodyPr>
          <a:lstStyle/>
          <a:p>
            <a:pPr algn="just">
              <a:lnSpc>
                <a:spcPct val="90000"/>
              </a:lnSpc>
              <a:spcBef>
                <a:spcPts val="600"/>
              </a:spcBef>
            </a:pPr>
            <a:r>
              <a:rPr lang="fr-FR" sz="900" b="1" i="1" dirty="0">
                <a:solidFill>
                  <a:srgbClr val="000000"/>
                </a:solidFill>
              </a:rPr>
              <a:t>Avant tout investissement dans ce produit, les investisseurs sont invités à se rapprocher de leurs conseils financiers, fiscaux, comptables et juridiques.</a:t>
            </a:r>
          </a:p>
          <a:p>
            <a:pPr algn="just">
              <a:lnSpc>
                <a:spcPct val="90000"/>
              </a:lnSpc>
              <a:spcBef>
                <a:spcPts val="600"/>
              </a:spcBef>
            </a:pPr>
            <a:r>
              <a:rPr lang="fr-FR" sz="900" b="1" dirty="0">
                <a:solidFill>
                  <a:srgbClr val="000000"/>
                </a:solidFill>
              </a:rPr>
              <a:t>Les principales caractéristiques des titres de créance exposées dans ce document à caractère promotionnel n’en sont qu’un résumé. Il appartient aux investisseurs de comprendre les risques, les avantages et inconvénients liés à un investissement dans les titres de créance et de prendre une décision d’investissement seulement après avoir examiné sérieusement, avec leurs conseillers, la compatibilité d’un investissement dans les titres de créance au regard de leur situation financière, après avoir lu le  présent document à caractère promotionnel et la documentation juridique des titres de créance et ne s’en remettent pas pour cela à une entité du Groupe BNP Paribas.</a:t>
            </a:r>
            <a:endParaRPr lang="fr-FR" sz="900" b="1" i="1" dirty="0">
              <a:solidFill>
                <a:srgbClr val="000000"/>
              </a:solidFill>
            </a:endParaRP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Conséquences des évènements affectant le sous-jacent : </a:t>
            </a:r>
            <a:r>
              <a:rPr lang="fr-FR" sz="900" dirty="0">
                <a:solidFill>
                  <a:srgbClr val="000000"/>
                </a:solidFill>
              </a:rPr>
              <a:t>Afin de prendre en compte les conséquences de certains évènements pouvant affecter le sous-jacent du produit, la documentation juridique relative au produit prévoit (i) des modalités d’ajustement et, dans certains cas (ii) le remboursement anticipé du produit. Ces éléments peuvent entrainer une perte en capital. Pour plus de détails sur ces évènements et leurs conséquences, se référer à la documentation juridique du produit. </a:t>
            </a:r>
          </a:p>
          <a:p>
            <a:pPr lvl="0" algn="just">
              <a:lnSpc>
                <a:spcPct val="90000"/>
              </a:lnSpc>
            </a:pPr>
            <a:r>
              <a:rPr lang="fr-FR" sz="900" b="1" dirty="0">
                <a:solidFill>
                  <a:srgbClr val="000000"/>
                </a:solidFill>
              </a:rPr>
              <a:t>Garant de la formule : </a:t>
            </a:r>
            <a:r>
              <a:rPr lang="fr-FR" sz="900" dirty="0">
                <a:solidFill>
                  <a:srgbClr val="000000"/>
                </a:solidFill>
              </a:rPr>
              <a:t>le produit bénéficie d’une garantie de la formule par BNP Paribas S.A. (le « Garant de la formule »). Le paiement à la date convenue de toute somme due par le débiteur principal au titre du produit est garanti par le Garant de la formule, selon les termes et conditions prévus par un acte de garantie disponible auprès du Garant de la formule sur simple demande. En conséquence, l’investisseur supporte un risque de crédit sur le Garant de la formule.</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La documentation juridique des titres de créance est composée : (a) du Prospectus de Base pour l’Émission de Notes, daté du 1er juin 2022 approuvé par l’Autorité des Marchés Financiers (AMF) sous le numéro 22-187, (b) de ses Suppléments, (c) des Conditions Définitives de l’émission (« Final </a:t>
            </a:r>
            <a:r>
              <a:rPr lang="fr-FR" sz="900" b="1" dirty="0" err="1">
                <a:solidFill>
                  <a:srgbClr val="000000"/>
                </a:solidFill>
              </a:rPr>
              <a:t>Terms</a:t>
            </a:r>
            <a:r>
              <a:rPr lang="fr-FR" sz="900" b="1" dirty="0">
                <a:solidFill>
                  <a:srgbClr val="000000"/>
                </a:solidFill>
              </a:rPr>
              <a:t> ») datées du 24 juin 2022, ainsi que (d) du Résumé Spécifique lié à l’Émission (« Issue-</a:t>
            </a:r>
            <a:r>
              <a:rPr lang="fr-FR" sz="900" b="1" dirty="0" err="1">
                <a:solidFill>
                  <a:srgbClr val="000000"/>
                </a:solidFill>
              </a:rPr>
              <a:t>Specific</a:t>
            </a:r>
            <a:r>
              <a:rPr lang="fr-FR" sz="900" b="1" dirty="0">
                <a:solidFill>
                  <a:srgbClr val="000000"/>
                </a:solidFill>
              </a:rPr>
              <a:t> </a:t>
            </a:r>
            <a:r>
              <a:rPr lang="fr-FR" sz="900" b="1" dirty="0" err="1">
                <a:solidFill>
                  <a:srgbClr val="000000"/>
                </a:solidFill>
              </a:rPr>
              <a:t>Summary</a:t>
            </a:r>
            <a:r>
              <a:rPr lang="fr-FR" sz="900" b="1" dirty="0">
                <a:solidFill>
                  <a:srgbClr val="000000"/>
                </a:solidFill>
              </a:rPr>
              <a:t> ») dont une copie pourra être obtenue sur simple demande auprès de BNP Paribas Arbitrage SNC. L’approbation du prospectus par l’AMF ne doit pas être considéré comme un avis favorable de la part de l’AMF sur la qualité des titres de créance faisant l’objet de cette communication à caractère promotionnel.</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L’attention des investisseurs est notamment attirée sur le fait qu'en acquérant les titres de créance, ils prennent un risque de crédit sur l'Émetteur et sur le Garant de la formule. Les investisseurs sont également invités à prendre connaissance du Document d’Informations Clés disponible à l’adresse : </a:t>
            </a:r>
            <a:r>
              <a:rPr lang="fr-FR" sz="900" b="1" dirty="0">
                <a:solidFill>
                  <a:srgbClr val="B9A049"/>
                </a:solidFill>
                <a:hlinkClick r:id="rId2">
                  <a:extLst>
                    <a:ext uri="{A12FA001-AC4F-418D-AE19-62706E023703}">
                      <ahyp:hlinkClr xmlns:ahyp="http://schemas.microsoft.com/office/drawing/2018/hyperlinkcolor" val="tx"/>
                    </a:ext>
                  </a:extLst>
                </a:hlinkClick>
              </a:rPr>
              <a:t>http://kid.bnpparibas.com/&lt;ISIN&gt;-FR.pdf</a:t>
            </a:r>
            <a:endParaRPr lang="fr-FR" sz="900" b="1" dirty="0">
              <a:solidFill>
                <a:srgbClr val="B9A049"/>
              </a:solidFill>
            </a:endParaRPr>
          </a:p>
          <a:p>
            <a:pPr lvl="0" algn="just">
              <a:lnSpc>
                <a:spcPct val="90000"/>
              </a:lnSpc>
            </a:pPr>
            <a:r>
              <a:rPr lang="fr-FR" sz="900" b="1" dirty="0">
                <a:solidFill>
                  <a:srgbClr val="000000"/>
                </a:solidFill>
              </a:rPr>
              <a:t>En cas d'incohérence entre ce document à caractère promotionnel et la documentation juridique des Titres de créance, cette dernière prévaudra. </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Rachat par BNP Paribas arbitrage S.N.C du produit : </a:t>
            </a:r>
            <a:r>
              <a:rPr lang="fr-FR" sz="900" dirty="0">
                <a:solidFill>
                  <a:srgbClr val="000000"/>
                </a:solidFill>
              </a:rPr>
              <a:t>BNP Paribas arbitrage S.N.C s'est engagé à assurer un marché secondaire sur le produit. BNP Paribas arbitrage S.N.C s'est expressément engagée à racheter ou proposer des prix pour le produit en cours de vie de ce dernier. L'exécution de cet engagement dépendra (i) des conditions générales de marché et (ii) des conditions de liquidité du (ou des) instrument(s) sous-jacent(s) et, le cas échéant, des autres opérations de couvertures conclues. Le prix du produit (en particulier la fourchette de prix achat/vente que BNP Paribas arbitrage S.N.C peut proposer, à tout moment) tiendra compte notamment des coûts de couverture et/ou de débouclement de la position de BNP Paribas arbitrage S.N.C liés à ce rachat. BNP Paribas arbitrage S.N.C et/ou ses entités affiliées ne sont aucunement responsables de telles conséquences et de leur impact sur les transactions liées au produit ou sur tout investissement dans le produit. </a:t>
            </a:r>
          </a:p>
          <a:p>
            <a:pPr lvl="0" algn="just">
              <a:lnSpc>
                <a:spcPct val="90000"/>
              </a:lnSpc>
            </a:pPr>
            <a:r>
              <a:rPr lang="fr-FR" sz="900" b="1" dirty="0">
                <a:solidFill>
                  <a:srgbClr val="000000"/>
                </a:solidFill>
              </a:rPr>
              <a:t>Restrictions générales de vente : </a:t>
            </a:r>
            <a:r>
              <a:rPr lang="fr-FR" sz="900" dirty="0">
                <a:solidFill>
                  <a:srgbClr val="000000"/>
                </a:solidFill>
              </a:rPr>
              <a:t>il appartient à chaque investisseur de s’assurer qu’il est autorisé à souscrire ou à investir dans ce produit.</a:t>
            </a:r>
          </a:p>
          <a:p>
            <a:pPr lvl="0" algn="just">
              <a:lnSpc>
                <a:spcPct val="90000"/>
              </a:lnSpc>
            </a:pPr>
            <a:r>
              <a:rPr lang="fr-FR" sz="900" b="1" dirty="0">
                <a:solidFill>
                  <a:srgbClr val="000000"/>
                </a:solidFill>
              </a:rPr>
              <a:t>Restrictions permanentes de vente aux États-Unis d'Amérique : </a:t>
            </a:r>
            <a:r>
              <a:rPr lang="fr-FR" sz="900" dirty="0">
                <a:solidFill>
                  <a:srgbClr val="000000"/>
                </a:solidFill>
              </a:rPr>
              <a:t>les titres décrits aux présentes qui sont désignés comme des titres avec restriction permanente ne peuvent à aucun moment, être la propriété légale ou effective d’une « U.S. Person » (au sens défini dans la régulation S) et par voie de conséquence, sont offerts et vendus hors des États-Unis à des personnes qui ne sont pas des ressortissants des États-Unis, sur le fondement de la régulation S.</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Caractère promotionnel de ce document : </a:t>
            </a:r>
            <a:r>
              <a:rPr lang="fr-FR" sz="900" dirty="0">
                <a:solidFill>
                  <a:srgbClr val="000000"/>
                </a:solidFill>
              </a:rPr>
              <a:t>le présent document est un document à caractère promotionnel et non de nature réglementaire. </a:t>
            </a:r>
          </a:p>
          <a:p>
            <a:pPr lvl="0" algn="just">
              <a:lnSpc>
                <a:spcPct val="90000"/>
              </a:lnSpc>
            </a:pPr>
            <a:r>
              <a:rPr lang="fr-FR" sz="900" b="1" dirty="0">
                <a:solidFill>
                  <a:srgbClr val="000000"/>
                </a:solidFill>
              </a:rPr>
              <a:t>Performances sur la base de performances brutes : </a:t>
            </a:r>
            <a:r>
              <a:rPr lang="fr-FR" sz="900" dirty="0">
                <a:solidFill>
                  <a:srgbClr val="000000"/>
                </a:solidFill>
              </a:rPr>
              <a:t>les gains éventuels peuvent être réduits par l’effet de commissions, redevances, impôts ou autres charges supportées par l’investisseur. Lorsque l’instrument financier décrit dans ce document (ci-après l’ « instrument financier ») est proposé dans le cadre du contrat d’assurance vie ou de capitalisation (ci-après le « contrat d’assurance vie ou de capitalisation »), l’instrument financier est un actif représentatif de l’une des unités de compte de ce contrat. Ce document ne constitue pas une offre d’adhésion au contrat d’assurance vie ou de capitalisation. Ce document ne constitue pas une offre, une recommandation, une invitation ou un acte de démarchage visant à souscrire ou acheter l’instrument financier qui ne peut être diffusé directement ou indirectement dans le public qu’en conformité avec les dispositions des articles L. 411-1 et suivants du code monétaire et financier.</a:t>
            </a:r>
          </a:p>
          <a:p>
            <a:pPr lvl="0" algn="just">
              <a:lnSpc>
                <a:spcPct val="90000"/>
              </a:lnSpc>
            </a:pPr>
            <a:endParaRPr lang="fr-FR" sz="900" dirty="0">
              <a:solidFill>
                <a:srgbClr val="000000"/>
              </a:solidFill>
              <a:latin typeface="Century Gothic" panose="020B0502020202020204" pitchFamily="34" charset="0"/>
            </a:endParaRPr>
          </a:p>
        </p:txBody>
      </p:sp>
    </p:spTree>
    <p:extLst>
      <p:ext uri="{BB962C8B-B14F-4D97-AF65-F5344CB8AC3E}">
        <p14:creationId xmlns:p14="http://schemas.microsoft.com/office/powerpoint/2010/main" val="557719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15553"/>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ou de droits de garde en compte-titres. TRA nets hors autres frais, fiscalité et prélèvements sociaux applicables au cadre d’investissement sous réserve de l’absence de défaut, d’ouverture d’une procédure de résolution et de faillite de l’Émetteur et du Garant. Les TRA sont calculés à partir du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698290"/>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73155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153772"/>
            <a:ext cx="6242589" cy="369332"/>
          </a:xfrm>
          <a:prstGeom prst="rect">
            <a:avLst/>
          </a:prstGeom>
          <a:noFill/>
        </p:spPr>
        <p:txBody>
          <a:bodyPr wrap="square">
            <a:spAutoFit/>
          </a:bodyPr>
          <a:lstStyle/>
          <a:p>
            <a:r>
              <a:rPr lang="fr-FR" dirty="0"/>
              <a:t>&lt;graph1&gt;</a:t>
            </a:r>
            <a:endParaRPr lang="en-US" dirty="0"/>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4228850"/>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lnSpc>
                <a:spcPct val="90000"/>
              </a:lnSpc>
              <a:spcAft>
                <a:spcPts val="200"/>
              </a:spcAf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Le montant remboursé est brut, hors frais et fiscalité applicable au cadre d’investissement. </a:t>
            </a:r>
            <a:r>
              <a:rPr lang="fr-FR" sz="800" dirty="0">
                <a:latin typeface="Proxima Nova Rg" panose="02000506030000020004" pitchFamily="2" charset="0"/>
              </a:rPr>
              <a:t>Le montant remboursé est brut hors frais et fiscalité applicable au cadre d’investissement sous réserve de l’absence de défaut, d’ouverture d’une procédure de résolution et de faillite de l’Émetteur et du Garant et de la conservation du titre de créance jusqu’à son remboursement final.</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Il est calculé entre le &lt;2PDC&gt;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a:t>
            </a:r>
            <a:r>
              <a:rPr lang="fr-FR" sz="800" dirty="0">
                <a:latin typeface="Proxima Nova Rg" panose="02000506030000020004" pitchFamily="2" charset="0"/>
              </a:rPr>
              <a:t>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et prélèvements sociaux applicables au cadre d’investissement. Ils sont calculés pour un investissement entre la date de constatation initiale (soit le &lt;2PDC&gt;) et la date d’échéance</a:t>
            </a:r>
            <a:r>
              <a:rPr lang="fr-FR" sz="800" baseline="30000" dirty="0">
                <a:latin typeface="Proxima Nova Rg" panose="02000506030000020004" pitchFamily="2" charset="0"/>
              </a:rPr>
              <a:t>(1)</a:t>
            </a:r>
            <a:r>
              <a:rPr lang="fr-FR" sz="800" dirty="0">
                <a:latin typeface="Proxima Nova Rg" panose="02000506030000020004" pitchFamily="2" charset="0"/>
              </a:rPr>
              <a:t> ou la date de remboursement automatique anticipé effective</a:t>
            </a:r>
            <a:r>
              <a:rPr lang="fr-FR" sz="800" baseline="30000" dirty="0">
                <a:latin typeface="Proxima Nova Rg" panose="02000506030000020004" pitchFamily="2" charset="0"/>
              </a:rPr>
              <a:t>(1)</a:t>
            </a:r>
            <a:r>
              <a:rPr lang="fr-FR" sz="800" dirty="0">
                <a:latin typeface="Proxima Nova Rg" panose="02000506030000020004" pitchFamily="2" charset="0"/>
              </a:rPr>
              <a:t> selon les cas. En cas d’achat après le &lt;2PDC&gt; et/ou de vente du titre de créance avant la date d’échéance</a:t>
            </a:r>
            <a:r>
              <a:rPr lang="fr-FR" sz="800" baseline="30000" dirty="0">
                <a:latin typeface="Proxima Nova Rg" panose="02000506030000020004" pitchFamily="2" charset="0"/>
              </a:rPr>
              <a:t>(1)</a:t>
            </a:r>
            <a:r>
              <a:rPr lang="fr-FR" sz="800" dirty="0">
                <a:latin typeface="Proxima Nova Rg" panose="02000506030000020004" pitchFamily="2" charset="0"/>
              </a:rPr>
              <a:t> ou la date de remboursement automatique anticipé effective</a:t>
            </a:r>
            <a:r>
              <a:rPr lang="fr-FR" sz="800" baseline="30000" dirty="0">
                <a:latin typeface="Proxima Nova Rg" panose="02000506030000020004" pitchFamily="2" charset="0"/>
              </a:rPr>
              <a:t>(1)</a:t>
            </a:r>
            <a:r>
              <a:rPr lang="fr-FR" sz="800" dirty="0">
                <a:latin typeface="Proxima Nova Rg" panose="02000506030000020004" pitchFamily="2" charset="0"/>
              </a:rPr>
              <a:t> (ou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lang="fr-FR" sz="800" b="1" dirty="0">
                <a:latin typeface="Proxima Nova Rg" panose="02000506030000020004" pitchFamily="2" charset="0"/>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lvl="1" algn="just">
              <a:lnSpc>
                <a:spcPct val="90000"/>
              </a:lnSpc>
              <a:spcAft>
                <a:spcPts val="200"/>
              </a:spcAf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exposés pour une durée &lt;DUREE&gt; à l’évolution &lt;SJR6&gt; &lt;BLOCDIVIDENDE&gt;.</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spcBef>
                <a:spcPts val="400"/>
              </a:spcBef>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&lt;PERIODE_DE_REMBOURSEMENT&gt;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&lt;CPN&gt; &lt;environ&gt; par &lt;F0&gt; &lt;F2&gt; depuis le &lt;DDCI&gt;&lt;exclus&gt; &lt;ANNUALISE&gt;</a:t>
            </a:r>
            <a:r>
              <a:rPr lang="fr-FR" sz="800" b="1" dirty="0">
                <a:solidFill>
                  <a:srgbClr val="B9A049"/>
                </a:solidFill>
                <a:latin typeface="Proxima Nova Rg"/>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 &lt;balisedeg1&gt;</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lvl="1" algn="just">
              <a:lnSpc>
                <a:spcPct val="90000"/>
              </a:lnSpc>
              <a:spcBef>
                <a:spcPts val="600"/>
              </a:spcBef>
              <a:spcAft>
                <a:spcPts val="200"/>
              </a:spcAf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&lt;CPN&gt; par &lt;F0&gt; écoulé (soit un Taux de Rendement Annuel net maximum de &lt;TRA.F.A&gt;%</a:t>
            </a:r>
            <a:r>
              <a:rPr kumimoji="0" lang="fr-FR" sz="800" b="0" i="0" u="none" strike="noStrike" kern="1200" cap="none" spc="0" normalizeH="0" baseline="30000" noProof="0" dirty="0">
                <a:ln>
                  <a:noFill/>
                </a:ln>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les investisseurs recevront en contrepartie l’intégralité du capital initial si &lt;SJR1&gt; ne baisse pas de plus de &lt;PDIPERF&gt; par rapport à son &lt;NDR&gt;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 présente brochure décrit les caractéristiques du support « &lt;NOM&gt; » et ne prend pas en compte les spécificités des contrats d’assurance vie ou de capitalisation dans le cadre desquels ce produit est proposé. </a:t>
            </a:r>
            <a:r>
              <a:rPr lang="fr-FR" sz="800" b="1" i="1" dirty="0">
                <a:latin typeface="Proxima Nova Rg" panose="02000506030000020004" pitchFamily="2" charset="0"/>
              </a:rPr>
              <a:t>Dans le cadre d’un contrat d’assurance vie ou de capitalisation, l’assureur s’engage exclusivement sur le nombre d’unités de compte mais non sur leur valeur, qu’il ne garantit pas.</a:t>
            </a:r>
            <a:r>
              <a:rPr lang="fr-FR" sz="800" i="1" dirty="0">
                <a:latin typeface="Proxima Nova Rg" panose="02000506030000020004" pitchFamily="2" charset="0"/>
              </a:rPr>
              <a:t> </a:t>
            </a:r>
            <a:r>
              <a:rPr lang="fr-FR" sz="800" b="1" i="1" dirty="0">
                <a:latin typeface="Proxima Nova Rg" panose="02000506030000020004" pitchFamily="2" charset="0"/>
              </a:rPr>
              <a:t>Il est précisé que l’Assureur d’une part, l’Émetteur et le Garant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&lt;NOM&gt; » ne peut constituer l’intégralité d’un portefeuille d’investissement. L’investisseur est exposé pour une durée &lt;DUREE&gt; à </a:t>
            </a:r>
            <a:r>
              <a:rPr lang="fr-FR" b="1" i="1" dirty="0">
                <a:solidFill>
                  <a:schemeClr val="tx1"/>
                </a:solidFill>
                <a:latin typeface="Proxima Nova Rg"/>
              </a:rPr>
              <a:t>&lt;SJR1&gt; &lt;DIVERSACTION&gt;.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ou de droits de garde en compte-titres. TRA nets hors autres frais, fiscalité et prélèvements sociaux applicables au cadre d’investissement sous réserve de l’absence de défaut, d’ouverture d’une procédure de résolution et de faillite de l’Émetteur et du Garant. Les TRA sont calculés à partir du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846181"/>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Le montant remboursé est brut, hors frais et fiscalité applicable au cadre d’investissement </a:t>
            </a:r>
            <a:r>
              <a:rPr lang="fr-FR" sz="800" dirty="0">
                <a:solidFill>
                  <a:srgbClr val="000000"/>
                </a:solidFill>
                <a:latin typeface="Proxima Nova Rg" panose="02000506030000020004" pitchFamily="2" charset="0"/>
              </a:rPr>
              <a:t>sous réserve de l’absence de défaut, d’ouverture d’une procédure de résolution et de faillite de l’Émetteur et du Garant et de la conservation du titre de créance jusqu’à son remboursement final.</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Le Taux de Rendement Annuel est net de frais de gestion pour les contrats d’assurance vie/capitalisation </a:t>
            </a:r>
            <a:r>
              <a:rPr lang="fr-FR" sz="800" dirty="0">
                <a:solidFill>
                  <a:srgbClr val="000000"/>
                </a:solidFill>
                <a:latin typeface="Proxima Nova Rg" panose="02000506030000020004" pitchFamily="2" charset="0"/>
              </a:rPr>
              <a:t>ou nets de droits de garde en compte-titres</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&lt;2PDC&gt;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finale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&lt;DUREE&gt; 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&lt;CPN&gt; &lt;environ&gt; par &lt;F0&gt; &lt;ANNUALISE&gt; &lt;Mémoire6&gt;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&lt;ABAC2&gt;.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coupon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gains en cas de forte hausse des marchés (soit un Taux de Rendement Annuel net maximum de &lt;TRA.MAX.P&gt;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a:t>
            </a:r>
            <a:r>
              <a:rPr lang="fr-FR" i="1" dirty="0">
                <a:solidFill>
                  <a:schemeClr val="tx1"/>
                </a:solidFill>
                <a:latin typeface="Proxima Nova Rg"/>
              </a:rPr>
              <a:t>e</a:t>
            </a:r>
            <a:r>
              <a:rPr kumimoji="0" lang="fr-FR" b="0" i="1" u="none" strike="noStrike" kern="1200" cap="none" spc="0" normalizeH="0" baseline="0" noProof="0" dirty="0" err="1">
                <a:ln>
                  <a:noFill/>
                </a:ln>
                <a:solidFill>
                  <a:schemeClr val="tx1"/>
                </a:solidFill>
                <a:effectLst/>
                <a:uLnTx/>
                <a:uFillTx/>
                <a:latin typeface="Proxima Nova Rg"/>
                <a:ea typeface="+mn-ea"/>
                <a:cs typeface="+mn-cs"/>
              </a:rPr>
              <a:t>xclusivement</a:t>
            </a:r>
            <a:r>
              <a:rPr kumimoji="0" lang="fr-FR" b="0" i="1" u="none" strike="noStrike" kern="1200" cap="none" spc="0" normalizeH="0" baseline="0" noProof="0" dirty="0">
                <a:ln>
                  <a:noFill/>
                </a:ln>
                <a:solidFill>
                  <a:schemeClr val="tx1"/>
                </a:solidFill>
                <a:effectLst/>
                <a:uLnTx/>
                <a:uFillTx/>
                <a:latin typeface="Proxima Nova Rg"/>
                <a:ea typeface="+mn-ea"/>
                <a:cs typeface="+mn-cs"/>
              </a:rPr>
              <a:t> sur le nombre d’unités de compte mais non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&lt;NOM&gt; » ne peut constituer l’intégralité d’un portefeuille d’investissement. L’investisseur est exposé pour une durée de &lt;1PR&gt; à &lt;DPRR&gt; &lt;F0&gt;&lt;F0s&gt; </a:t>
            </a:r>
            <a:r>
              <a:rPr lang="fr-FR" b="1" i="1" dirty="0">
                <a:solidFill>
                  <a:schemeClr val="tx1"/>
                </a:solidFill>
                <a:latin typeface="Proxima Nova Rg"/>
              </a:rPr>
              <a:t>&lt;SJR1&gt; &lt;DIVERSACTION&gt;.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ou de droits de garde en compte-titres. TRA nets hors autres frais, fiscalité et prélèvements sociaux applicables au cadre d’investissement sous réserve de l’absence de défaut, d’ouverture d’une procédure de résolution et de faillite de l’Émetteur et du Garant. Les TRA sont calculés à partir du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&lt;CPN&gt; par &lt;F0&gt; &lt;F2&gt; depuis le &lt;DDCI&gt;&lt;exclus&gt; </a:t>
            </a:r>
          </a:p>
          <a:p>
            <a:pPr marL="0" indent="0" algn="ctr">
              <a:lnSpc>
                <a:spcPct val="100000"/>
              </a:lnSpc>
              <a:spcBef>
                <a:spcPts val="0"/>
              </a:spcBef>
              <a:buNone/>
            </a:pPr>
            <a:r>
              <a:rPr lang="fr-FR" sz="800" dirty="0"/>
              <a:t>(Soit un taux de rendement annuel net entre &lt;TRA.MRA.MIN.A&gt;</a:t>
            </a:r>
            <a:r>
              <a:rPr lang="fr-FR" sz="800" baseline="30000" dirty="0"/>
              <a:t>(2) </a:t>
            </a:r>
            <a:r>
              <a:rPr lang="fr-FR" sz="800" dirty="0"/>
              <a:t>et &lt;TRA.F.A&gt;</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615553"/>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&lt;PERIODE_DE_REMBOURSEMENT&gt; , on observe le &lt;SJR3&gt; de clôture &lt;SJR7&gt;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fr-FR" sz="800" b="1" dirty="0">
                <a:solidFill>
                  <a:schemeClr val="tx2"/>
                </a:solidFill>
                <a:latin typeface="Proxima Nova Rg" panose="02000506030000020004" pitchFamily="2" charset="0"/>
              </a:rPr>
              <a:t>à l’une de ces dates, </a:t>
            </a:r>
            <a:r>
              <a:rPr lang="fr-FR" sz="800" b="1" dirty="0">
                <a:solidFill>
                  <a:schemeClr val="tx2"/>
                </a:solidFill>
              </a:rPr>
              <a:t>&lt;F1&gt;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MECANISME DE REMBOURSEMENT A L’ECHEANCE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&lt;balisedeg2&gt;</a:t>
            </a:r>
            <a:endParaRPr lang="en-US" sz="800" dirty="0"/>
          </a:p>
        </p:txBody>
      </p:sp>
      <p:sp>
        <p:nvSpPr>
          <p:cNvPr id="22" name="ZoneTexte 21">
            <a:extLst>
              <a:ext uri="{FF2B5EF4-FFF2-40B4-BE49-F238E27FC236}">
                <a16:creationId xmlns:a16="http://schemas.microsoft.com/office/drawing/2014/main" id="{877D06E2-FA84-BB0E-AD1A-024E6B925447}"/>
              </a:ext>
            </a:extLst>
          </p:cNvPr>
          <p:cNvSpPr txBox="1"/>
          <p:nvPr/>
        </p:nvSpPr>
        <p:spPr>
          <a:xfrm>
            <a:off x="901114" y="4139935"/>
            <a:ext cx="6005163" cy="123111"/>
          </a:xfrm>
          <a:prstGeom prst="rect">
            <a:avLst/>
          </a:prstGeom>
          <a:noFill/>
        </p:spPr>
        <p:txBody>
          <a:bodyPr wrap="square" lIns="0" tIns="0" rIns="0" bIns="0" rtlCol="0">
            <a:spAutoFit/>
          </a:bodyPr>
          <a:lstStyle/>
          <a:p>
            <a:pPr algn="just"/>
            <a:r>
              <a:rPr lang="fr-FR" sz="800" b="1" dirty="0">
                <a:solidFill>
                  <a:schemeClr val="tx2"/>
                </a:solidFill>
              </a:rPr>
              <a:t>Sinon, le produit continue.</a:t>
            </a:r>
          </a:p>
        </p:txBody>
      </p:sp>
      <p:sp>
        <p:nvSpPr>
          <p:cNvPr id="23" name="Espace réservé du texte 36">
            <a:extLst>
              <a:ext uri="{FF2B5EF4-FFF2-40B4-BE49-F238E27FC236}">
                <a16:creationId xmlns:a16="http://schemas.microsoft.com/office/drawing/2014/main" id="{819B6FD1-E3B9-F55D-6A9F-C75D33380EDA}"/>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&lt;CPN&gt; &lt;environ&gt; &lt;environ&gt; par &lt;F0&gt; &lt;F2&gt; depuis le &lt;DDCI&gt;&lt;exclus&gt;</a:t>
            </a:r>
          </a:p>
          <a:p>
            <a:pPr marL="0" indent="0" algn="ctr">
              <a:lnSpc>
                <a:spcPct val="100000"/>
              </a:lnSpc>
              <a:spcBef>
                <a:spcPts val="0"/>
              </a:spcBef>
              <a:buNone/>
            </a:pPr>
            <a:r>
              <a:rPr lang="fr-FR" sz="800" dirty="0"/>
              <a:t>(soit un &lt;GC&gt; total de &lt;GCE&gt; et un taux de rendement annuel net de &lt;TRA.MG.A&gt;</a:t>
            </a:r>
            <a:r>
              <a:rPr lang="fr-FR" sz="800" baseline="30000" dirty="0"/>
              <a:t>(2)</a:t>
            </a:r>
            <a:r>
              <a:rPr lang="fr-FR" sz="800" dirty="0"/>
              <a:t>)</a:t>
            </a:r>
          </a:p>
        </p:txBody>
      </p:sp>
      <p:sp>
        <p:nvSpPr>
          <p:cNvPr id="24" name="ZoneTexte 23">
            <a:extLst>
              <a:ext uri="{FF2B5EF4-FFF2-40B4-BE49-F238E27FC236}">
                <a16:creationId xmlns:a16="http://schemas.microsoft.com/office/drawing/2014/main" id="{B5BB2903-55AE-9D73-FF1F-442EC25221B5}"/>
              </a:ext>
            </a:extLst>
          </p:cNvPr>
          <p:cNvSpPr txBox="1"/>
          <p:nvPr/>
        </p:nvSpPr>
        <p:spPr>
          <a:xfrm>
            <a:off x="910052" y="5344781"/>
            <a:ext cx="6081297"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25" name="ZoneTexte 24">
            <a:extLst>
              <a:ext uri="{FF2B5EF4-FFF2-40B4-BE49-F238E27FC236}">
                <a16:creationId xmlns:a16="http://schemas.microsoft.com/office/drawing/2014/main" id="{B31A384D-AA6D-DB4C-34C9-0DF0C688E0AE}"/>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&lt;DBAC&gt;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26" name="ZoneTexte 25">
            <a:extLst>
              <a:ext uri="{FF2B5EF4-FFF2-40B4-BE49-F238E27FC236}">
                <a16:creationId xmlns:a16="http://schemas.microsoft.com/office/drawing/2014/main" id="{3842A756-DBDE-A2F7-0A02-541D30FB3800}"/>
              </a:ext>
            </a:extLst>
          </p:cNvPr>
          <p:cNvSpPr txBox="1"/>
          <p:nvPr/>
        </p:nvSpPr>
        <p:spPr>
          <a:xfrm>
            <a:off x="917673" y="8553774"/>
            <a:ext cx="6064738"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&lt;DEC_MAJ&gt; : </a:t>
            </a:r>
          </a:p>
        </p:txBody>
      </p:sp>
      <p:sp>
        <p:nvSpPr>
          <p:cNvPr id="27" name="Espace réservé du texte 36">
            <a:extLst>
              <a:ext uri="{FF2B5EF4-FFF2-40B4-BE49-F238E27FC236}">
                <a16:creationId xmlns:a16="http://schemas.microsoft.com/office/drawing/2014/main" id="{D2C8F736-AB36-AFF6-5734-CA8F6084CDE8}"/>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son &lt;NDR&gt; et son &lt;SJR3&gt; final le &lt;DCF&gt;</a:t>
            </a:r>
          </a:p>
          <a:p>
            <a:pPr marL="0" indent="0" algn="ctr">
              <a:lnSpc>
                <a:spcPct val="100000"/>
              </a:lnSpc>
              <a:spcBef>
                <a:spcPts val="0"/>
              </a:spcBef>
              <a:buNone/>
            </a:pPr>
            <a:r>
              <a:rPr lang="fr-FR" sz="800" dirty="0"/>
              <a:t>(Soit un taux de rendement annuel net inférieur ou égal à &lt;TRA.ECHEANCE.PERTE.A&gt;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28" name="Espace réservé du texte 36">
            <a:extLst>
              <a:ext uri="{FF2B5EF4-FFF2-40B4-BE49-F238E27FC236}">
                <a16:creationId xmlns:a16="http://schemas.microsoft.com/office/drawing/2014/main" id="{1C08CECB-8E31-54FF-87D1-CFCE676A2B9A}"/>
              </a:ext>
            </a:extLst>
          </p:cNvPr>
          <p:cNvSpPr txBox="1">
            <a:spLocks/>
          </p:cNvSpPr>
          <p:nvPr/>
        </p:nvSpPr>
        <p:spPr>
          <a:xfrm>
            <a:off x="1273632" y="7866704"/>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9" name="ZoneTexte 28">
            <a:extLst>
              <a:ext uri="{FF2B5EF4-FFF2-40B4-BE49-F238E27FC236}">
                <a16:creationId xmlns:a16="http://schemas.microsoft.com/office/drawing/2014/main" id="{627FB3C0-D68A-67B7-ECC9-CCEDB67B5889}"/>
              </a:ext>
            </a:extLst>
          </p:cNvPr>
          <p:cNvSpPr txBox="1"/>
          <p:nvPr/>
        </p:nvSpPr>
        <p:spPr>
          <a:xfrm>
            <a:off x="904289" y="7325041"/>
            <a:ext cx="608129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&lt;DBAC&gt; mais supérieur ou égal à &lt;PDI&gt; de son &lt;NDR&gt;, l’investisseur reçoit, le &lt;DEC_MAJ&gt; : </a:t>
            </a:r>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ou de droits de garde en compte-titres. TRA nets hors autres frais, fiscalité et prélèvements sociaux applicables au cadre d’investissement sous réserve de l’absence de défaut, d’ouverture d’une procédure de résolution et de faillite de l’Émetteur et du Garant. Les TRA sont calculés à partir du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a:t>
            </a:r>
            <a:r>
              <a:rPr lang="fr-FR" sz="800" dirty="0">
                <a:solidFill>
                  <a:schemeClr val="tx2"/>
                </a:solidFill>
              </a:rPr>
              <a:t>, on compare le &lt;SJR3&gt; de &lt;SJR1&gt; à son &lt;NDR&gt;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DETERMINATION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MECANISME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a:t>
            </a:r>
            <a:r>
              <a:rPr lang="it-IT" sz="800" b="1" dirty="0">
                <a:solidFill>
                  <a:schemeClr val="tx2"/>
                </a:solidFill>
              </a:rPr>
              <a:t>&lt;SJR1&gt; </a:t>
            </a:r>
            <a:r>
              <a:rPr lang="fr-FR" sz="800" b="1" dirty="0">
                <a:solidFill>
                  <a:schemeClr val="tx2"/>
                </a:solidFill>
              </a:rPr>
              <a:t>clôture à un &lt;SJR3&gt; supérieur ou égal à &lt;ABAC2&gt;</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&lt;CPN&gt;</a:t>
            </a:r>
          </a:p>
          <a:p>
            <a:pPr defTabSz="1042988" fontAlgn="base">
              <a:spcBef>
                <a:spcPct val="0"/>
              </a:spcBef>
              <a:spcAft>
                <a:spcPct val="0"/>
              </a:spcAft>
            </a:pPr>
            <a:r>
              <a:rPr lang="fr-FR" dirty="0">
                <a:solidFill>
                  <a:schemeClr val="tx1"/>
                </a:solidFill>
                <a:latin typeface="Proxima Nova Rg" panose="02000506030000020004" pitchFamily="2" charset="0"/>
              </a:rPr>
              <a:t>&lt;Mémoire&gt;</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a:t>
            </a:r>
            <a:r>
              <a:rPr lang="it-IT" sz="800" b="1" dirty="0">
                <a:solidFill>
                  <a:schemeClr val="tx2"/>
                </a:solidFill>
              </a:rPr>
              <a:t>&lt;SJR1&gt; </a:t>
            </a:r>
            <a:r>
              <a:rPr lang="fr-FR" sz="800" b="1" dirty="0">
                <a:solidFill>
                  <a:schemeClr val="tx2"/>
                </a:solidFill>
              </a:rPr>
              <a:t>clôture à un &lt;SJR3&gt; </a:t>
            </a:r>
            <a:r>
              <a:rPr lang="fr-FR" sz="800" b="1" dirty="0">
                <a:solidFill>
                  <a:schemeClr val="tx2"/>
                </a:solidFill>
                <a:latin typeface="Proxima Nova Rg" panose="02000506030000020004" pitchFamily="2" charset="0"/>
              </a:rPr>
              <a:t>strictement inférieur à &lt;ABAC2&gt;,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&lt;Mémoire2&gt;</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a:solidFill>
                  <a:schemeClr val="tx2"/>
                </a:solidFill>
                <a:latin typeface="Proxima Nova Rg" panose="02000506030000020004" pitchFamily="2" charset="0"/>
              </a:rPr>
              <a:t>&lt;balisedeg4&gt;</a:t>
            </a:r>
            <a:endParaRPr lang="fr-FR" sz="800" dirty="0">
              <a:solidFill>
                <a:schemeClr val="tx2"/>
              </a:solidFill>
              <a:latin typeface="Proxima Nova Rg" panose="02000506030000020004" pitchFamily="2" charset="0"/>
            </a:endParaRP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ou de droits de garde en compte-titres. TRA nets hors autres frais, fiscalité et prélèvements sociaux applicables au cadre d’investissement sous réserve de l’absence de défaut, d’ouverture d’une procédure de résolution et de faillite de l’Émetteur et du Garant. Les TRA sont calculés à partir du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5928000"/>
            <a:ext cx="5021862" cy="884070"/>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solidFill>
                  <a:srgbClr val="000000"/>
                </a:solidFill>
                <a:latin typeface="Proxima Nova Rg" panose="02000506030000020004" pitchFamily="2" charset="0"/>
              </a:rPr>
              <a:t>Les éventuels coupons mémorisés au préalable</a:t>
            </a:r>
            <a:endParaRPr lang="fr-FR" sz="800" dirty="0"/>
          </a:p>
          <a:p>
            <a:pPr marL="0" indent="0" algn="ctr">
              <a:lnSpc>
                <a:spcPct val="100000"/>
              </a:lnSpc>
              <a:spcBef>
                <a:spcPts val="0"/>
              </a:spcBef>
              <a:buNone/>
            </a:pPr>
            <a:r>
              <a:rPr lang="fr-FR" sz="800" dirty="0"/>
              <a:t>(soit un Taux de Rendement Annuel net entre &lt;TRA.MRE.MIN.PM&gt;</a:t>
            </a:r>
            <a:r>
              <a:rPr lang="fr-FR" sz="800" baseline="30000" dirty="0"/>
              <a:t>(2)</a:t>
            </a:r>
            <a:r>
              <a:rPr lang="fr-FR" sz="800" dirty="0"/>
              <a:t> et &lt;TRA.TOUT.P&gt;</a:t>
            </a:r>
            <a:r>
              <a:rPr lang="fr-FR" sz="800" baseline="30000" dirty="0"/>
              <a:t>(2)</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747953" y="4577429"/>
            <a:ext cx="3307879" cy="141412"/>
          </a:xfrm>
          <a:prstGeom prst="rect">
            <a:avLst/>
          </a:prstGeom>
        </p:spPr>
        <p:txBody>
          <a:bodyPr lIns="0" tIns="0" rIns="0" bIns="0"/>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fr-FR" sz="900" b="1" dirty="0">
                <a:solidFill>
                  <a:srgbClr val="B9A049"/>
                </a:solidFill>
              </a:rPr>
              <a:t>MECANISME DE REMBOURSEMENT A L’ECHEANCE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&lt;BFP&gt; de son &lt;NDR&gt;, l’investisseur reçoit, le &lt;DEC&gt;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son &lt;NDR&gt; et son &lt;SJR3&gt; final le &lt;DCF&gt;</a:t>
            </a:r>
          </a:p>
          <a:p>
            <a:pPr marL="0" indent="0" algn="ctr">
              <a:lnSpc>
                <a:spcPct val="100000"/>
              </a:lnSpc>
              <a:spcBef>
                <a:spcPts val="0"/>
              </a:spcBef>
              <a:buNone/>
            </a:pPr>
            <a:r>
              <a:rPr lang="fr-FR" sz="800" dirty="0"/>
              <a:t>(Soit un Taux de Rendement Annuel net inférieur ou égal à &lt;TRA.MED.P&gt;</a:t>
            </a:r>
            <a:r>
              <a:rPr lang="fr-FR" sz="800" baseline="30000" dirty="0">
                <a:latin typeface="+mn-lt"/>
              </a:rPr>
              <a:t>(2)</a:t>
            </a:r>
            <a:r>
              <a:rPr lang="fr-FR" sz="800" dirty="0">
                <a:latin typeface="+mn-lt"/>
              </a:rPr>
              <a:t>)</a:t>
            </a:r>
            <a:endParaRPr lang="fr-FR" sz="800" dirty="0"/>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t>&lt;TRA.TOUT.SAUF.P&gt;</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&lt;BFP&gt; mais supérieur ou égal à &lt;PDI&gt; de son &lt;NDR&gt;, l’investisseur reçoit, le &lt;DEC&gt;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719636"/>
            <a:ext cx="5030802" cy="884070"/>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solidFill>
                  <a:srgbClr val="000000"/>
                </a:solidFill>
                <a:latin typeface="Proxima Nova Rg" panose="02000506030000020004" pitchFamily="2" charset="0"/>
              </a:rPr>
              <a:t>Les éventuels coupons mémorisés au préalable</a:t>
            </a:r>
            <a:endParaRPr lang="fr-FR" sz="800" dirty="0"/>
          </a:p>
          <a:p>
            <a:pPr marL="0" indent="0" algn="ctr">
              <a:lnSpc>
                <a:spcPct val="100000"/>
              </a:lnSpc>
              <a:spcBef>
                <a:spcPts val="0"/>
              </a:spcBef>
              <a:buNone/>
            </a:pPr>
            <a:r>
              <a:rPr lang="fr-FR" sz="800" dirty="0"/>
              <a:t>(Soit un Taux de Rendement Annuel net compris entre &lt;TRA.MRA.MIN.PM&gt;</a:t>
            </a:r>
            <a:r>
              <a:rPr lang="fr-FR" sz="800" baseline="30000" dirty="0"/>
              <a:t>2) </a:t>
            </a:r>
            <a:r>
              <a:rPr lang="fr-FR" sz="800" dirty="0"/>
              <a:t>et &lt;TRA.TOUT-1.P&gt;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 (à partir de la fin &lt;DU&gt; &lt;F0&gt; &lt;1PR&gt; et jusqu’à la fin &lt;DU&gt; &lt;F0&gt; &lt;ADPR&gt;), on compare le &lt;SJR3&gt; de clôture &lt;SJR7&gt; à son &lt;NDR&gt;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747953" y="1338527"/>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900" b="1" cap="none" dirty="0">
                <a:solidFill>
                  <a:srgbClr val="B9A049"/>
                </a:solidFill>
                <a:latin typeface="+mn-lt"/>
              </a:rPr>
              <a:t>MECANISME AUTOMATIQUE DE REMBOURSEMENT ANTICIPE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23248"/>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ou de droits de garde en compte-titres. TRA nets hors autres frais, fiscalité et prélèvements sociaux applicables au cadre d’investissement sous réserve de l’absence de défaut, d’ouverture d’une procédure de résolution et de faillite de l’Émetteur et du Garant. Les TRA sont calculés à partir du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587701"/>
          </a:xfrm>
          <a:prstGeom prst="rect">
            <a:avLst/>
          </a:prstGeom>
          <a:noFill/>
        </p:spPr>
        <p:txBody>
          <a:bodyPr wrap="square">
            <a:spAutoFit/>
          </a:bodyPr>
          <a:lstStyle/>
          <a:p>
            <a:pPr algn="just">
              <a:lnSpc>
                <a:spcPct val="95000"/>
              </a:lnSpc>
              <a:spcBef>
                <a:spcPts val="600"/>
              </a:spcBef>
              <a:spcAft>
                <a:spcPts val="600"/>
              </a:spcAft>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&lt;PERIODE_DE_REMBOURSEMENT&gt;,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&lt;GC&gt; de &lt;CPN&gt; &lt;environ&gt; par &lt;F0&gt; &lt;F2&gt; depuis le &lt;DDCI&gt;&lt;exclus&gt; (soit &lt;GCA&gt;</a:t>
            </a:r>
            <a:r>
              <a:rPr lang="fr-FR" sz="800" i="1" dirty="0">
                <a:solidFill>
                  <a:srgbClr val="000000"/>
                </a:solidFill>
              </a:rPr>
              <a:t> </a:t>
            </a:r>
            <a:r>
              <a:rPr lang="fr-FR" sz="800" dirty="0">
                <a:solidFill>
                  <a:srgbClr val="000000"/>
                </a:solidFill>
              </a:rPr>
              <a:t>par année écoulée et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&lt;DBAC&gt; de son &lt;NDR&gt;, l’investisseur récupère alors l’intégralité de son capital initial, majorée d’un &lt;GC&gt; de &lt;CPN&gt; &lt;environ&gt; par &lt;F0&gt; &lt;F2&gt; depuis le &lt;DDCI&gt;&lt;exclus&gt;  (soit un &lt;GC&gt; de &lt;GCE&gt; et un taux de rendement annuel net de &lt;TRA.MG.A&gt;</a:t>
            </a:r>
            <a:r>
              <a:rPr lang="fr-FR" sz="800" baseline="30000" dirty="0">
                <a:solidFill>
                  <a:srgbClr val="000000"/>
                </a:solidFill>
              </a:rPr>
              <a:t>(2)</a:t>
            </a:r>
            <a:r>
              <a:rPr lang="fr-FR" sz="800" dirty="0">
                <a:solidFill>
                  <a:srgbClr val="000000"/>
                </a:solidFill>
              </a:rPr>
              <a:t>). &lt;baliseCM2&gt;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&lt;baliseCM22&gt;</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Bef>
                <a:spcPts val="600"/>
              </a:spcBef>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anticipé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d’échéance</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Dans le cadre d’un contrat d’assurance vie ou de capitalisation, le dénouement ou le rachat partiel de celui-ci peut entraîner le désinvestissement des unités de compte adossées aux titres de créance avant leur date d’échéance</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&lt;DUREE&gt;</a:t>
            </a:r>
            <a:r>
              <a:rPr lang="fr-FR" sz="800" b="1"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&lt;environ&gt; par &lt;F0&gt; &lt;F2&gt; depuis le &lt;DDCI&gt;&lt;exclus&gt; </a:t>
            </a:r>
            <a:r>
              <a:rPr lang="fr-FR" sz="800" dirty="0">
                <a:solidFill>
                  <a:srgbClr val="000000"/>
                </a:solidFill>
              </a:rPr>
              <a:t>(soit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&lt;SJR7&gt; autour du seuil de </a:t>
            </a:r>
            <a:r>
              <a:rPr lang="fr-FR" sz="800" b="1" dirty="0">
                <a:solidFill>
                  <a:srgbClr val="000000"/>
                </a:solidFill>
                <a:effectLst/>
                <a:ea typeface="Calibri" panose="020F0502020204030204" pitchFamily="34" charset="0"/>
              </a:rPr>
              <a:t>&lt;ABAC&gt; &lt;EBAC&gt; &lt;DESONNDR&gt; </a:t>
            </a:r>
            <a:r>
              <a:rPr lang="fr-FR" sz="800" b="1" dirty="0">
                <a:effectLst/>
                <a:ea typeface="Calibri" panose="020F0502020204030204" pitchFamily="34" charset="0"/>
              </a:rPr>
              <a:t>en cours de vie, et des seuils de &lt;DBAC&gt;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&lt;inconvénient&gt;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r>
              <a:rPr lang="fr-FR" sz="800" i="1" cap="none" dirty="0">
                <a:solidFill>
                  <a:srgbClr val="000000"/>
                </a:solidFill>
                <a:latin typeface="Proxima Nova Rg" panose="02000506030000020004" pitchFamily="2" charset="0"/>
                <a:cs typeface="+mn-cs"/>
              </a:rPr>
              <a:t>(tel que défini dans la  section «Informations importantes ») de la présente brochure.</a:t>
            </a:r>
          </a:p>
          <a:p>
            <a:pPr algn="just">
              <a:lnSpc>
                <a:spcPct val="95000"/>
              </a:lnSpc>
            </a:pPr>
            <a:endParaRPr lang="fr-FR" sz="800" b="1" u="sng" dirty="0">
              <a:solidFill>
                <a:srgbClr val="000000"/>
              </a:solidFill>
            </a:endParaRP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latin typeface="Proxima Nova Rg" panose="02000506030000020004" pitchFamily="2" charset="0"/>
              </a:rPr>
              <a:t>En cas de cession des titres de créance avant l’échéance, le prix de cession desdits titres  pourra être inférieur à son prix de commercialisation. L’investisseur prend donc un risque de perte en capital non mesurable a priori. Dans le pire des scénarios, les investisseurs pourraient perdre tout ou partie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latin typeface="Proxima Nova Rg" panose="02000506030000020004" pitchFamily="2" charset="0"/>
              </a:rPr>
              <a:t>Risque lié au sous-jacent </a:t>
            </a:r>
            <a:r>
              <a:rPr lang="fr-FR" sz="800" dirty="0">
                <a:solidFill>
                  <a:srgbClr val="000000"/>
                </a:solidFill>
                <a:latin typeface="Proxima Nova Rg" panose="02000506030000020004" pitchFamily="2" charset="0"/>
              </a:rPr>
              <a:t>: Le remboursement du capital dépend de la performance du sous-jacent. Ces montants seront  déterminés par application d’une formule de calcul (voir le mécanisme de remboursement) en relation avec le sous-  jacent. Dans le cas d’une évolution défavorable de la performance du sous-jacent, les investisseurs pourraient subir une baisse substantielle des montants dus lors du remboursement et pourraient perdre tout ou partie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latin typeface="Proxima Nova Rg" panose="02000506030000020004" pitchFamily="2" charset="0"/>
              </a:rPr>
              <a:t>Risques liés à l’éventuelle ouverture d’une procédure de résolution ou de faillite </a:t>
            </a:r>
            <a:r>
              <a:rPr lang="fr-FR" sz="800" dirty="0">
                <a:solidFill>
                  <a:srgbClr val="000000"/>
                </a:solidFill>
                <a:latin typeface="Proxima Nova Rg" panose="02000506030000020004" pitchFamily="2" charset="0"/>
              </a:rPr>
              <a:t>: En cas d’ouverture d’une procédure  de résolution au niveau de l’Émetteur et/ou du Garant et/ou du Groupe BPCE ou en cas de faillite de l’Émetteur et/  ou du Garant, les investisseurs pourraient perdre tout ou partie de leur investissement initial et/ou ne pas recevoir la  rémunération initialement prévue.</a:t>
            </a:r>
            <a:r>
              <a:rPr lang="fr-FR" sz="800" dirty="0">
                <a:solidFill>
                  <a:srgbClr val="000000"/>
                </a:solidFill>
              </a:rPr>
              <a:t>.</a:t>
            </a:r>
          </a:p>
          <a:p>
            <a:pPr marL="171450" indent="-171450" algn="just">
              <a:lnSpc>
                <a:spcPct val="90000"/>
              </a:lnSpc>
              <a:spcAft>
                <a:spcPts val="200"/>
              </a:spcAft>
              <a:buFont typeface="Arial" panose="020B0604020202020204" pitchFamily="34" charset="0"/>
              <a:buChar char="•"/>
            </a:pPr>
            <a:r>
              <a:rPr lang="fr-FR" sz="800" b="1" dirty="0">
                <a:solidFill>
                  <a:srgbClr val="000000"/>
                </a:solidFill>
                <a:latin typeface="Proxima Nova Rg" panose="02000506030000020004" pitchFamily="2" charset="0"/>
              </a:rPr>
              <a:t>Risque de volatilité, risque de liquidité </a:t>
            </a:r>
            <a:r>
              <a:rPr lang="fr-FR" sz="800" dirty="0">
                <a:solidFill>
                  <a:srgbClr val="000000"/>
                </a:solidFill>
                <a:latin typeface="Proxima Nova Rg" panose="02000506030000020004" pitchFamily="2" charset="0"/>
              </a:rPr>
              <a:t>: Une forte volatilité des cours (amplitude des variations des cours) ou une faible  liquidité pourrait avoir un impact négatif sur le prix de cession des titres de créance. En cas de cession des titres de créance  avant l’échéance, le prix de cession pourrait être inférieur à ce qu’un investisseur pourrait attendre compte tenu de la  valorisation desdits titres de créance. En l’absence de liquidité, les investisseurs pourraient ne pas être en mesure de les céder.</a:t>
            </a:r>
          </a:p>
          <a:p>
            <a:pPr marL="171450" indent="-171450" algn="just">
              <a:lnSpc>
                <a:spcPct val="90000"/>
              </a:lnSpc>
              <a:spcAft>
                <a:spcPts val="200"/>
              </a:spcAft>
              <a:buFont typeface="Arial" panose="020B0604020202020204" pitchFamily="34" charset="0"/>
              <a:buChar char="•"/>
            </a:pPr>
            <a:endParaRPr lang="fr-FR" sz="800" dirty="0">
              <a:solidFill>
                <a:srgbClr val="000000"/>
              </a:solidFill>
              <a:latin typeface="Proxima Nova Rg" panose="02000506030000020004" pitchFamily="2" charset="0"/>
            </a:endParaRP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ZoneTexte 10">
            <a:extLst>
              <a:ext uri="{FF2B5EF4-FFF2-40B4-BE49-F238E27FC236}">
                <a16:creationId xmlns:a16="http://schemas.microsoft.com/office/drawing/2014/main" id="{FED2574D-6984-4E56-B512-D9093DAE028A}"/>
              </a:ext>
            </a:extLst>
          </p:cNvPr>
          <p:cNvSpPr txBox="1"/>
          <p:nvPr/>
        </p:nvSpPr>
        <p:spPr>
          <a:xfrm>
            <a:off x="359624" y="901030"/>
            <a:ext cx="6839998" cy="680776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&lt;F1&gt;</a:t>
            </a:r>
            <a:r>
              <a:rPr lang="fr-FR" sz="800" baseline="30000" dirty="0">
                <a:solidFill>
                  <a:srgbClr val="000000"/>
                </a:solidFill>
              </a:rPr>
              <a:t>(1)</a:t>
            </a:r>
            <a:r>
              <a:rPr lang="fr-FR" sz="800" dirty="0">
                <a:solidFill>
                  <a:srgbClr val="000000"/>
                </a:solidFill>
              </a:rPr>
              <a:t>, </a:t>
            </a:r>
            <a:r>
              <a:rPr lang="fr-FR" sz="800" dirty="0">
                <a:latin typeface="Proxima Nova Rg" panose="02000506030000020004" pitchFamily="2" charset="0"/>
              </a:rPr>
              <a:t>l’investisseur peut recevoir un coupon de &lt;CPN&gt; dès lors que &lt;SJR1&gt; clôture à un &lt;SJR3&gt; supérieur ou égal à &lt;ABAC2&gt;</a:t>
            </a:r>
            <a:r>
              <a:rPr lang="fr-FR" sz="800" dirty="0">
                <a:solidFill>
                  <a:srgbClr val="000000"/>
                </a:solidFill>
                <a:latin typeface="Proxima Nova Rg" panose="02000506030000020004" pitchFamily="2" charset="0"/>
              </a:rPr>
              <a:t>. Sinon, il est mis en mémoire</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&lt;Mémoire3&gt;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&lt;CPN&gt; &lt;Mémoire6&gt; (soit un Taux de Rendement Annuel net maximum de&lt;TRA.MRA.MAX.P&gt;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la date de constatation finale(1), si le mécanisme de remboursement anticipé n’a pas été activé au préalable, et si &lt;SJR1&gt; clôture à un cours strictement inférieur à &lt;ABAC2&gt; mais supérieur ou égal à &lt;PDI&gt; de son «&lt;ABAC2&gt;, l’investisseur récupère l’intégralité de son capital initialement investi. Le capital est donc exposé à un risque de perte à l’échéance(1) que si &lt;SJR1&gt; clôture à un &lt;SJR3&gt; strictement inférieur à &lt;PDI&gt; de son &lt;ABAC2&gt; à la date de constatation finale.</a:t>
            </a:r>
          </a:p>
          <a:p>
            <a:pPr algn="just">
              <a:lnSpc>
                <a:spcPct val="95000"/>
              </a:lnSpc>
              <a:spcAft>
                <a:spcPts val="200"/>
              </a:spcAft>
            </a:pPr>
            <a:endParaRPr lang="fr-FR" sz="800" b="1" dirty="0">
              <a:solidFill>
                <a:srgbClr val="000000"/>
              </a:solidFill>
            </a:endParaRPr>
          </a:p>
          <a:p>
            <a:pPr algn="just">
              <a:lnSpc>
                <a:spcPct val="95000"/>
              </a:lnSpc>
              <a:spcAft>
                <a:spcPts val="200"/>
              </a:spcAft>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a:t>
            </a:r>
            <a:r>
              <a:rPr lang="fr-FR" sz="800" dirty="0">
                <a:solidFill>
                  <a:srgbClr val="000000"/>
                </a:solidFill>
                <a:latin typeface="Proxima Nova Rg" panose="02000506030000020004" pitchFamily="2" charset="0"/>
              </a:rPr>
              <a:t>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latin typeface="Proxima Nova Rg" panose="02000506030000020004" pitchFamily="2" charset="0"/>
              </a:rPr>
              <a:t>(1)</a:t>
            </a:r>
            <a:r>
              <a:rPr lang="fr-FR" sz="800" dirty="0">
                <a:solidFill>
                  <a:srgbClr val="000000"/>
                </a:solidFill>
                <a:latin typeface="Proxima Nova Rg" panose="02000506030000020004" pitchFamily="2" charset="0"/>
              </a:rPr>
              <a:t>. </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&lt;DUREE&gt;.</a:t>
            </a: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&lt;environ&gt; par &lt;F0&gt; </a:t>
            </a:r>
            <a:r>
              <a:rPr lang="fr-FR" sz="800" dirty="0">
                <a:solidFill>
                  <a:srgbClr val="000000"/>
                </a:solidFill>
              </a:rPr>
              <a:t>(soit un taux de rendement annuel net maximum de &lt;TRA.TOUT.P&gt;</a:t>
            </a:r>
            <a:r>
              <a:rPr lang="fr-FR" sz="800" baseline="30000" dirty="0">
                <a:solidFill>
                  <a:srgbClr val="000000"/>
                </a:solidFill>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&lt;NOM&gt; » est très sensible à une faible variation du &lt;SJR3&gt; de clôture &lt;SJR7&gt; autour des seuils de </a:t>
            </a:r>
            <a:r>
              <a:rPr lang="fr-FR" sz="800" dirty="0">
                <a:solidFill>
                  <a:srgbClr val="000000"/>
                </a:solidFill>
                <a:effectLst/>
                <a:ea typeface="Calibri" panose="020F0502020204030204" pitchFamily="34" charset="0"/>
              </a:rPr>
              <a:t>&lt;ABAC2&gt; et &lt;ABAC&gt; &lt;DESONNDR&gt; </a:t>
            </a:r>
            <a:r>
              <a:rPr lang="fr-FR" sz="800" dirty="0">
                <a:effectLst/>
                <a:ea typeface="Calibri" panose="020F0502020204030204" pitchFamily="34" charset="0"/>
              </a:rPr>
              <a:t>en cours de vie, et des seuils de &lt;BFP&gt; et &lt;PDI&gt; de son &lt;NDR&gt; à la date de constatation finale</a:t>
            </a:r>
            <a:r>
              <a:rPr lang="fr-FR" sz="800" baseline="30000" dirty="0">
                <a:effectLst/>
                <a:ea typeface="Calibri" panose="020F0502020204030204" pitchFamily="34" charset="0"/>
              </a:rPr>
              <a:t>(1)</a:t>
            </a:r>
            <a:r>
              <a:rPr lang="fr-FR" sz="800"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&lt;inconvénient&gt;</a:t>
            </a: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r>
              <a:rPr lang="fr-FR" sz="800" i="1" cap="none" dirty="0">
                <a:solidFill>
                  <a:srgbClr val="000000"/>
                </a:solidFill>
                <a:latin typeface="Proxima Nova Rg" panose="02000506030000020004" pitchFamily="2" charset="0"/>
                <a:cs typeface="+mn-cs"/>
              </a:rPr>
              <a:t>(tel que défini dans la  section «Informations importantes ») de la présente brochure.</a:t>
            </a:r>
            <a:endParaRPr lang="fr-FR" sz="800" i="1" dirty="0">
              <a:solidFill>
                <a:srgbClr val="000000"/>
              </a:solidFill>
            </a:endParaRP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latin typeface="Proxima Nova Rg" panose="02000506030000020004" pitchFamily="2" charset="0"/>
              </a:rPr>
              <a:t>En cas de cession des titres de créance avant l’échéance, le prix de cession desdits titres  pourra être inférieur à son prix de commercialisation. L’investisseur prend donc un risque de perte en capital non mesurable  a priori. Dans le pire des scénarios, les investisseurs pourraient perdre tout ou partie de leur investissement </a:t>
            </a:r>
          </a:p>
          <a:p>
            <a:pPr marL="171450" indent="-171450" algn="just">
              <a:lnSpc>
                <a:spcPct val="90000"/>
              </a:lnSpc>
              <a:spcAft>
                <a:spcPts val="200"/>
              </a:spcAft>
              <a:buFont typeface="Arial" panose="020B0604020202020204" pitchFamily="34" charset="0"/>
              <a:buChar char="•"/>
            </a:pPr>
            <a:r>
              <a:rPr lang="fr-FR" sz="800" b="1" dirty="0">
                <a:solidFill>
                  <a:srgbClr val="000000"/>
                </a:solidFill>
                <a:latin typeface="Proxima Nova Rg" panose="02000506030000020004" pitchFamily="2" charset="0"/>
              </a:rPr>
              <a:t>Risque de perte en capital et/ou risque de coupons faibles voire nuls lié au sous-jacent : </a:t>
            </a:r>
            <a:r>
              <a:rPr lang="fr-FR" sz="800" dirty="0">
                <a:solidFill>
                  <a:srgbClr val="000000"/>
                </a:solidFill>
                <a:latin typeface="Proxima Nova Rg" panose="02000506030000020004" pitchFamily="2" charset="0"/>
              </a:rPr>
              <a:t>le remboursement du capital et les montants ou le nombre de coupons dépendent de la performance du sous-jacent. Ceux-ci seront déterminés par application d’une formule de calcul (voir, concernant le remboursement du capital, le mécanisme de remboursement) en relation avec le sous-jacent. Dans le cas d’une évolution défavorable de la performance du sous-jacent, accentuée, le cas échéant, par les termes de la formule (voir, concernant le remboursement du capital, le mécanisme de remboursement), les investisseurs pourraient percevoir un montant ou un nombre de coupons faibles voire nuls, subir une baisse substantielle des montants dus lors du remboursement et pourraient perdre tout ou partie de leur investissement </a:t>
            </a:r>
          </a:p>
          <a:p>
            <a:pPr marL="171450" indent="-171450" algn="just">
              <a:lnSpc>
                <a:spcPct val="90000"/>
              </a:lnSpc>
              <a:spcAft>
                <a:spcPts val="200"/>
              </a:spcAft>
              <a:buFont typeface="Arial" panose="020B0604020202020204" pitchFamily="34" charset="0"/>
              <a:buChar char="•"/>
            </a:pPr>
            <a:r>
              <a:rPr lang="fr-FR" sz="800" b="1" dirty="0">
                <a:solidFill>
                  <a:srgbClr val="000000"/>
                </a:solidFill>
                <a:latin typeface="Proxima Nova Rg" panose="02000506030000020004" pitchFamily="2" charset="0"/>
              </a:rPr>
              <a:t>Risques liés à l’éventuelle ouverture d’une procédure de résolution ou de faillite </a:t>
            </a:r>
            <a:r>
              <a:rPr lang="fr-FR" sz="800" dirty="0">
                <a:solidFill>
                  <a:srgbClr val="000000"/>
                </a:solidFill>
                <a:latin typeface="Proxima Nova Rg" panose="02000506030000020004" pitchFamily="2" charset="0"/>
              </a:rPr>
              <a:t>: En cas d’ouverture d’une procédure  de résolution au niveau de l’Émetteur et/ou du Garant et/ou du Groupe BPCE ou en cas de faillite de l’Émetteur et/  ou du Garant, les investisseurs pourraient perdre tout ou partie de leur investissement initial et/ou ne pas recevoir la  rémunération initialement prévue.</a:t>
            </a:r>
          </a:p>
          <a:p>
            <a:pPr marL="171450" indent="-171450" algn="just">
              <a:lnSpc>
                <a:spcPct val="90000"/>
              </a:lnSpc>
              <a:spcAft>
                <a:spcPts val="200"/>
              </a:spcAft>
              <a:buFont typeface="Arial" panose="020B0604020202020204" pitchFamily="34" charset="0"/>
              <a:buChar char="•"/>
            </a:pPr>
            <a:r>
              <a:rPr lang="fr-FR" sz="800" b="1" dirty="0">
                <a:solidFill>
                  <a:srgbClr val="000000"/>
                </a:solidFill>
                <a:latin typeface="Proxima Nova Rg" panose="02000506030000020004" pitchFamily="2" charset="0"/>
              </a:rPr>
              <a:t>Risque de volatilité, risque de liquidité </a:t>
            </a:r>
            <a:r>
              <a:rPr lang="fr-FR" sz="800" dirty="0">
                <a:solidFill>
                  <a:srgbClr val="000000"/>
                </a:solidFill>
                <a:latin typeface="Proxima Nova Rg" panose="02000506030000020004" pitchFamily="2" charset="0"/>
              </a:rPr>
              <a:t>: Une forte volatilité des cours (amplitude des variations des cours) ou une faible  liquidité pourrait avoir un impact négatif sur le prix de cession des titres de créance. En cas de cession des titres de créance  avant l’échéance, le prix de cession pourrait être inférieur à ce qu’un investisseur pourrait attendre compte tenu de la  valorisation desdits titres de créance. En l’absence de liquidité, les investisseurs pourraient ne pas être en mesure de les céder.</a:t>
            </a:r>
          </a:p>
        </p:txBody>
      </p:sp>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23248"/>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ou de droits de garde en compte-titres. TRA nets hors autres frais, fiscalité et prélèvements sociaux applicables au cadre d’investissement sous réserve de l’absence de défaut, d’ouverture d’une procédure de résolution et de faillite de l’Émetteur et du Garant. Les TRA sont calculés à partir du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ou de droits de garde en compte-titres. TRA nets hors autres frais, fiscalité et prélèvements sociaux applicables au cadre d’investissement sous réserve de l’absence de défaut, d’ouverture d’une procédure de résolution et de faillite de l’Émetteur et du Garant. Les TRA sont calculés à partir du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dirty="0">
                <a:solidFill>
                  <a:srgbClr val="000000"/>
                </a:solidFill>
              </a:rPr>
              <a:t>(3) Pour un investissement direct dans l’Indice, hors prise en compte des dividendes éventuels détachés par l’Indice.</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Elles ne préjugent en rien </a:t>
            </a:r>
            <a:r>
              <a:rPr lang="fr-FR" sz="800" b="1" dirty="0">
                <a:solidFill>
                  <a:srgbClr val="04202E"/>
                </a:solidFill>
                <a:latin typeface="Proxima Nova Rg" panose="02000506030000020004" pitchFamily="2" charset="0"/>
              </a:rPr>
              <a:t>de résultats futurs et ne sauraient constituer en aucune manière une offre commerciale.</a:t>
            </a:r>
            <a:endParaRPr lang="fr-FR" sz="800" b="1" dirty="0">
              <a:latin typeface="Proxima Nova Rg" panose="02000506030000020004" pitchFamily="2" charset="0"/>
            </a:endParaRP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latin typeface="+mj-lt"/>
              </a:rPr>
              <a:t>SCÉNARIO DÉFAVORABLE </a:t>
            </a:r>
            <a:r>
              <a:rPr lang="fr-FR" sz="800" dirty="0">
                <a:solidFill>
                  <a:srgbClr val="B9A049"/>
                </a:solidFill>
                <a:latin typeface="+mj-lt"/>
              </a:rPr>
              <a:t>: </a:t>
            </a:r>
            <a:r>
              <a:rPr lang="fr-FR" sz="800" dirty="0">
                <a:solidFill>
                  <a:srgbClr val="B9A049"/>
                </a:solidFill>
              </a:rPr>
              <a:t>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MÉDIAN : </a:t>
            </a:r>
            <a:r>
              <a:rPr lang="fr-FR" sz="800" b="0" dirty="0">
                <a:latin typeface="+mn-lt"/>
              </a:rPr>
              <a:t>&lt;baliseCM3&gt;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FAVORABLE : </a:t>
            </a:r>
            <a:r>
              <a:rPr lang="fr-FR" sz="800" b="0" dirty="0">
                <a:latin typeface="+mn-lt"/>
              </a:rPr>
              <a:t>Dès la première date de constatation du mécanisme de remboursement anticipé </a:t>
            </a:r>
            <a:r>
              <a:rPr lang="fr-FR" sz="800" b="0" dirty="0">
                <a:solidFill>
                  <a:srgbClr val="B9A049"/>
                </a:solidFill>
                <a:latin typeface="Proxima Nova Rg" panose="02000506030000020004" pitchFamily="2" charset="0"/>
              </a:rPr>
              <a:t>automatique</a:t>
            </a:r>
            <a:r>
              <a:rPr lang="fr-FR" sz="800" b="0" baseline="30000" dirty="0">
                <a:solidFill>
                  <a:srgbClr val="B9A049"/>
                </a:solidFill>
                <a:latin typeface="Proxima Nova Rg" panose="02000506030000020004" pitchFamily="2" charset="0"/>
              </a:rPr>
              <a:t>(1)</a:t>
            </a:r>
            <a:r>
              <a:rPr lang="fr-FR" sz="800" b="0" dirty="0">
                <a:latin typeface="+mn-lt"/>
              </a:rPr>
              <a:t>,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460068"/>
            <a:ext cx="6739266" cy="21600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L’INDICE &lt;SJR7&gt; AUTOUR DES SEUILS DE &lt;DBAC&gt; ET DE &lt;PDI&gt; </a:t>
            </a:r>
            <a:r>
              <a:rPr lang="fr-FR" sz="800" cap="all" dirty="0">
                <a:solidFill>
                  <a:srgbClr val="B9A049"/>
                </a:solidFill>
                <a:latin typeface="+mn-lt"/>
              </a:rPr>
              <a:t>DE SON &lt;NDR&gt;</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&lt;F1&gt;</a:t>
            </a:r>
            <a:r>
              <a:rPr lang="fr-FR" sz="800" baseline="30000" dirty="0"/>
              <a:t>(1) </a:t>
            </a:r>
            <a:r>
              <a:rPr lang="fr-FR" sz="800" dirty="0">
                <a:latin typeface="+mn-lt"/>
              </a:rPr>
              <a:t>&lt;PERIODE_DE_REMBOURSEMENT2&gt;</a:t>
            </a:r>
            <a:r>
              <a:rPr lang="fr-FR" sz="800" dirty="0"/>
              <a:t>,  &lt;SJR1&gt; clôture à un &lt;SJR3&gt; strictement inférieur à &lt;ABAC&gt;.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&lt;SJR1&gt;</a:t>
            </a:r>
            <a:r>
              <a:rPr lang="fr-FR" sz="800" baseline="30000" dirty="0"/>
              <a:t>(3)</a:t>
            </a:r>
            <a:r>
              <a:rPr lang="fr-FR" sz="800" dirty="0"/>
              <a:t>, soit &lt;TRA.D.A&gt;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&lt;F1&gt;</a:t>
            </a:r>
            <a:r>
              <a:rPr lang="fr-FR" sz="800" baseline="30000" dirty="0">
                <a:solidFill>
                  <a:srgbClr val="04202E"/>
                </a:solidFill>
                <a:latin typeface="+mn-lt"/>
              </a:rPr>
              <a:t>(1)</a:t>
            </a:r>
            <a:r>
              <a:rPr lang="fr-FR" sz="800" dirty="0">
                <a:latin typeface="+mn-lt"/>
              </a:rPr>
              <a:t> &lt;PERIODE_DE_REMBOURSEMENT2&gt;, &lt;SJR1&gt; clôture à </a:t>
            </a:r>
            <a:r>
              <a:rPr lang="fr-FR" sz="800" dirty="0">
                <a:solidFill>
                  <a:schemeClr val="tx2"/>
                </a:solidFill>
                <a:latin typeface="+mn-lt"/>
              </a:rPr>
              <a:t>un &lt;SJR3&gt; strictement inférieur à &lt;ABAC&gt;</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&lt;baliseCM4&gt;</a:t>
            </a:r>
          </a:p>
          <a:p>
            <a:pPr lvl="0" defTabSz="1042988" fontAlgn="base">
              <a:spcBef>
                <a:spcPct val="0"/>
              </a:spcBef>
              <a:spcAft>
                <a:spcPts val="600"/>
              </a:spcAft>
            </a:pPr>
            <a:r>
              <a:rPr lang="fr-FR" sz="800" dirty="0">
                <a:solidFill>
                  <a:schemeClr val="tx1"/>
                </a:solidFill>
                <a:latin typeface="+mn-lt"/>
              </a:rPr>
              <a:t>Ce qui correspond à un taux de rendement annuel net de                    &lt;BALISECMTRA&gt;</a:t>
            </a:r>
            <a:r>
              <a:rPr lang="fr-FR" sz="800" baseline="30000" dirty="0">
                <a:solidFill>
                  <a:schemeClr val="tx1"/>
                </a:solidFill>
                <a:latin typeface="+mn-lt"/>
              </a:rPr>
              <a:t>(2)</a:t>
            </a:r>
            <a:r>
              <a:rPr lang="fr-FR" sz="800" dirty="0">
                <a:solidFill>
                  <a:schemeClr val="tx1"/>
                </a:solidFill>
                <a:latin typeface="+mn-lt"/>
              </a:rPr>
              <a:t>, contre un taux de rendement annuel net de &lt;TRA.M.SJ&gt;</a:t>
            </a:r>
            <a:r>
              <a:rPr lang="fr-FR" sz="800" baseline="30000" dirty="0">
                <a:solidFill>
                  <a:schemeClr val="tx1"/>
                </a:solidFill>
                <a:latin typeface="+mn-lt"/>
              </a:rPr>
              <a:t>(2)</a:t>
            </a:r>
            <a:r>
              <a:rPr lang="fr-FR" sz="800" dirty="0">
                <a:solidFill>
                  <a:schemeClr val="tx1"/>
                </a:solidFill>
                <a:latin typeface="+mn-lt"/>
              </a:rPr>
              <a:t>, pour un investissement direct dans &lt;SJR1&gt;</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431161"/>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&lt;F1&gt;</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&lt;SJR1&gt; </a:t>
            </a:r>
            <a:r>
              <a:rPr lang="fr-FR" sz="800" dirty="0">
                <a:solidFill>
                  <a:schemeClr val="tx2"/>
                </a:solidFill>
              </a:rPr>
              <a:t>clôture à </a:t>
            </a:r>
            <a:r>
              <a:rPr lang="fr-FR" sz="800" dirty="0">
                <a:solidFill>
                  <a:schemeClr val="tx2"/>
                </a:solidFill>
                <a:latin typeface="Proxima Nova Rg" panose="02000506030000020004" pitchFamily="2" charset="0"/>
              </a:rPr>
              <a:t>un &lt;SJR3&gt; supérieur à &lt;ABAC&gt; </a:t>
            </a:r>
            <a:r>
              <a:rPr lang="fr-FR" sz="800" dirty="0">
                <a:solidFill>
                  <a:schemeClr val="tx2"/>
                </a:solidFill>
              </a:rPr>
              <a:t>(&lt;NSF&gt; dans cet exemple). Le produit est automatiquement remboursé par anticipation. Il verse alors l’intégralité du capital initial majorée d’un &lt;GC&gt; de &lt;CPN&gt; &lt;environ&gt; par &lt;F0&gt; &lt;F2&gt; depuis le &lt;DDCI&gt;&lt;exclus&gt;, soit un gain de &lt;CPR1&gt; dans notre exemple.</a:t>
            </a:r>
          </a:p>
          <a:p>
            <a:pPr algn="just">
              <a:spcAft>
                <a:spcPts val="600"/>
              </a:spcAft>
            </a:pPr>
            <a:r>
              <a:rPr lang="fr-FR" sz="800" dirty="0"/>
              <a:t>Ce qui correspond à un taux de rendement annuel net de &lt;TRA.F.A&gt;</a:t>
            </a:r>
            <a:r>
              <a:rPr lang="fr-FR" sz="800" baseline="30000" dirty="0"/>
              <a:t>(2)</a:t>
            </a:r>
            <a:r>
              <a:rPr lang="fr-FR" sz="800" dirty="0"/>
              <a:t>, contre un taux de rendement annuel net de &lt;TRA.F.SJ&gt;</a:t>
            </a:r>
            <a:r>
              <a:rPr lang="fr-FR" sz="800" baseline="30000" dirty="0"/>
              <a:t>(2)</a:t>
            </a:r>
            <a:r>
              <a:rPr lang="fr-FR" sz="800" dirty="0"/>
              <a:t> pour un investissement direct dans </a:t>
            </a:r>
            <a:r>
              <a:rPr lang="it-IT" sz="800" dirty="0"/>
              <a:t>&lt;SJR1&gt;</a:t>
            </a:r>
            <a:r>
              <a:rPr lang="fr-FR" sz="800" baseline="30000" dirty="0"/>
              <a:t>(3)</a:t>
            </a:r>
            <a:r>
              <a:rPr lang="fr-FR" sz="800" dirty="0"/>
              <a:t>, du fait du </a:t>
            </a:r>
            <a:r>
              <a:rPr lang="fr-FR" sz="800" b="1" dirty="0">
                <a:solidFill>
                  <a:schemeClr val="tx2"/>
                </a:solidFill>
              </a:rPr>
              <a:t>mécanisme de plafonnement des gains à &lt;CPN&gt; &lt;environ&gt; par &lt;F0&gt; &lt;F2&gt; depuis le &lt;DDCI&gt;&lt;exclus&gt;.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dirty="0"/>
              <a:t>&lt;graph2&gt;</a:t>
            </a:r>
            <a:endParaRPr lang="en-US" dirty="0"/>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a:r>
              <a:rPr lang="fr-FR" dirty="0"/>
              <a:t>&lt;graph3&gt;</a:t>
            </a:r>
            <a:endParaRPr lang="en-US" dirty="0"/>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a:r>
              <a:rPr lang="fr-FR" dirty="0"/>
              <a:t>&lt;graph4&gt;</a:t>
            </a:r>
            <a:endParaRPr lang="en-US" dirty="0"/>
          </a:p>
        </p:txBody>
      </p:sp>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5DE574B-2CD2-4078-9BEA-2A14717D9698}">
  <ds:schemaRefs>
    <ds:schemaRef ds:uri="http://schemas.microsoft.com/office/2006/metadata/properties"/>
    <ds:schemaRef ds:uri="http://schemas.microsoft.com/office/2006/documentManagement/types"/>
    <ds:schemaRef ds:uri="http://purl.org/dc/dcmitype/"/>
    <ds:schemaRef ds:uri="514a554b-82b0-4359-b247-fc84018a95f0"/>
    <ds:schemaRef ds:uri="http://www.w3.org/XML/1998/namespace"/>
    <ds:schemaRef ds:uri="http://purl.org/dc/elements/1.1/"/>
    <ds:schemaRef ds:uri="http://purl.org/dc/terms/"/>
    <ds:schemaRef ds:uri="ef624bc2-1644-4d69-8362-5c28ca496374"/>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3.xml><?xml version="1.0" encoding="utf-8"?>
<ds:datastoreItem xmlns:ds="http://schemas.openxmlformats.org/officeDocument/2006/customXml" ds:itemID="{049ECCCF-890C-4C54-BAB4-06AB610C18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20591</TotalTime>
  <Words>10939</Words>
  <Application>Microsoft Office PowerPoint</Application>
  <PresentationFormat>Personnalisé</PresentationFormat>
  <Paragraphs>395</Paragraphs>
  <Slides>14</Slides>
  <Notes>0</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14</vt:i4>
      </vt:variant>
    </vt:vector>
  </HeadingPairs>
  <TitlesOfParts>
    <vt:vector size="25" baseType="lpstr">
      <vt:lpstr>Akkurat-Light</vt:lpstr>
      <vt:lpstr>Arial</vt:lpstr>
      <vt:lpstr>Calibri</vt:lpstr>
      <vt:lpstr>Century Gothic</vt:lpstr>
      <vt:lpstr>Ciutadella Light Italic</vt:lpstr>
      <vt:lpstr>Ciutadella Regular Italic</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939</cp:revision>
  <cp:lastPrinted>2022-05-04T09:56:42Z</cp:lastPrinted>
  <dcterms:created xsi:type="dcterms:W3CDTF">2017-02-21T09:03:05Z</dcterms:created>
  <dcterms:modified xsi:type="dcterms:W3CDTF">2022-07-19T12:47:29Z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y fmtid="{D5CDD505-2E9C-101B-9397-08002B2CF9AE}" pid="6" name="MediaServiceImageTags">
    <vt:lpwstr/>
  </property>
</Properties>
</file>