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289BD9-B288-479C-9C53-1CB8B081C19E}" v="554" dt="2022-05-25T07:55:00.23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200" d="100"/>
          <a:sy n="200" d="100"/>
        </p:scale>
        <p:origin x="-706" y="-4891"/>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19/07/2022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19/07/2022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a:t>
            </a:r>
            <a:r>
              <a:rPr lang="fr-FR" sz="800" b="1" cap="none" baseline="30000" dirty="0"/>
              <a:t>(1)</a:t>
            </a:r>
            <a:r>
              <a:rPr lang="fr-FR" sz="800" b="1" cap="none" dirty="0"/>
              <a:t> et à l’échéance</a:t>
            </a:r>
            <a:r>
              <a:rPr lang="fr-FR" sz="800" b="1" baseline="30000" dirty="0">
                <a:solidFill>
                  <a:schemeClr val="tx2"/>
                </a:solidFill>
              </a:rPr>
              <a:t>(1)</a:t>
            </a:r>
            <a:r>
              <a:rPr lang="fr-FR" sz="800" b="1" cap="none" dirty="0">
                <a:solidFill>
                  <a:schemeClr val="tx2"/>
                </a:solidFill>
                <a:latin typeface="Proxima Nova Rg" panose="02000506030000020004" pitchFamily="2" charset="0"/>
              </a:rPr>
              <a:t> .</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&lt;DIC&gt;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&lt;TDP&gt;.</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616101"/>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buClr>
                <a:srgbClr val="000000"/>
              </a:buClr>
              <a:buSzPct val="100000"/>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4202E"/>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Sg </a:t>
            </a:r>
            <a:r>
              <a:rPr lang="fr-FR" sz="800" b="1" cap="all" dirty="0" err="1">
                <a:solidFill>
                  <a:srgbClr val="B9A049"/>
                </a:solidFill>
                <a:latin typeface="Futura PT" panose="020B0902020204020203" pitchFamily="34" charset="0"/>
              </a:rPr>
              <a:t>issuer</a:t>
            </a:r>
            <a:r>
              <a:rPr lang="fr-FR" sz="800" b="1" baseline="30000" dirty="0">
                <a:solidFill>
                  <a:srgbClr val="B9A049"/>
                </a:solidFill>
                <a:latin typeface="Futura PT" panose="020B0902020204020203" pitchFamily="34" charset="0"/>
              </a:rPr>
              <a:t>(2)</a:t>
            </a:r>
            <a:r>
              <a:rPr lang="fr-FR" sz="800" b="1" cap="all" dirty="0">
                <a:solidFill>
                  <a:srgbClr val="B9A049"/>
                </a:solidFill>
                <a:latin typeface="Futura PT" panose="020B0902020204020203" pitchFamily="34" charset="0"/>
              </a:rPr>
              <a:t>, </a:t>
            </a:r>
            <a:r>
              <a:rPr lang="fr-FR" sz="800" cap="none" dirty="0">
                <a:solidFill>
                  <a:schemeClr val="tx2"/>
                </a:solidFill>
                <a:latin typeface="Proxima Nova Rg" panose="02000506030000020004" pitchFamily="2" charset="0"/>
              </a:rPr>
              <a:t>véhicule d’émission dédié de droit luxembourgeois, bénéficiant d’une garantie donnée par Société Générale</a:t>
            </a:r>
            <a:r>
              <a:rPr lang="fr-FR" sz="800" cap="none" baseline="30000" dirty="0">
                <a:solidFill>
                  <a:schemeClr val="tx2"/>
                </a:solidFill>
                <a:latin typeface="Proxima Nova Rg" panose="02000506030000020004" pitchFamily="2" charset="0"/>
              </a:rPr>
              <a:t> </a:t>
            </a:r>
            <a:r>
              <a:rPr lang="fr-FR" sz="800" cap="none" dirty="0">
                <a:solidFill>
                  <a:schemeClr val="tx2"/>
                </a:solidFill>
                <a:latin typeface="Proxima Nova Rg" panose="02000506030000020004" pitchFamily="2" charset="0"/>
              </a:rPr>
              <a:t>de la formule de remboursement et du paiement des sommes dues par l’Émetteur au titre du produit. L’investisseur est par conséquent </a:t>
            </a:r>
            <a:r>
              <a:rPr lang="fr-FR" sz="800" cap="none" dirty="0">
                <a:latin typeface="Proxima Nova Rg" panose="02000506030000020004" pitchFamily="2" charset="0"/>
              </a:rPr>
              <a:t>soumis au risque de défaut de paiement et de faillite de l’Émetteur, SG ISSUER, ainsi que de défaut de paiement, faillite et de mise en résolution du Garant, Société Générale.</a:t>
            </a:r>
          </a:p>
          <a:p>
            <a:pPr marL="171450" indent="-171450" algn="just">
              <a:buClr>
                <a:srgbClr val="04202E"/>
              </a:buClr>
              <a:buSzPct val="100000"/>
              <a:buFont typeface="Wingdings" panose="05000000000000000000" pitchFamily="2" charset="2"/>
              <a:buChar char="§"/>
            </a:pPr>
            <a:endParaRPr lang="fr-FR" sz="800" dirty="0">
              <a:latin typeface="Proxima Nova Rg" panose="02000506030000020004" pitchFamily="2" charset="0"/>
            </a:endParaRPr>
          </a:p>
          <a:p>
            <a:pPr marL="171450" indent="-171450" algn="just">
              <a:buClr>
                <a:srgbClr val="04202E"/>
              </a:buClr>
              <a:buSzPct val="100000"/>
              <a:buFont typeface="Wingdings" panose="05000000000000000000" pitchFamily="2" charset="2"/>
              <a:buChar char="§"/>
            </a:pPr>
            <a:r>
              <a:rPr lang="fr-FR" sz="800" dirty="0">
                <a:latin typeface="Proxima Nova Rg" panose="02000506030000020004" pitchFamily="2" charset="0"/>
              </a:rPr>
              <a:t>L’assureur s’engage exclusivement sur le nombre d’unités de compte mais non sur leur valeur, qu’il ne garantit pas. Il est précisé que l’assureur d’une part, l’Émetteur et le Garant d’autre part sont des entités juridiques indépendantes. Ce document n’a pas été rédigé par l’assureur. </a:t>
            </a:r>
          </a:p>
          <a:p>
            <a:pPr marL="171450" indent="-171450" algn="just">
              <a:buClr>
                <a:srgbClr val="04202E"/>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algn="just" defTabSz="914400"/>
            <a:r>
              <a:rPr lang="fr-FR" sz="650" dirty="0">
                <a:latin typeface="Proxima Nova Rg" panose="02000506030000020004" pitchFamily="2" charset="0"/>
              </a:rPr>
              <a:t>(1) L’investisseur prend un risque de perte en capital non mesurable a priori si les titres de créance sont revendus avant la date d’échéance ou de remboursement automatique anticipé. L’investisseur supporte le risque de défaut de paiement et/ou de faillite de l’Émetteur et/ou Garant, ainsi que de mise en résolution du Garant. Pour les autres risques de perte en capital, voir pages suivantes. </a:t>
            </a:r>
          </a:p>
          <a:p>
            <a:pPr algn="just" defTabSz="914400"/>
            <a:r>
              <a:rPr lang="fr-FR" sz="650" dirty="0">
                <a:latin typeface="Proxima Nova Rg" panose="02000506030000020004" pitchFamily="2" charset="0"/>
              </a:rPr>
              <a:t>(2) Filiale à 100% de Société Générale Luxembourg SA, elle-même filiale à 100% de Société Générale : Moody’s : A1 / Standard &amp; Poor’s : A. Notations en vigueur au moment de la rédaction de la présente brochure le &lt;DDR_MAJ&gt;. Ces notations peuvent être révisées à tout moment et ne sont pas une garantie de solvabilité de l’Émetteur ni du Garant. Elles ne sauraient constituer un argument de souscription au titres de créance.</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dirty="0">
                <a:solidFill>
                  <a:schemeClr val="tx2"/>
                </a:solidFill>
                <a:latin typeface="+mn-lt"/>
              </a:rPr>
              <a:t>(3) Hors prise en compte des dividendes éventuels détachés par </a:t>
            </a:r>
            <a:r>
              <a:rPr lang="it-IT" sz="650" dirty="0">
                <a:solidFill>
                  <a:schemeClr val="tx2"/>
                </a:solidFill>
                <a:latin typeface="+mn-lt"/>
              </a:rPr>
              <a:t>&lt;SJR1&gt;</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au seuil de versement du coupon.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&lt;TRA.D.P&gt;</a:t>
            </a:r>
            <a:r>
              <a:rPr lang="fr-FR" sz="800" baseline="30000" dirty="0"/>
              <a:t>(2)</a:t>
            </a:r>
            <a:r>
              <a:rPr lang="fr-FR" sz="800" dirty="0"/>
              <a:t>, contre un taux de rendement annuel net négatif de </a:t>
            </a:r>
            <a:r>
              <a:rPr lang="fr-FR" sz="800" dirty="0">
                <a:solidFill>
                  <a:srgbClr val="000000"/>
                </a:solidFill>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au seuil de versement du coupon.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 coupon de &lt;CPN&gt;.</a:t>
            </a:r>
          </a:p>
          <a:p>
            <a:pPr algn="just">
              <a:spcAft>
                <a:spcPts val="600"/>
              </a:spcAft>
            </a:pPr>
            <a:r>
              <a:rPr lang="fr-FR" sz="800" dirty="0">
                <a:solidFill>
                  <a:srgbClr val="04202E"/>
                </a:solidFill>
              </a:rPr>
              <a:t>Ce qui correspond à un taux de rendement annuel net de &lt;TRA.F.P&gt;</a:t>
            </a:r>
            <a:r>
              <a:rPr lang="fr-FR" sz="800" baseline="30000" dirty="0">
                <a:solidFill>
                  <a:srgbClr val="04202E"/>
                </a:solidFill>
              </a:rPr>
              <a:t>(2)</a:t>
            </a:r>
            <a:r>
              <a:rPr lang="fr-FR" sz="800" dirty="0">
                <a:solidFill>
                  <a:srgbClr val="04202E"/>
                </a:solidFill>
              </a:rPr>
              <a:t>, contre un taux de rendement annuel net de </a:t>
            </a:r>
            <a:r>
              <a:rPr lang="fr-FR" sz="800" dirty="0"/>
              <a:t>&lt;TRA.F.SJ&gt;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&lt;environ&gt;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458459" y="2318451"/>
            <a:ext cx="3092654"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407669" y="5057845"/>
            <a:ext cx="136702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407669" y="7349744"/>
            <a:ext cx="2081530"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&lt;DDR_MAJ&gt;</a:t>
            </a:r>
            <a:endParaRPr lang="fr-FR" sz="80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t>
            </a:r>
            <a:r>
              <a:rPr lang="fr-FR" sz="1200" cap="none" dirty="0">
                <a:solidFill>
                  <a:srgbClr val="B9A049"/>
                </a:solidFill>
                <a:latin typeface="Futura PT" panose="020B0902020204020203" pitchFamily="34" charset="0"/>
              </a:rPr>
              <a:t>&lt;NOMSOUSJACENTP1&gt;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a:t>
                      </a:r>
                      <a:r>
                        <a:rPr lang="fr-FR" sz="800" b="1" i="0" u="none" strike="noStrike">
                          <a:solidFill>
                            <a:srgbClr val="04202E"/>
                          </a:solidFill>
                          <a:effectLst/>
                          <a:latin typeface="Proxima Nova Rg" panose="02000506030000020004" pitchFamily="2" charset="0"/>
                        </a:rPr>
                        <a:t>&lt;DDR1&gt;</a:t>
                      </a:r>
                      <a:endParaRPr lang="fr-FR" sz="800" b="1" i="0" u="none" strike="noStrike" dirty="0">
                        <a:solidFill>
                          <a:srgbClr val="04202E"/>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Natixis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46793"/>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a:t>
            </a:r>
            <a:r>
              <a:rPr lang="fr-FR" sz="1200" cap="none" dirty="0">
                <a:solidFill>
                  <a:srgbClr val="B9A049"/>
                </a:solidFill>
                <a:latin typeface="Futura PT" panose="020B0902020204020203" pitchFamily="34" charset="0"/>
              </a:rPr>
              <a:t>&lt;NOMSOUSJACENTP1&gt;</a:t>
            </a:r>
            <a:r>
              <a:rPr lang="fr-FR" sz="1200" cap="none" dirty="0">
                <a:latin typeface="Futura PT" panose="020B0902020204020203" pitchFamily="34" charset="0"/>
              </a:rPr>
              <a:t> ENTRE LE </a:t>
            </a:r>
            <a:r>
              <a:rPr lang="en-US" sz="1200" b="0" dirty="0">
                <a:solidFill>
                  <a:srgbClr val="B9A049"/>
                </a:solidFill>
                <a:effectLst/>
                <a:latin typeface="+mj-lt"/>
              </a:rPr>
              <a:t>&lt;DDR1-12&gt;</a:t>
            </a:r>
            <a:r>
              <a:rPr lang="en-US" sz="1200" dirty="0">
                <a:latin typeface="+mj-lt"/>
              </a:rPr>
              <a:t> </a:t>
            </a:r>
            <a:r>
              <a:rPr lang="fr-FR" sz="1200" cap="none" dirty="0">
                <a:latin typeface="Futura PT" panose="020B0902020204020203" pitchFamily="34" charset="0"/>
              </a:rPr>
              <a:t>ET LE </a:t>
            </a:r>
            <a:r>
              <a:rPr lang="fr-FR" sz="1200" cap="none" dirty="0">
                <a:solidFill>
                  <a:srgbClr val="B9A049"/>
                </a:solidFill>
                <a:latin typeface="Futura PT" panose="020B0902020204020203" pitchFamily="34" charset="0"/>
              </a:rPr>
              <a:t>&lt;DDR1&gt;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4813300" y="9174546"/>
            <a:ext cx="2517742" cy="215444"/>
          </a:xfrm>
          <a:prstGeom prst="rect">
            <a:avLst/>
          </a:prstGeom>
          <a:noFill/>
        </p:spPr>
        <p:txBody>
          <a:bodyPr wrap="square" rtlCol="0">
            <a:spAutoFit/>
          </a:bodyPr>
          <a:lstStyle/>
          <a:p>
            <a:pPr algn="r"/>
            <a:r>
              <a:rPr lang="fr-FR" sz="800" u="sng" dirty="0"/>
              <a:t>Source :</a:t>
            </a:r>
            <a:r>
              <a:rPr lang="fr-FR" sz="800" dirty="0"/>
              <a:t> Bloomberg, le </a:t>
            </a:r>
            <a:r>
              <a:rPr lang="fr-FR" sz="800" dirty="0">
                <a:solidFill>
                  <a:schemeClr val="tx2"/>
                </a:solidFill>
              </a:rPr>
              <a:t>&lt;DDR1_MAJ&gt;</a:t>
            </a:r>
            <a:endParaRPr lang="fr-FR" sz="800" dirty="0"/>
          </a:p>
        </p:txBody>
      </p:sp>
      <p:sp>
        <p:nvSpPr>
          <p:cNvPr id="19" name="ZoneTexte 18">
            <a:extLst>
              <a:ext uri="{FF2B5EF4-FFF2-40B4-BE49-F238E27FC236}">
                <a16:creationId xmlns:a16="http://schemas.microsoft.com/office/drawing/2014/main" id="{F430BCC1-AFEA-9CD5-2109-F2802CCF6A55}"/>
              </a:ext>
            </a:extLst>
          </p:cNvPr>
          <p:cNvSpPr txBox="1"/>
          <p:nvPr/>
        </p:nvSpPr>
        <p:spPr>
          <a:xfrm>
            <a:off x="4643796" y="7967599"/>
            <a:ext cx="2687246" cy="215444"/>
          </a:xfrm>
          <a:prstGeom prst="rect">
            <a:avLst/>
          </a:prstGeom>
          <a:noFill/>
        </p:spPr>
        <p:txBody>
          <a:bodyPr wrap="square" rtlCol="0">
            <a:spAutoFit/>
          </a:bodyPr>
          <a:lstStyle/>
          <a:p>
            <a:pPr algn="r"/>
            <a:r>
              <a:rPr lang="fr-FR" sz="800" u="sng" dirty="0"/>
              <a:t>Source :</a:t>
            </a:r>
            <a:r>
              <a:rPr lang="fr-FR" sz="800" dirty="0"/>
              <a:t> Bloomberg, le </a:t>
            </a:r>
            <a:r>
              <a:rPr lang="fr-FR" sz="800" dirty="0">
                <a:solidFill>
                  <a:schemeClr val="tx2"/>
                </a:solidFill>
              </a:rPr>
              <a:t>&lt;DDR1_MAJ&gt;</a:t>
            </a:r>
            <a:endParaRPr lang="fr-FR" sz="800"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447881017"/>
              </p:ext>
            </p:extLst>
          </p:nvPr>
        </p:nvGraphicFramePr>
        <p:xfrm>
          <a:off x="361950" y="659257"/>
          <a:ext cx="6837886" cy="7673912"/>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90305239"/>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tabLst/>
                      </a:pPr>
                      <a:r>
                        <a:rPr lang="fr-FR" sz="700" b="0" i="0" kern="1200" dirty="0">
                          <a:solidFill>
                            <a:schemeClr val="tx1"/>
                          </a:solidFill>
                          <a:latin typeface="+mn-lt"/>
                          <a:ea typeface="+mn-ea"/>
                          <a:cs typeface="+mn-cs"/>
                        </a:rPr>
                        <a:t>SG </a:t>
                      </a:r>
                      <a:r>
                        <a:rPr lang="fr-FR" sz="700" b="0" i="0" kern="1200" dirty="0" err="1">
                          <a:solidFill>
                            <a:schemeClr val="tx1"/>
                          </a:solidFill>
                          <a:latin typeface="+mn-lt"/>
                          <a:ea typeface="+mn-ea"/>
                          <a:cs typeface="+mn-cs"/>
                        </a:rPr>
                        <a:t>Issuer</a:t>
                      </a:r>
                      <a:r>
                        <a:rPr lang="fr-FR" sz="700" b="0" i="0" kern="1200" dirty="0">
                          <a:solidFill>
                            <a:schemeClr val="tx1"/>
                          </a:solidFill>
                          <a:latin typeface="+mn-lt"/>
                          <a:ea typeface="+mn-ea"/>
                          <a:cs typeface="+mn-cs"/>
                        </a:rPr>
                        <a:t>. Filiale à 100% de Société Générale Luxembourg SA, elle-même filiale à 100% de Société Générale(1)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 de la formule et des sommes dues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100000"/>
                        </a:lnSpc>
                        <a:spcBef>
                          <a:spcPts val="0"/>
                        </a:spcBef>
                        <a:spcAft>
                          <a:spcPts val="0"/>
                        </a:spcAft>
                        <a:buClrTx/>
                        <a:buSzTx/>
                        <a:buFontTx/>
                        <a:buNone/>
                        <a:tabLst/>
                        <a:defRPr/>
                      </a:pPr>
                      <a:r>
                        <a:rPr lang="fr-FR" sz="700" b="0" i="0" kern="1200" dirty="0">
                          <a:solidFill>
                            <a:schemeClr val="tx1"/>
                          </a:solidFill>
                          <a:latin typeface="+mn-lt"/>
                          <a:ea typeface="+mn-ea"/>
                          <a:cs typeface="+mn-cs"/>
                        </a:rPr>
                        <a:t>Société Générale</a:t>
                      </a:r>
                      <a:r>
                        <a:rPr lang="fr-FR" sz="700" b="0" i="0" kern="1200" baseline="30000" dirty="0">
                          <a:solidFill>
                            <a:schemeClr val="tx1"/>
                          </a:solidFill>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6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dates_constat_autocall</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a:solidFill>
                            <a:schemeClr val="tx1"/>
                          </a:solidFill>
                          <a:latin typeface="+mn-lt"/>
                          <a:ea typeface="+mn-ea"/>
                          <a:cs typeface="+mn-cs"/>
                        </a:rPr>
                        <a:t>&lt;Datesremb3</a:t>
                      </a:r>
                      <a:r>
                        <a:rPr lang="fr-FR" sz="700" b="0" i="0" kern="1200" baseline="0">
                          <a:solidFill>
                            <a:schemeClr val="tx1"/>
                          </a:solidFill>
                          <a:latin typeface="+mn-lt"/>
                          <a:ea typeface="+mn-ea"/>
                          <a:cs typeface="+mn-cs"/>
                        </a:rPr>
                        <a:t>&gt;</a:t>
                      </a:r>
                      <a:endParaRPr lang="fr-FR" sz="700" b="0" i="0" kern="1200" baseline="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des gains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cap="none" dirty="0">
                          <a:solidFill>
                            <a:schemeClr val="tx1"/>
                          </a:solidFill>
                          <a:latin typeface="+mn-lt"/>
                        </a:rPr>
                        <a:t>Comptes-titres, contrats d’assurance vie et de capitalisation</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Société Générale paiera au distributeur concerné une rémunération annuelle (calculée sur la base de la durée des titres) dont le montant maximum est égal à 1,00% du montant total des titres effectivement placés.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Valorisation quotidienne publiée sur les pages Bloomberg,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Sixtelekurs, REUTERS. Cours publié au moins une fois tous les 15 jours et tenu à la disposition du public en permanence.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Société Générale s’engage, dans des conditions normales de marché, à donner de manière quotidienne des prix indicatifs pendant toute la durée de vie des titres de créance avec une fourchette achat/vente de 1% de la Valeur Nominale.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Société Générale, ce qui peut être source d’un conflit d’intérêts(2).</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538609"/>
          </a:xfrm>
          <a:prstGeom prst="rect">
            <a:avLst/>
          </a:prstGeom>
          <a:noFill/>
          <a:ln w="9525">
            <a:noFill/>
            <a:miter lim="800000"/>
            <a:headEnd/>
            <a:tailEnd/>
          </a:ln>
        </p:spPr>
        <p:txBody>
          <a:bodyPr wrap="square" lIns="0" tIns="0" rIns="0" bIns="0">
            <a:spAutoFit/>
          </a:bodyPr>
          <a:lstStyle/>
          <a:p>
            <a:pPr lvl="0" algn="just" defTabSz="914400"/>
            <a:r>
              <a:rPr lang="fr-FR" sz="700" dirty="0">
                <a:solidFill>
                  <a:srgbClr val="000000"/>
                </a:solidFill>
                <a:latin typeface="Proxima Nova Rg" panose="02000506030000020004" pitchFamily="2" charset="0"/>
              </a:rPr>
              <a:t>(1) Société Générale : Moody’s : A1 / Standard &amp; Poor’s : A. Notations en vigueur au moment de la rédaction de la présente brochure le &lt;DDR_MAJ&gt;. Ces notations peuvent être révisées à tout moment et ne sont pas une garantie de solvabilité de l’Émetteur ni du Garant de la formule. Elles ne sauraient constituer un argument de souscription aux titres de créance.</a:t>
            </a:r>
          </a:p>
          <a:p>
            <a:pPr lvl="0" algn="just" defTabSz="914400"/>
            <a:r>
              <a:rPr lang="fr-FR" sz="700" dirty="0">
                <a:solidFill>
                  <a:srgbClr val="000000"/>
                </a:solidFill>
                <a:latin typeface="Proxima Nova Rg" panose="02000506030000020004" pitchFamily="2" charset="0"/>
              </a:rPr>
              <a:t>(2) Les conflits d’intérêts seront gérés suivant la réglementation en vigueur.</a:t>
            </a:r>
          </a:p>
          <a:p>
            <a:pPr algn="just" defTabSz="914400" fontAlgn="base">
              <a:spcBef>
                <a:spcPct val="0"/>
              </a:spcBef>
              <a:spcAft>
                <a:spcPct val="0"/>
              </a:spcAft>
            </a:pPr>
            <a:endParaRPr lang="fr-FR" sz="700" dirty="0">
              <a:solidFill>
                <a:srgbClr val="000000"/>
              </a:solidFill>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92443"/>
          </a:xfrm>
          <a:prstGeom prst="rect">
            <a:avLst/>
          </a:prstGeom>
          <a:noFill/>
          <a:ln w="9525">
            <a:noFill/>
            <a:miter lim="800000"/>
            <a:headEnd/>
            <a:tailEnd/>
          </a:ln>
        </p:spPr>
        <p:txBody>
          <a:bodyPr wrap="square" lIns="0" tIns="0" rIns="0" bIns="0">
            <a:spAutoFit/>
          </a:bodyPr>
          <a:lstStyle/>
          <a:p>
            <a:pPr lvl="0" algn="just" defTabSz="914400"/>
            <a:r>
              <a:rPr lang="fr-FR" sz="800" dirty="0">
                <a:solidFill>
                  <a:srgbClr val="000000"/>
                </a:solidFill>
                <a:latin typeface="Proxima Nova Rg" panose="02000506030000020004" pitchFamily="2" charset="0"/>
              </a:rPr>
              <a:t>(1) Société Générale : Moody’s : A1 / Standard &amp; Poor’s : A. Notations en vigueur au moment de la rédaction de la présente brochure le &lt;DDR_MAJ&gt;. Ces notations peuvent être révisées à tout moment et ne sont pas une garantie de solvabilité de l’Émetteur ni du Garant de la formule. Elles ne sauraient constituer un argument de souscription aux titres de créance.</a:t>
            </a:r>
          </a:p>
          <a:p>
            <a:pPr lvl="0" algn="just" defTabSz="914400"/>
            <a:r>
              <a:rPr lang="fr-FR" sz="800" dirty="0">
                <a:solidFill>
                  <a:srgbClr val="000000"/>
                </a:solidFill>
                <a:latin typeface="Proxima Nova Rg" panose="02000506030000020004" pitchFamily="2" charset="0"/>
              </a:rPr>
              <a:t>(2) Les conflits d’intérêts seront gérés suivant la réglementation en vigueur.</a:t>
            </a: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8" name="Tableau 7">
            <a:extLst>
              <a:ext uri="{FF2B5EF4-FFF2-40B4-BE49-F238E27FC236}">
                <a16:creationId xmlns:a16="http://schemas.microsoft.com/office/drawing/2014/main" id="{664DDFEE-8936-F1DA-F6BE-E60226CDDCC3}"/>
              </a:ext>
            </a:extLst>
          </p:cNvPr>
          <p:cNvGraphicFramePr>
            <a:graphicFrameLocks noGrp="1"/>
          </p:cNvGraphicFramePr>
          <p:nvPr>
            <p:extLst>
              <p:ext uri="{D42A27DB-BD31-4B8C-83A1-F6EECF244321}">
                <p14:modId xmlns:p14="http://schemas.microsoft.com/office/powerpoint/2010/main" val="3496801389"/>
              </p:ext>
            </p:extLst>
          </p:nvPr>
        </p:nvGraphicFramePr>
        <p:xfrm>
          <a:off x="361950" y="979297"/>
          <a:ext cx="6837886" cy="7585025"/>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15100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4413395"/>
                  </a:ext>
                </a:extLst>
              </a:tr>
              <a:tr h="268891">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tabLst/>
                      </a:pPr>
                      <a:r>
                        <a:rPr lang="fr-FR" sz="700" b="0" i="0" kern="1200" dirty="0">
                          <a:solidFill>
                            <a:schemeClr val="tx1"/>
                          </a:solidFill>
                          <a:latin typeface="+mn-lt"/>
                          <a:ea typeface="+mn-ea"/>
                          <a:cs typeface="+mn-cs"/>
                        </a:rPr>
                        <a:t>SG </a:t>
                      </a:r>
                      <a:r>
                        <a:rPr lang="fr-FR" sz="700" b="0" i="0" kern="1200" dirty="0" err="1">
                          <a:solidFill>
                            <a:schemeClr val="tx1"/>
                          </a:solidFill>
                          <a:latin typeface="+mn-lt"/>
                          <a:ea typeface="+mn-ea"/>
                          <a:cs typeface="+mn-cs"/>
                        </a:rPr>
                        <a:t>Issuer</a:t>
                      </a:r>
                      <a:r>
                        <a:rPr lang="fr-FR" sz="700" b="0" i="0" kern="1200" dirty="0">
                          <a:solidFill>
                            <a:schemeClr val="tx1"/>
                          </a:solidFill>
                          <a:latin typeface="+mn-lt"/>
                          <a:ea typeface="+mn-ea"/>
                          <a:cs typeface="+mn-cs"/>
                        </a:rPr>
                        <a:t>. Filiale à 100% de Société Générale Luxembourg SA, elle-même filiale à 100% de Société Générale(1)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100000"/>
                        </a:lnSpc>
                        <a:spcBef>
                          <a:spcPts val="0"/>
                        </a:spcBef>
                        <a:spcAft>
                          <a:spcPts val="0"/>
                        </a:spcAft>
                        <a:buClrTx/>
                        <a:buSzTx/>
                        <a:buFontTx/>
                        <a:buNone/>
                        <a:tabLst/>
                        <a:defRPr/>
                      </a:pPr>
                      <a:r>
                        <a:rPr lang="fr-FR" sz="700" b="0" i="0" kern="1200" dirty="0">
                          <a:solidFill>
                            <a:schemeClr val="tx1"/>
                          </a:solidFill>
                          <a:latin typeface="+mn-lt"/>
                          <a:ea typeface="+mn-ea"/>
                          <a:cs typeface="+mn-cs"/>
                        </a:rPr>
                        <a:t>Société Générale</a:t>
                      </a:r>
                      <a:r>
                        <a:rPr lang="fr-FR" sz="700" b="0" i="0" kern="1200" baseline="30000" dirty="0">
                          <a:solidFill>
                            <a:schemeClr val="tx1"/>
                          </a:solidFill>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dates_constat_phoenix</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dates_paiement_phoenix</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&lt;Datesremb3</a:t>
                      </a:r>
                      <a:r>
                        <a:rPr lang="fr-FR" sz="700" b="0" i="0" kern="1200" baseline="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cap="none" dirty="0">
                          <a:solidFill>
                            <a:schemeClr val="tx1"/>
                          </a:solidFill>
                          <a:latin typeface="+mn-lt"/>
                        </a:rPr>
                        <a:t>Comptes-titres, contrats d’assurance vie et de capitalisation</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Société Générale paiera au distributeur concerné une rémunération annuelle (calculée sur la base de la durée des titres) dont le montant maximum est égal à 1,00% du montant total des titres effectivement placés.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Valorisation quotidienne publiée sur les pages Bloomberg,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Sixtelekurs, REUTERS. Cours publié au moins une fois tous les 15 jours et tenu à la disposition du public en permanence.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just">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Société Générale s’engage, dans des conditions normales de marché, à donner de manière quotidienne des prix indicatifs pendant toute la durée de vie des titres de créance avec une fourchette achat/vente de 1% de la Valeur Nominale.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just"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Société Générale, ce qui peut être source d’un conflit d’intérêts(2).</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dirty="0">
                <a:solidFill>
                  <a:srgbClr val="000000"/>
                </a:solidFill>
                <a:latin typeface="Proxima Nova Rg" panose="02000506030000020004" pitchFamily="2" charset="0"/>
              </a:rPr>
              <a:t>(3)  Veuillez vous référer à la section dédiée en page 3 pour une présentation de la détermination du &lt;NDR&gt;</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205421"/>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238681"/>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le &lt;2PDC&gt; et la date d’échéance</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exposés pour une durée </a:t>
            </a:r>
            <a:r>
              <a:rPr lang="fr-FR" sz="800" b="1" dirty="0">
                <a:solidFill>
                  <a:schemeClr val="tx1"/>
                </a:solidFill>
                <a:latin typeface="Proxima Nova Rg"/>
              </a:rPr>
              <a:t>&lt;DUREE&gt;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&lt;PERIODE_DE_REMBOURSEMENT&gt;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&lt;environ&gt; par &lt;F0&gt; &lt;F2&gt; depuis le &lt;DDCI&gt;&lt;exclus&gt; &lt;ANNUALISE&gt;</a:t>
            </a:r>
            <a:r>
              <a:rPr lang="fr-FR" sz="800" b="1" dirty="0">
                <a:solidFill>
                  <a:srgbClr val="B9A049"/>
                </a:solidFill>
                <a:latin typeface="Proxima Nova Rg"/>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&lt;SJR7&gt; (taux de rendement annuel net maximum de </a:t>
            </a:r>
            <a:r>
              <a:rPr lang="fr-FR" sz="800" dirty="0">
                <a:solidFill>
                  <a:schemeClr val="tx1"/>
                </a:solidFill>
                <a:latin typeface="Proxima Nova Rg"/>
              </a:rPr>
              <a:t>&lt;TRA.F.A&gt;</a:t>
            </a:r>
            <a:r>
              <a:rPr lang="fr-FR" sz="800" baseline="30000" dirty="0">
                <a:solidFill>
                  <a:schemeClr val="tx1"/>
                </a:solidFill>
                <a:latin typeface="Proxima Nova Rg"/>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&lt;DUREE&gt; à </a:t>
            </a:r>
            <a:r>
              <a:rPr lang="fr-FR" b="1" i="1" dirty="0">
                <a:solidFill>
                  <a:schemeClr val="tx1"/>
                </a:solidFill>
                <a:latin typeface="Proxima Nova Rg"/>
              </a:rPr>
              <a:t>&lt;SJR1&gt;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130803"/>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dirty="0">
                <a:solidFill>
                  <a:srgbClr val="000000"/>
                </a:solidFill>
                <a:latin typeface="Proxima Nova Rg" panose="02000506030000020004" pitchFamily="2" charset="0"/>
              </a:rPr>
              <a:t>(3)  Veuillez vous référer à la section dédiée en page 3 pour une présentation de la détermination du &lt;NDR&gt;</a:t>
            </a:r>
          </a:p>
          <a:p>
            <a:pPr algn="just"/>
            <a:endParaRPr lang="fr-FR" sz="650" dirty="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6584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le &lt;2PDC&gt; et la date d’échéance</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&lt;DUREE&gt;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&lt;environ&gt; par &lt;F0&gt; &lt;ANNUALISE&gt; &lt;Mémoire6&gt;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&lt;TRA.MAX.P&gt;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l’Emetteur d’autre part, sont des entités juridiques distinctes. Ce document n’a pas été rédigé par l’Assureur. L’Emetteur ne s’engage pas sur l’éligibilité des titres dans les contrats d’assurance vie. La détermination de cette éligibilité est du ressort de l’assureur.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&lt;environ&gt; &lt;environ&gt; par &lt;F0&gt; &lt;F2&gt; depuis le &lt;DDCI&gt;&lt;exclus&gt;</a:t>
            </a:r>
          </a:p>
          <a:p>
            <a:pPr marL="0" indent="0" algn="ctr">
              <a:lnSpc>
                <a:spcPct val="100000"/>
              </a:lnSpc>
              <a:spcBef>
                <a:spcPts val="0"/>
              </a:spcBef>
              <a:buNone/>
            </a:pPr>
            <a:r>
              <a:rPr lang="fr-FR" sz="800" dirty="0"/>
              <a:t>(soit un &lt;GC&gt; total de &lt;GCE&gt; et un taux de rendement annuel net de &lt;TRA.MG.A&gt;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&lt;DDCI&gt;&lt;exclus&gt; </a:t>
            </a:r>
          </a:p>
          <a:p>
            <a:pPr marL="0" indent="0" algn="ctr">
              <a:lnSpc>
                <a:spcPct val="100000"/>
              </a:lnSpc>
              <a:spcBef>
                <a:spcPts val="0"/>
              </a:spcBef>
              <a:buNone/>
            </a:pPr>
            <a:r>
              <a:rPr lang="fr-FR" sz="800" dirty="0"/>
              <a:t>(Soit un Taux de Rendement Annuel net compris entre &lt;TRA.MRA.MIN.A&gt;</a:t>
            </a:r>
            <a:r>
              <a:rPr lang="fr-FR" sz="800" baseline="30000" dirty="0"/>
              <a:t>(2) </a:t>
            </a:r>
            <a:r>
              <a:rPr lang="fr-FR" sz="800" dirty="0"/>
              <a:t>et &lt;TRA.F.A&gt;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&lt;PERIODE_DE_REMBOURSEMENT&gt; ,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son &lt;NDR&gt; et son &lt;SJR3&gt; final le &lt;DCF&gt;</a:t>
            </a:r>
          </a:p>
          <a:p>
            <a:pPr marL="0" indent="0" algn="ctr">
              <a:lnSpc>
                <a:spcPct val="100000"/>
              </a:lnSpc>
              <a:spcBef>
                <a:spcPts val="0"/>
              </a:spcBef>
              <a:buNone/>
            </a:pPr>
            <a:r>
              <a:rPr lang="fr-FR" sz="800" dirty="0"/>
              <a:t>(Soit un taux de rendement annuel net inférieur ou égal à &lt;TRA.ECHEANCE.PERTE.A&gt;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87630" y="9765983"/>
            <a:ext cx="7032722" cy="630942"/>
          </a:xfrm>
          <a:prstGeom prst="rect">
            <a:avLst/>
          </a:prstGeom>
          <a:noFill/>
          <a:ln w="9525">
            <a:noFill/>
            <a:miter lim="800000"/>
            <a:headEnd/>
            <a:tailEnd/>
          </a:ln>
        </p:spPr>
        <p:txBody>
          <a:bodyPr wrap="square" lIns="0" tIns="0" rIns="0" bIns="0">
            <a:spAutoFit/>
          </a:bodyPr>
          <a:lstStyle/>
          <a:p>
            <a:pPr lvl="1" algn="just"/>
            <a:r>
              <a:rPr lang="fr-FR" sz="70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lvl="1" algn="just"/>
            <a:r>
              <a:rPr lang="fr-FR" sz="70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&lt;TRA.MRE.MIN.PM&gt;</a:t>
            </a:r>
            <a:r>
              <a:rPr lang="fr-FR" sz="800" baseline="30000" dirty="0"/>
              <a:t>(2)</a:t>
            </a:r>
            <a:r>
              <a:rPr lang="fr-FR" sz="800" dirty="0"/>
              <a:t> et &lt;TRA.TOUT.P&gt;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son &lt;NDR&gt; et son &lt;SJR3&gt; final le &lt;DCF&gt;</a:t>
            </a:r>
          </a:p>
          <a:p>
            <a:pPr marL="0" indent="0" algn="ctr">
              <a:lnSpc>
                <a:spcPct val="100000"/>
              </a:lnSpc>
              <a:spcBef>
                <a:spcPts val="0"/>
              </a:spcBef>
              <a:buNone/>
            </a:pPr>
            <a:r>
              <a:rPr lang="fr-FR" sz="800" dirty="0"/>
              <a:t>(Soit un taux de rendement annuel net inférieur ou égal à &lt;TRA.MED.P&gt;</a:t>
            </a:r>
            <a:r>
              <a:rPr lang="fr-FR" sz="800" baseline="30000" dirty="0"/>
              <a:t>(2)</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&lt;TRA.MRA.MIN.PM&gt;</a:t>
            </a:r>
            <a:r>
              <a:rPr lang="fr-FR" sz="800" baseline="30000" dirty="0"/>
              <a:t>2) </a:t>
            </a:r>
            <a:r>
              <a:rPr lang="fr-FR" sz="800" dirty="0"/>
              <a:t>et &lt;TRA.TOUT-1.P&gt;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&lt;PERIODE_DE_REMBOURSEMENT&gt;,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&lt;environ&gt; par &lt;F0&gt; &lt;F2&gt; depuis le &lt;DDCI&gt;&lt;exclus&gt;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&lt;environ&gt; par &lt;F0&gt; &lt;F2&gt; depuis le &lt;DDCI&gt;&lt;exclus&gt;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&lt;DUREE&gt;</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&lt;environ&gt; par &lt;F0&gt; &lt;F2&gt; depuis le &lt;DDCI&gt;&lt;exclus&gt;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a:t>
            </a:r>
            <a:r>
              <a:rPr lang="fr-FR" sz="800" dirty="0">
                <a:solidFill>
                  <a:srgbClr val="000000"/>
                </a:solidFill>
              </a:rPr>
              <a:t>: 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a:t>
            </a:r>
            <a:r>
              <a:rPr lang="fr-FR" sz="800" dirty="0">
                <a:solidFill>
                  <a:srgbClr val="000000"/>
                </a:solidFill>
              </a:rPr>
              <a:t>: 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6985374"/>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 &lt;TRA.MRA.MAX.P&gt;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&lt;PDI&gt; de son &lt;NDR&gt;, l’investisseur récupère alors l’intégralité de son capital initial (soit un taux de rendement annuel net maximum de &lt;TRA.TOUT.P&gt;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&lt;DUREE&gt;.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&lt;environ&gt; par &lt;F0&gt; </a:t>
            </a:r>
            <a:r>
              <a:rPr lang="fr-FR" sz="800" dirty="0">
                <a:solidFill>
                  <a:srgbClr val="000000"/>
                </a:solidFill>
              </a:rPr>
              <a:t>(soit un taux de rendement annuel net maximum de &lt;TRA.TOUT.P&gt;</a:t>
            </a:r>
            <a:r>
              <a:rPr lang="fr-FR" sz="800" baseline="300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des seuils de </a:t>
            </a:r>
            <a:r>
              <a:rPr lang="fr-FR" sz="800" dirty="0">
                <a:solidFill>
                  <a:srgbClr val="000000"/>
                </a:solidFill>
                <a:effectLst/>
                <a:ea typeface="Calibri" panose="020F0502020204030204" pitchFamily="34" charset="0"/>
              </a:rPr>
              <a:t>&lt;ABAC2&gt; et &lt;ABAC&gt;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a:t>
            </a:r>
            <a:r>
              <a:rPr lang="fr-FR" sz="800" dirty="0">
                <a:solidFill>
                  <a:srgbClr val="000000"/>
                </a:solidFill>
              </a:rPr>
              <a:t>: 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a:t>
            </a:r>
            <a:r>
              <a:rPr lang="fr-FR" sz="800" dirty="0">
                <a:solidFill>
                  <a:srgbClr val="000000"/>
                </a:solidFill>
              </a:rPr>
              <a:t>: 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dirty="0">
                <a:solidFill>
                  <a:schemeClr val="tx2"/>
                </a:solidFill>
                <a:latin typeface="+mn-lt"/>
              </a:rPr>
              <a:t>(3) Hors prise en compte des dividendes éventuels détachés par </a:t>
            </a:r>
            <a:r>
              <a:rPr lang="it-IT" sz="650" dirty="0">
                <a:solidFill>
                  <a:schemeClr val="tx2"/>
                </a:solidFill>
                <a:latin typeface="+mn-lt"/>
              </a:rPr>
              <a:t>&lt;SJR1&gt;</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a:t>
            </a:r>
            <a:r>
              <a:rPr lang="fr-FR" sz="800" b="0" baseline="30000" dirty="0">
                <a:latin typeface="+mn-lt"/>
              </a:rPr>
              <a:t>(1)</a:t>
            </a:r>
            <a:r>
              <a:rPr lang="fr-FR" sz="800" b="0" dirty="0">
                <a:latin typeface="+mn-lt"/>
              </a:rPr>
              <a:t>,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5" y="9369983"/>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&lt;PERIODE_DE_REMBOURSEMENT2&gt;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&lt;PERIODE_DE_REMBOURSEMENT2&gt;,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431161"/>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a:t>
            </a:r>
            <a:r>
              <a:rPr lang="fr-FR" sz="800" dirty="0">
                <a:solidFill>
                  <a:schemeClr val="tx2"/>
                </a:solidFill>
              </a:rPr>
              <a:t>(&lt;NSF&gt; dans cet exemple). Le produit est automatiquement remboursé par anticipation. Il verse alors l’intégralité du capital initial majorée d’un &lt;GC&gt; de &lt;CPN&gt; &lt;environ&gt; par &lt;F0&gt; &lt;F2&gt; depuis le &lt;DDCI&gt;&lt;exclus&gt;, soit un gain de &lt;CPR1&gt;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&lt;environ&gt; par &lt;F0&gt; &lt;F2&gt; depuis le &lt;DDCI&gt;&lt;exclus&gt;.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952AB1B-D807-48E4-B821-205D428E3F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20695</TotalTime>
  <Words>9829</Words>
  <Application>Microsoft Office PowerPoint</Application>
  <PresentationFormat>Personnalisé</PresentationFormat>
  <Paragraphs>376</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899</cp:revision>
  <cp:lastPrinted>2022-05-04T09:56:42Z</cp:lastPrinted>
  <dcterms:created xsi:type="dcterms:W3CDTF">2017-02-21T09:03:05Z</dcterms:created>
  <dcterms:modified xsi:type="dcterms:W3CDTF">2022-07-19T12:49:38Z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