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125" d="100"/>
          <a:sy n="125" d="100"/>
        </p:scale>
        <p:origin x="1162" y="-265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latin typeface="Proxima Nova Rg" panose="02000506030000020004" pitchFamily="2" charset="0"/>
              </a:rPr>
              <a:t>(1) 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algn="just" defTabSz="914400"/>
            <a:r>
              <a:rPr lang="fr-FR" sz="650" dirty="0">
                <a:solidFill>
                  <a:schemeClr val="tx2"/>
                </a:solidFill>
                <a:latin typeface="Proxima Nova Rg" panose="02000506030000020004" pitchFamily="2" charset="0"/>
              </a:rPr>
              <a:t>(2) 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algn="just" defTabSz="914400"/>
            <a:r>
              <a:rPr lang="fr-FR" sz="650" dirty="0">
                <a:latin typeface="Proxima Nova Rg" panose="02000506030000020004" pitchFamily="2" charset="0"/>
              </a:rPr>
              <a:t>(3) 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1" y="1314411"/>
            <a:ext cx="6739260"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361949" y="6787332"/>
            <a:ext cx="6835771"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49" y="9431229"/>
            <a:ext cx="6835771" cy="252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3" y="1524157"/>
            <a:ext cx="3189158"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3" y="4526931"/>
            <a:ext cx="3189158"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18915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4279900" y="9187246"/>
            <a:ext cx="3051142" cy="215444"/>
          </a:xfrm>
          <a:prstGeom prst="rect">
            <a:avLst/>
          </a:prstGeom>
          <a:noFill/>
        </p:spPr>
        <p:txBody>
          <a:bodyPr wrap="square" rtlCol="0">
            <a:spAutoFit/>
          </a:bodyPr>
          <a:lstStyle/>
          <a:p>
            <a:pPr algn="r"/>
            <a:r>
              <a:rPr lang="fr-FR" sz="800" u="sng" dirty="0"/>
              <a:t>Source :</a:t>
            </a:r>
            <a:r>
              <a:rPr lang="fr-FR" sz="800" dirty="0"/>
              <a:t> Equitim, le </a:t>
            </a:r>
            <a:r>
              <a:rPr lang="fr-FR" sz="800" dirty="0">
                <a:solidFill>
                  <a:schemeClr val="tx2"/>
                </a:solidFill>
              </a:rPr>
              <a:t>&lt;DDR_MAJ&gt;</a:t>
            </a:r>
            <a:endParaRPr lang="fr-FR" sz="800"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4457700" y="9174546"/>
            <a:ext cx="28733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4457700" y="7967599"/>
            <a:ext cx="28733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(1)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&lt;DDR_MAJ&gt;.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(2)</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862234049"/>
              </p:ext>
            </p:extLst>
          </p:nvPr>
        </p:nvGraphicFramePr>
        <p:xfrm>
          <a:off x="361950" y="1011371"/>
          <a:ext cx="6837886" cy="739028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&lt;Datesremb3</a:t>
                      </a:r>
                      <a:r>
                        <a:rPr lang="fr-FR" sz="700" b="0" i="0" kern="1200" baseline="0">
                          <a:solidFill>
                            <a:schemeClr val="tx1"/>
                          </a:solidFill>
                          <a:latin typeface="+mn-lt"/>
                          <a:ea typeface="+mn-ea"/>
                          <a:cs typeface="+mn-cs"/>
                        </a:rPr>
                        <a:t>&gt;</a:t>
                      </a:r>
                      <a:endParaRPr lang="fr-FR" sz="700" b="0" i="0" kern="1200" baseline="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des gains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7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Valorisation quotidienne publiée sur les pages Bloomberg,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Finalyse</a:t>
                      </a:r>
                      <a:r>
                        <a:rPr lang="fr-FR" sz="700" b="0" i="0" kern="1200" dirty="0">
                          <a:solidFill>
                            <a:srgbClr val="000000"/>
                          </a:solidFill>
                          <a:latin typeface="+mn-lt"/>
                          <a:ea typeface="+mn-ea"/>
                          <a:cs typeface="+mn-cs"/>
                        </a:rPr>
                        <a:t> (tous les 15 jours). Cette société est un organisme indépendant distinct et non lié financièrement à l’entité </a:t>
                      </a:r>
                      <a:r>
                        <a:rPr lang="fr-FR" sz="700" b="0" i="0" kern="1200" dirty="0" err="1">
                          <a:solidFill>
                            <a:srgbClr val="000000"/>
                          </a:solidFill>
                          <a:latin typeface="+mn-lt"/>
                          <a:ea typeface="+mn-ea"/>
                          <a:cs typeface="+mn-cs"/>
                        </a:rPr>
                        <a:t>Credit</a:t>
                      </a:r>
                      <a:r>
                        <a:rPr lang="fr-FR" sz="700" b="0" i="0" kern="1200" dirty="0">
                          <a:solidFill>
                            <a:srgbClr val="000000"/>
                          </a:solidFill>
                          <a:latin typeface="+mn-lt"/>
                          <a:ea typeface="+mn-ea"/>
                          <a:cs typeface="+mn-cs"/>
                        </a:rPr>
                        <a:t> Suisse International ou à une autre entité du groupe </a:t>
                      </a:r>
                      <a:r>
                        <a:rPr lang="fr-FR" sz="700" b="0" i="0" kern="1200" dirty="0" err="1">
                          <a:solidFill>
                            <a:srgbClr val="000000"/>
                          </a:solidFill>
                          <a:latin typeface="+mn-lt"/>
                          <a:ea typeface="+mn-ea"/>
                          <a:cs typeface="+mn-cs"/>
                        </a:rPr>
                        <a:t>Credit</a:t>
                      </a:r>
                      <a:r>
                        <a:rPr lang="fr-FR" sz="7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dépensera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rgbClr val="000000"/>
                          </a:solidFill>
                          <a:latin typeface="+mn-lt"/>
                          <a:ea typeface="+mn-ea"/>
                          <a:cs typeface="+mn-cs"/>
                        </a:rPr>
                        <a:t>Credit</a:t>
                      </a:r>
                      <a:r>
                        <a:rPr lang="fr-FR" sz="700" b="0" i="0" kern="1200" noProof="0" dirty="0">
                          <a:solidFill>
                            <a:srgbClr val="000000"/>
                          </a:solidFill>
                          <a:latin typeface="+mn-lt"/>
                          <a:ea typeface="+mn-ea"/>
                          <a:cs typeface="+mn-cs"/>
                        </a:rPr>
                        <a:t> Suisse International, ce qui peut être source d’un conflit d’intérêts</a:t>
                      </a:r>
                      <a:r>
                        <a:rPr lang="en-GB" sz="700" b="0" i="0" kern="1200" baseline="30000" noProof="0" dirty="0">
                          <a:solidFill>
                            <a:srgbClr val="000000"/>
                          </a:solidFill>
                          <a:latin typeface="+mn-lt"/>
                          <a:ea typeface="+mn-ea"/>
                          <a:cs typeface="+mn-cs"/>
                        </a:rPr>
                        <a:t>(2)</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743074431"/>
              </p:ext>
            </p:extLst>
          </p:nvPr>
        </p:nvGraphicFramePr>
        <p:xfrm>
          <a:off x="361950" y="900979"/>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mn-lt"/>
                          <a:ea typeface="+mn-ea"/>
                          <a:cs typeface="+mn-cs"/>
                        </a:rPr>
                        <a:t>(</a:t>
                      </a:r>
                      <a:r>
                        <a:rPr kumimoji="0" lang="fr-FR" sz="700" b="1" i="0" u="none" strike="noStrike" kern="1200" cap="none" spc="0" normalizeH="0" baseline="0" noProof="0">
                          <a:ln>
                            <a:noFill/>
                          </a:ln>
                          <a:solidFill>
                            <a:schemeClr val="tx1"/>
                          </a:solidFill>
                          <a:effectLst/>
                          <a:uLnTx/>
                          <a:uFillTx/>
                          <a:latin typeface="+mn-lt"/>
                          <a:ea typeface="+mn-ea"/>
                          <a:cs typeface="+mn-cs"/>
                        </a:rPr>
                        <a:t>&lt;DIVIDENDE&gt; </a:t>
                      </a:r>
                      <a:r>
                        <a:rPr kumimoji="0" lang="fr-FR" sz="700" b="0" i="0" u="none" strike="noStrike" kern="1200" cap="none" spc="0" normalizeH="0" baseline="0" noProof="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mn-lt"/>
                          <a:ea typeface="+mn-ea"/>
                          <a:cs typeface="+mn-cs"/>
                        </a:rPr>
                        <a:t>&lt;SITE&gt;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dates_last_remboursement_rappel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dirty="0"/>
              <a:t>(1)</a:t>
            </a:r>
            <a:r>
              <a:rPr lang="fr-FR" sz="650" dirty="0"/>
              <a:t> Crédit Suisse AG : Moody’s A1 / Standard &amp; Poor’s A+ / Fitch A. Notations en vigueur au moment de la rédaction de la présente brochure le &lt;DDR_MAJ&gt;. Ces notations peuvent être révisées à tout moment et ne sont pas une garantie de solvabilité de l’Émetteur de la formule. Elles ne sauraient constituer un argument de souscription au produit.</a:t>
            </a:r>
          </a:p>
          <a:p>
            <a:pPr lvl="0" algn="just" defTabSz="914400"/>
            <a:r>
              <a:rPr lang="fr-FR" sz="800" baseline="30000" dirty="0"/>
              <a:t>(2)</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05421"/>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3868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 &lt;BLOCDIVIDENDE&gt;</a:t>
            </a:r>
            <a:r>
              <a:rPr kumimoji="0" lang="fr-FR" sz="800" b="1" i="0" u="none" strike="noStrike" kern="1200" cap="none" spc="0" normalizeH="0" baseline="0" dirty="0">
                <a:ln>
                  <a:noFill/>
                </a:ln>
                <a:solidFill>
                  <a:schemeClr val="tx1"/>
                </a:solidFill>
                <a:effectLst/>
                <a:uLnTx/>
                <a:uFillTx/>
                <a:latin typeface="Proxima Nova Rg"/>
                <a:ea typeface="+mn-ea"/>
                <a:cs typeface="+mn-cs"/>
              </a:rPr>
              <a: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r>
              <a:rPr kumimoji="0" lang="fr-FR" sz="800" b="0" i="0" u="none" strike="noStrike" kern="1200" cap="none" spc="0" normalizeH="0" baseline="30000" noProof="0" dirty="0">
                <a:ln>
                  <a:noFill/>
                </a:ln>
                <a:effectLst/>
                <a:uLnTx/>
                <a:uFillTx/>
                <a:latin typeface="Proxima Nova Rg"/>
                <a:ea typeface="+mn-ea"/>
                <a:cs typeface="+mn-cs"/>
              </a:rPr>
              <a:t>(3)</a:t>
            </a:r>
            <a:r>
              <a:rPr kumimoji="0" lang="fr-FR" sz="800" b="0" i="0" u="none" strike="noStrike" kern="1200" cap="none" spc="0" normalizeH="0" baseline="0" noProof="0" dirty="0">
                <a:ln>
                  <a:noFill/>
                </a:ln>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&lt;PERIODE_DE_REMBOURSEMENT&gt;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&lt;CPN&gt; par &lt;F0&gt; écoulé (soit un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ea typeface="+mn-ea"/>
                <a:cs typeface="+mn-cs"/>
              </a:rPr>
              <a:t>), les investisseurs recevront en contrepartie l’intégralité du capital initial si &lt;SJR1&gt; ne baisse pas de plus de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&lt;PDIPERF&gt;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30803"/>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 &lt;BLOCDIVIDENDE&gt;</a:t>
            </a:r>
            <a:r>
              <a:rPr kumimoji="0" lang="fr-FR" sz="800" b="1" i="0" u="none" strike="noStrike" kern="1200" cap="none" spc="0" normalizeH="0" baseline="0" dirty="0">
                <a:ln>
                  <a:noFill/>
                </a:ln>
                <a:solidFill>
                  <a:schemeClr val="tx1"/>
                </a:solidFill>
                <a:effectLst/>
                <a:uLnTx/>
                <a:uFillTx/>
                <a:latin typeface="Proxima Nova Rg"/>
                <a:ea typeface="+mn-ea"/>
                <a:cs typeface="+mn-cs"/>
              </a:rPr>
              <a: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r>
              <a:rPr kumimoji="0" lang="fr-FR" sz="800" b="0" i="0" u="none" strike="noStrike" kern="1200" cap="none" spc="0" normalizeH="0" baseline="30000" noProof="0" dirty="0">
                <a:ln>
                  <a:noFill/>
                </a:ln>
                <a:effectLst/>
                <a:uLnTx/>
                <a:uFillTx/>
                <a:latin typeface="Proxima Nova Rg"/>
                <a:ea typeface="+mn-ea"/>
                <a:cs typeface="+mn-cs"/>
              </a:rPr>
              <a:t>(3)</a:t>
            </a:r>
            <a:r>
              <a:rPr kumimoji="0" lang="fr-FR" sz="800" b="0" i="0" u="none" strike="noStrike" kern="1200" cap="none" spc="0" normalizeH="0" baseline="0" noProof="0" dirty="0">
                <a:ln>
                  <a:noFill/>
                </a:ln>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ea typeface="+mn-ea"/>
                <a:cs typeface="+mn-cs"/>
              </a:rPr>
              <a:t>En acceptant de limiter leurs gains à &lt;CPN&gt; par &lt;F0&gt; écoulé (soit un Taux de Rendement Annuel net maximum de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ea typeface="+mn-ea"/>
                <a:cs typeface="+mn-cs"/>
              </a:rPr>
              <a:t>), les investisseurs recevront en contrepartie l’intégralité du capital initial si &lt;SJR1&gt; ne baisse pas de plus de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&lt;PDIPERF&gt;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272972" y="8859375"/>
            <a:ext cx="5026332"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2972" y="1219426"/>
            <a:ext cx="502633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44402"/>
            <a:ext cx="5025672" cy="391628"/>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2723" y="9768836"/>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a:t>
            </a:r>
          </a:p>
          <a:p>
            <a:pPr marL="0" indent="0" algn="ctr">
              <a:lnSpc>
                <a:spcPct val="100000"/>
              </a:lnSpc>
              <a:spcBef>
                <a:spcPts val="0"/>
              </a:spcBef>
              <a:buNone/>
            </a:pPr>
            <a:r>
              <a:rPr lang="fr-FR" sz="800" dirty="0"/>
              <a:t>&lt;SJR1&gt; entre son &lt;NDR&gt; et son &lt;SJR3&gt; final le &lt;DCF&gt; </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(2)</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31706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Exposition à la performance de l’Indice sous-jacent : </a:t>
            </a:r>
            <a:r>
              <a:rPr lang="fr-FR" sz="775" dirty="0">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Risques liés aux indices "Decrement" en points d'indice : </a:t>
            </a:r>
            <a:r>
              <a:rPr lang="fr-FR" sz="775" dirty="0">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33931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&lt;TRA.MAX.P&gt;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a:t>
            </a:r>
            <a:r>
              <a:rPr lang="fr-FR" sz="800" baseline="30000" dirty="0">
                <a:latin typeface="Proxima Nova Rg" panose="02000506030000020004" pitchFamily="2" charset="0"/>
              </a:rPr>
              <a:t>(1)</a:t>
            </a:r>
            <a:r>
              <a:rPr lang="fr-FR" sz="800" dirty="0">
                <a:solidFill>
                  <a:srgbClr val="000000"/>
                </a:solidFill>
              </a:rPr>
              <a:t>, &lt;SJR1&gt; clôture à un &lt;SJR3&gt; supérieur ou égal à &lt;PDI&gt; de son &lt;NDR&gt;, l’investisseur récupère alors l’intégralité de son capital initialement investi.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a:t>
            </a:r>
            <a:r>
              <a:rPr lang="fr-FR" sz="800" dirty="0"/>
              <a:t>hausse partielle &lt;SJR7&gt;, du fait du </a:t>
            </a:r>
            <a:r>
              <a:rPr lang="fr-FR" sz="800" b="1" dirty="0"/>
              <a:t>mécanisme de plafonnement des gains à &lt;CPN&gt; par &lt;F0&gt; </a:t>
            </a:r>
            <a:r>
              <a:rPr lang="fr-FR" sz="800" dirty="0"/>
              <a:t>(soit un Taux de Rendement Annuel net maximum de &lt;TRA.TOUT.P&gt;</a:t>
            </a:r>
            <a:r>
              <a:rPr lang="fr-FR" sz="800" baseline="30000" dirty="0"/>
              <a:t>(</a:t>
            </a:r>
            <a:r>
              <a:rPr lang="fr-FR" sz="800" baseline="30000" dirty="0">
                <a:ea typeface="SimSun" pitchFamily="2" charset="-122"/>
                <a:cs typeface="Times New Roman" pitchFamily="18" charset="0"/>
              </a:rPr>
              <a:t>2)</a:t>
            </a:r>
            <a:r>
              <a:rPr lang="fr-FR" sz="800" dirty="0">
                <a:ea typeface="SimSun" pitchFamily="2" charset="-122"/>
                <a:cs typeface="Times New Roman" pitchFamily="18" charset="0"/>
              </a:rPr>
              <a:t>)</a:t>
            </a:r>
            <a:r>
              <a:rPr lang="fr-FR" sz="800" dirty="0"/>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Exposition à la performance de l’Indice sous-jacent : </a:t>
            </a:r>
            <a:r>
              <a:rPr lang="fr-FR" sz="775" dirty="0">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Risques liés aux indices "Decrement" en points d'indice : </a:t>
            </a:r>
            <a:r>
              <a:rPr lang="fr-FR" sz="775" dirty="0">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82259" y="9427048"/>
            <a:ext cx="6739266" cy="252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7" name="ZoneTexte 16">
            <a:extLst>
              <a:ext uri="{FF2B5EF4-FFF2-40B4-BE49-F238E27FC236}">
                <a16:creationId xmlns:a16="http://schemas.microsoft.com/office/drawing/2014/main" id="{A944F93F-A17D-C322-BB9F-96E734C25F9B}"/>
              </a:ext>
            </a:extLst>
          </p:cNvPr>
          <p:cNvSpPr txBox="1"/>
          <p:nvPr/>
        </p:nvSpPr>
        <p:spPr>
          <a:xfrm>
            <a:off x="4406900" y="9187246"/>
            <a:ext cx="2924142" cy="215444"/>
          </a:xfrm>
          <a:prstGeom prst="rect">
            <a:avLst/>
          </a:prstGeom>
          <a:noFill/>
        </p:spPr>
        <p:txBody>
          <a:bodyPr wrap="square" rtlCol="0">
            <a:spAutoFit/>
          </a:bodyPr>
          <a:lstStyle/>
          <a:p>
            <a:pPr algn="r"/>
            <a:r>
              <a:rPr lang="fr-FR" sz="800" u="sng" dirty="0"/>
              <a:t>Source :</a:t>
            </a:r>
            <a:r>
              <a:rPr lang="fr-FR" sz="800" dirty="0"/>
              <a:t> Equitim, le </a:t>
            </a:r>
            <a:r>
              <a:rPr lang="fr-FR" sz="800" dirty="0">
                <a:solidFill>
                  <a:schemeClr val="tx2"/>
                </a:solidFill>
              </a:rPr>
              <a:t>&lt;DDR_MAJ&gt;</a:t>
            </a:r>
            <a:endParaRPr lang="fr-FR" sz="800"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21506</TotalTime>
  <Words>9826</Words>
  <Application>Microsoft Office PowerPoint</Application>
  <PresentationFormat>Personnalisé</PresentationFormat>
  <Paragraphs>375</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969</cp:revision>
  <cp:lastPrinted>2022-05-04T09:56:42Z</cp:lastPrinted>
  <dcterms:created xsi:type="dcterms:W3CDTF">2017-02-21T09:03:05Z</dcterms:created>
  <dcterms:modified xsi:type="dcterms:W3CDTF">2022-07-19T12:48:13Z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