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6122" autoAdjust="0"/>
  </p:normalViewPr>
  <p:slideViewPr>
    <p:cSldViewPr snapToGrid="0">
      <p:cViewPr>
        <p:scale>
          <a:sx n="150" d="100"/>
          <a:sy n="150" d="100"/>
        </p:scale>
        <p:origin x="446" y="-320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guigui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19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79,56%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EURO STOXX 50 PRICE EUR</a:t>
            </a:r>
            <a:r>
              <a:rPr lang="fr-FR" sz="1200" cap="none" dirty="0">
                <a:latin typeface="Futura PT" panose="020B0902020204020203" pitchFamily="34" charset="0"/>
              </a:rPr>
              <a:t> ENTRE LE </a:t>
            </a:r>
            <a:r>
              <a:rPr lang="en-US" sz="1200" b="0" dirty="0">
                <a:solidFill>
                  <a:srgbClr val="B9A049"/>
                </a:solidFill>
                <a:effectLst/>
                <a:latin typeface="+mj-lt"/>
              </a:rPr>
              <a:t>18/07/2010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18/07/2022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19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au cours de clôture entre de l'action EURO STOXX 50 Price EUR le plus bas observé aux dates suivantes : </a:t>
                      </a:r>
                    </a:p>
                    <a:p>
                      <a:r>
                        <a:t>22/-2/29-0.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dégressive de remboursement anticipé automatique⁽¹⁾</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29/07/2022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exposés pour une durée </a:t>
            </a:r>
            <a:r>
              <a:rPr lang="fr-FR" sz="800" b="1" dirty="0">
                <a:solidFill>
                  <a:schemeClr val="tx1"/>
                </a:solidFill>
                <a:latin typeface="Proxima Nova Rg"/>
              </a:rPr>
              <a:t>de 4 à 40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l'action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 ou si à la date de constatation finale⁽¹⁾, l’action clôture à un cours supérieur ou égal à 64% de son Niveau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 l'action (taux de rendement annuel net maximum de </a:t>
            </a:r>
            <a:r>
              <a:rPr lang="fr-FR" sz="800" dirty="0">
                <a:solidFill>
                  <a:schemeClr val="tx1"/>
                </a:solidFill>
                <a:latin typeface="Proxima Nova Rg"/>
              </a:rPr>
              <a:t>2,92%</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40 trimestres à </a:t>
            </a:r>
            <a:r>
              <a:rPr lang="fr-FR" b="1" i="1" dirty="0">
                <a:solidFill>
                  <a:schemeClr val="tx1"/>
                </a:solidFill>
                <a:latin typeface="Proxima Nova Rg"/>
              </a:rPr>
              <a:t>l’action.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a:t>
            </a:r>
          </a:p>
          <a:p>
            <a:pPr marL="0" indent="0" algn="ctr">
              <a:lnSpc>
                <a:spcPct val="100000"/>
              </a:lnSpc>
              <a:spcBef>
                <a:spcPts val="0"/>
              </a:spcBef>
              <a:buNone/>
            </a:pPr>
            <a:r>
              <a:rPr lang="fr-FR" sz="800" dirty="0"/>
              <a:t>(soit un gain total de 40,00% et un taux de rendement annuel net de 2,38%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entre 3,15%</a:t>
            </a:r>
            <a:r>
              <a:rPr lang="fr-FR" sz="800" baseline="30000" dirty="0"/>
              <a:t>(2) </a:t>
            </a:r>
            <a:r>
              <a:rPr lang="fr-FR" sz="800" dirty="0"/>
              <a:t>et 2,92%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&lt;</a:t>
            </a:r>
            <a:r>
              <a:rPr lang="fr-FR" sz="800" b="1">
                <a:solidFill>
                  <a:schemeClr val="tx2"/>
                </a:solidFill>
              </a:rPr>
              <a:t>DBAC&gt; </a:t>
            </a:r>
            <a:r>
              <a:rPr lang="fr-FR" sz="800" b="1" dirty="0">
                <a:solidFill>
                  <a:schemeClr val="tx2"/>
                </a:solidFill>
              </a:rPr>
              <a:t>de son Niveau de Référence,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 août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Niveau de Référence et son cours final le 29/07/2032</a:t>
            </a:r>
          </a:p>
          <a:p>
            <a:pPr marL="0" indent="0" algn="ctr">
              <a:lnSpc>
                <a:spcPct val="100000"/>
              </a:lnSpc>
              <a:spcBef>
                <a:spcPts val="0"/>
              </a:spcBef>
              <a:buNone/>
            </a:pPr>
            <a:r>
              <a:rPr lang="fr-FR" sz="800" dirty="0"/>
              <a:t>(Soit un taux de rendement annuel net inférieur ou égal à -7,62%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au cours de clôture entre de l'action EURO STOXX 50 Price EUR le plus bas observé aux dates suivantes : 
22/-2/29-0.</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64% mais supérieur ou égal à 50% de son Niveau de Référence,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de Référence en fin de trimestre 4, puis décroît de 0,00% chaque trimestre, pour atteindre 65% du Niveau de Référence à la fin du trimestre 39.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64% de son Niveau de Référence,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64% de son Niveau de Référence mais supérieur ou égal à 50% de ce dernier, l’investisseur récupère l’intégralité de son capital initialement investi. Le capital n’est donc exposé à un risque de perte à l’échéance⁽¹⁾ que si l’action clôture à un cours strictement inférieur à 50% de son Niveau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cours de clôture de l'action autour du seuil de </a:t>
            </a:r>
            <a:r>
              <a:rPr lang="fr-FR" sz="800" b="1" dirty="0">
                <a:solidFill>
                  <a:srgbClr val="000000"/>
                </a:solidFill>
                <a:effectLst/>
                <a:ea typeface="Calibri" panose="020F0502020204030204" pitchFamily="34" charset="0"/>
              </a:rPr>
              <a:t>la barrière dégressive de remboursement anticipé automatique⁽¹⁾ et 100% </a:t>
            </a:r>
            <a:r>
              <a:rPr lang="fr-FR" sz="800" b="1" dirty="0">
                <a:effectLst/>
                <a:ea typeface="Calibri" panose="020F0502020204030204" pitchFamily="34" charset="0"/>
              </a:rPr>
              <a:t>en cours de vie, et des seuils de 64% et 50% de son Niveau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dans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EURO STOXX 50 Price EUR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clôture à un cours strictement inférieur à 64%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cours DE CLÔTURE de l'action AUTOUR DES SEUILS DE 64% ET DE 50%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l’action clôture à un cours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Niveau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64% de son Niveau de Référence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2,38%</a:t>
            </a:r>
            <a:r>
              <a:rPr lang="fr-FR" sz="800" baseline="30000" dirty="0">
                <a:solidFill>
                  <a:schemeClr val="tx1"/>
                </a:solidFill>
                <a:latin typeface="+mn-lt"/>
              </a:rPr>
              <a:t>(2)</a:t>
            </a:r>
            <a:r>
              <a:rPr lang="fr-FR" sz="800" dirty="0">
                <a:solidFill>
                  <a:schemeClr val="tx1"/>
                </a:solidFill>
                <a:latin typeface="+mn-lt"/>
              </a:rPr>
              <a:t>, contre un taux de rendement annuel net de -5,92%</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automatique⁽¹⁾ </a:t>
            </a:r>
            <a:r>
              <a:rPr lang="fr-FR" sz="800" dirty="0">
                <a:solidFill>
                  <a:schemeClr val="tx2"/>
                </a:solidFill>
              </a:rPr>
              <a:t>(120% dans cet exemple). Le produit est automatiquement remboursé par anticipation. Il verse alors l’intégralité du capital initial majorée d’un gain de 1,00% par trimestre écoulé depuis le 29/07/2022, soit un gain de 4,0% dans notre exemple.</a:t>
            </a:r>
          </a:p>
          <a:p>
            <a:pPr algn="just">
              <a:spcAft>
                <a:spcPts val="600"/>
              </a:spcAft>
            </a:pPr>
            <a:r>
              <a:rPr lang="fr-FR" sz="800" dirty="0"/>
              <a:t>Ce qui correspond à un taux de rendement annuel net de 2,92%</a:t>
            </a:r>
            <a:r>
              <a:rPr lang="fr-FR" sz="800" baseline="30000" dirty="0"/>
              <a:t>(2)</a:t>
            </a:r>
            <a:r>
              <a:rPr lang="fr-FR" sz="800" dirty="0"/>
              <a:t>, contre un taux de rendement annuel net de 18,57%</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20680</TotalTime>
  <Words>11157</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972</cp:revision>
  <cp:lastPrinted>2022-07-13T14:13:17Z</cp:lastPrinted>
  <dcterms:created xsi:type="dcterms:W3CDTF">2017-02-21T09:03:05Z</dcterms:created>
  <dcterms:modified xsi:type="dcterms:W3CDTF">2022-07-19T12:31:27Z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