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7"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11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639184"/>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12 mai 2022 au 12 mai 2022 (inclus). </a:t>
            </a:r>
            <a:r>
              <a:rPr lang="fr-FR" sz="800" cap="none" dirty="0"/>
              <a:t>Une fois le montant de l’enveloppe initiale atteint (30 000 000 EUR), la commercialisation de « natixis » peut cesser à tout moment sans préavis avant le 12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9 ans</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dirty="0">
              <a:solidFill>
                <a:srgbClr val="B9A049"/>
              </a:solidFill>
              <a:latin typeface="Futura PT" panose="020B0902020204020203" pitchFamily="34" charset="0"/>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123456789123</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dirty="0">
                <a:solidFill>
                  <a:srgbClr val="B9A049"/>
                </a:solidFill>
                <a:latin typeface="Futura PT" panose="020B0902020204020203" pitchFamily="34" charset="0"/>
              </a:rPr>
              <a:t>NATIXIS STRUCTURED ISSUANCE SA, </a:t>
            </a:r>
            <a:r>
              <a:rPr lang="fr-FR" sz="800" cap="none" dirty="0">
                <a:solidFill>
                  <a:schemeClr val="tx2"/>
                </a:solidFill>
              </a:rPr>
              <a:t>véhicule d’émission dédié de droit </a:t>
            </a:r>
            <a:r>
              <a:rPr lang="fr-FR" sz="800" cap="none" dirty="0">
                <a:solidFill>
                  <a:srgbClr val="000000"/>
                </a:solidFill>
                <a:latin typeface="Proxima Nova Rg" panose="02000506030000020004" pitchFamily="2" charset="0"/>
              </a:rPr>
              <a:t>luxembourgeois</a:t>
            </a:r>
            <a:r>
              <a:rPr lang="fr-FR" sz="800" cap="none" dirty="0">
                <a:solidFill>
                  <a:schemeClr val="tx2"/>
                </a:solidFill>
              </a:rPr>
              <a:t>, bénéficiant d’une garantie donnée par </a:t>
            </a:r>
            <a:r>
              <a:rPr lang="fr-FR" sz="800" cap="none" dirty="0">
                <a:solidFill>
                  <a:srgbClr val="000000"/>
                </a:solidFill>
                <a:latin typeface="Proxima Nova Rg" panose="02000506030000020004" pitchFamily="2" charset="0"/>
              </a:rPr>
              <a:t>Natixis</a:t>
            </a:r>
            <a:r>
              <a:rPr lang="fr-FR" sz="800" cap="none" baseline="30000" dirty="0">
                <a:solidFill>
                  <a:schemeClr val="tx2"/>
                </a:solidFill>
                <a:latin typeface="Proxima Nova Rg" panose="02000506030000020004" pitchFamily="2" charset="0"/>
              </a:rPr>
              <a:t>(3)</a:t>
            </a:r>
            <a:r>
              <a:rPr lang="fr-FR" sz="800" cap="none" baseline="30000" dirty="0">
                <a:solidFill>
                  <a:schemeClr val="tx2"/>
                </a:solidFill>
              </a:rPr>
              <a:t> </a:t>
            </a:r>
            <a:r>
              <a:rPr lang="fr-FR" sz="800" cap="none" dirty="0">
                <a:solidFill>
                  <a:schemeClr val="tx2"/>
                </a:solidFill>
              </a:rPr>
              <a:t>de la formule de remboursement et du paiement des sommes dues par l’Émetteur au titre du produit </a:t>
            </a:r>
            <a:r>
              <a:rPr lang="fr-FR" sz="800" cap="none" dirty="0">
                <a:solidFill>
                  <a:srgbClr val="000000"/>
                </a:solidFill>
                <a:latin typeface="Proxima Nova Rg" panose="02000506030000020004" pitchFamily="2" charset="0"/>
              </a:rPr>
              <a:t>de créance</a:t>
            </a:r>
            <a:r>
              <a:rPr lang="fr-FR" sz="800" cap="none" dirty="0">
                <a:solidFill>
                  <a:schemeClr val="tx2"/>
                </a:solidFill>
              </a:rPr>
              <a:t>. </a:t>
            </a:r>
            <a:r>
              <a:rPr lang="fr-FR" sz="800" cap="none" dirty="0">
                <a:solidFill>
                  <a:srgbClr val="000000"/>
                </a:solidFill>
                <a:latin typeface="Proxima Nova Rg" panose="02000506030000020004" pitchFamily="2" charset="0"/>
              </a:rPr>
              <a:t>L’investisseur supporte par conséquent les risques de défaut, d’ouverture d’une procédure de résolution et de faillite de Natixis Structured </a:t>
            </a:r>
            <a:r>
              <a:rPr lang="fr-FR" sz="800" cap="none" dirty="0" err="1">
                <a:solidFill>
                  <a:srgbClr val="000000"/>
                </a:solidFill>
                <a:latin typeface="Proxima Nova Rg" panose="02000506030000020004" pitchFamily="2" charset="0"/>
              </a:rPr>
              <a:t>Issuance</a:t>
            </a:r>
            <a:r>
              <a:rPr lang="fr-FR" sz="800" cap="none" dirty="0">
                <a:solidFill>
                  <a:srgbClr val="000000"/>
                </a:solidFill>
                <a:latin typeface="Proxima Nova Rg" panose="02000506030000020004" pitchFamily="2" charset="0"/>
              </a:rPr>
              <a:t> SA (l’« Émetteur »), et de Natixis</a:t>
            </a:r>
            <a:r>
              <a:rPr lang="fr-FR" sz="800" cap="none" baseline="30000" dirty="0">
                <a:solidFill>
                  <a:schemeClr val="tx2"/>
                </a:solidFill>
                <a:latin typeface="Proxima Nova Rg" panose="02000506030000020004" pitchFamily="2" charset="0"/>
              </a:rPr>
              <a:t>(3)</a:t>
            </a:r>
            <a:r>
              <a:rPr lang="fr-FR" sz="800" cap="none" dirty="0">
                <a:solidFill>
                  <a:srgbClr val="000000"/>
                </a:solidFill>
                <a:latin typeface="Proxima Nova Rg" panose="02000506030000020004" pitchFamily="2" charset="0"/>
              </a:rPr>
              <a:t> (le « Garant »). </a:t>
            </a:r>
          </a:p>
          <a:p>
            <a:pPr marL="171450" indent="-171450" algn="just">
              <a:spcBef>
                <a:spcPts val="1200"/>
              </a:spcBef>
              <a:buClr>
                <a:srgbClr val="1C1C1C"/>
              </a:buClr>
              <a:buFont typeface="Wingdings" panose="05000000000000000000" pitchFamily="2" charset="2"/>
              <a:buChar char="§"/>
            </a:pPr>
            <a:r>
              <a:rPr lang="fr-FR" sz="800" b="1" cap="none" dirty="0">
                <a:solidFill>
                  <a:schemeClr val="tx2"/>
                </a:solidFill>
                <a:latin typeface="Proxima Nova Rg" panose="02000506030000020004" pitchFamily="2" charset="0"/>
              </a:rPr>
              <a:t>Vous êtes sur le point d'acheter un produit qui n'est pas simple et qui peut être difficile à comprendre</a:t>
            </a: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NATIXIS</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les risques de défaut, </a:t>
            </a:r>
            <a:r>
              <a:rPr lang="fr-FR" sz="650" spc="-10" dirty="0">
                <a:solidFill>
                  <a:srgbClr val="000000"/>
                </a:solidFill>
                <a:cs typeface="Century Gothic"/>
              </a:rPr>
              <a:t>d’ouverture</a:t>
            </a:r>
            <a:r>
              <a:rPr lang="fr-FR" sz="650" spc="-40" dirty="0">
                <a:solidFill>
                  <a:srgbClr val="000000"/>
                </a:solidFill>
                <a:cs typeface="Century Gothic"/>
              </a:rPr>
              <a:t> </a:t>
            </a:r>
            <a:r>
              <a:rPr lang="fr-FR" sz="650" spc="-10" dirty="0">
                <a:solidFill>
                  <a:srgbClr val="000000"/>
                </a:solidFill>
                <a:cs typeface="Century Gothic"/>
              </a:rPr>
              <a:t>d’une</a:t>
            </a:r>
            <a:r>
              <a:rPr lang="fr-FR" sz="650" spc="-40" dirty="0">
                <a:solidFill>
                  <a:srgbClr val="000000"/>
                </a:solidFill>
                <a:cs typeface="Century Gothic"/>
              </a:rPr>
              <a:t> </a:t>
            </a:r>
            <a:r>
              <a:rPr lang="fr-FR" sz="650" spc="-10" dirty="0">
                <a:solidFill>
                  <a:srgbClr val="000000"/>
                </a:solidFill>
                <a:cs typeface="Century Gothic"/>
              </a:rPr>
              <a:t>procédure</a:t>
            </a:r>
            <a:r>
              <a:rPr lang="fr-FR" sz="650" spc="-35" dirty="0">
                <a:solidFill>
                  <a:srgbClr val="000000"/>
                </a:solidFill>
                <a:cs typeface="Century Gothic"/>
              </a:rPr>
              <a:t> </a:t>
            </a:r>
            <a:r>
              <a:rPr lang="fr-FR" sz="650" spc="-5" dirty="0">
                <a:solidFill>
                  <a:srgbClr val="000000"/>
                </a:solidFill>
                <a:cs typeface="Century Gothic"/>
              </a:rPr>
              <a:t>de</a:t>
            </a:r>
            <a:r>
              <a:rPr lang="fr-FR" sz="650" spc="-40" dirty="0">
                <a:solidFill>
                  <a:srgbClr val="000000"/>
                </a:solidFill>
                <a:cs typeface="Century Gothic"/>
              </a:rPr>
              <a:t> </a:t>
            </a:r>
            <a:r>
              <a:rPr lang="fr-FR" sz="650" spc="-10" dirty="0">
                <a:solidFill>
                  <a:srgbClr val="000000"/>
                </a:solidFill>
                <a:cs typeface="Century Gothic"/>
              </a:rPr>
              <a:t>résolution</a:t>
            </a:r>
            <a:r>
              <a:rPr lang="fr-FR" sz="650" spc="-40" dirty="0">
                <a:solidFill>
                  <a:srgbClr val="000000"/>
                </a:solidFill>
                <a:cs typeface="Century Gothic"/>
              </a:rPr>
              <a:t> </a:t>
            </a:r>
            <a:r>
              <a:rPr lang="fr-FR" sz="650" spc="-5" dirty="0">
                <a:solidFill>
                  <a:srgbClr val="000000"/>
                </a:solidFill>
                <a:cs typeface="Century Gothic"/>
              </a:rPr>
              <a:t>et</a:t>
            </a:r>
            <a:r>
              <a:rPr lang="fr-FR" sz="650" spc="-40" dirty="0">
                <a:solidFill>
                  <a:srgbClr val="000000"/>
                </a:solidFill>
                <a:cs typeface="Century Gothic"/>
              </a:rPr>
              <a:t> </a:t>
            </a:r>
            <a:r>
              <a:rPr lang="fr-FR" sz="650" spc="-10" dirty="0">
                <a:solidFill>
                  <a:srgbClr val="000000"/>
                </a:solidFill>
                <a:cs typeface="Century Gothic"/>
              </a:rPr>
              <a:t>de faillite </a:t>
            </a:r>
            <a:r>
              <a:rPr lang="fr-FR" sz="650" spc="-5" dirty="0">
                <a:solidFill>
                  <a:srgbClr val="000000"/>
                </a:solidFill>
                <a:cs typeface="Century Gothic"/>
              </a:rPr>
              <a:t>de </a:t>
            </a:r>
            <a:r>
              <a:rPr lang="fr-FR" sz="650" spc="-10" dirty="0">
                <a:solidFill>
                  <a:srgbClr val="000000"/>
                </a:solidFill>
                <a:cs typeface="Century Gothic"/>
              </a:rPr>
              <a:t>l’Émetteur </a:t>
            </a:r>
            <a:r>
              <a:rPr lang="fr-FR" sz="650" spc="-5" dirty="0">
                <a:solidFill>
                  <a:srgbClr val="000000"/>
                </a:solidFill>
                <a:cs typeface="Century Gothic"/>
              </a:rPr>
              <a:t>et du </a:t>
            </a:r>
            <a:r>
              <a:rPr lang="fr-FR" sz="650" spc="-10" dirty="0">
                <a:solidFill>
                  <a:srgbClr val="000000"/>
                </a:solidFill>
                <a:cs typeface="Century Gothic"/>
              </a:rPr>
              <a:t>Garant.</a:t>
            </a:r>
            <a:r>
              <a:rPr lang="fr-FR" sz="650" dirty="0">
                <a:solidFill>
                  <a:schemeClr val="tx2"/>
                </a:solidFill>
              </a:rPr>
              <a:t> Pour les autres risques de perte en capital, voir pages suivantes. </a:t>
            </a:r>
          </a:p>
          <a:p>
            <a:pPr algn="just" defTabSz="914400"/>
            <a:r>
              <a:rPr lang="fr-FR" sz="650" spc="15" dirty="0">
                <a:solidFill>
                  <a:srgbClr val="000000"/>
                </a:solidFill>
                <a:cs typeface="Century Gothic"/>
              </a:rPr>
              <a:t>(2) </a:t>
            </a:r>
            <a:r>
              <a:rPr lang="fr-FR" sz="650" spc="-10" dirty="0">
                <a:solidFill>
                  <a:srgbClr val="000000"/>
                </a:solidFill>
                <a:cs typeface="Century Gothic"/>
              </a:rPr>
              <a:t>L’assureur s’engage exclusivement sur </a:t>
            </a:r>
            <a:r>
              <a:rPr lang="fr-FR" sz="650" spc="-5" dirty="0">
                <a:solidFill>
                  <a:srgbClr val="000000"/>
                </a:solidFill>
                <a:cs typeface="Century Gothic"/>
              </a:rPr>
              <a:t>le </a:t>
            </a:r>
            <a:r>
              <a:rPr lang="fr-FR" sz="650" spc="-10" dirty="0">
                <a:solidFill>
                  <a:srgbClr val="000000"/>
                </a:solidFill>
                <a:cs typeface="Century Gothic"/>
              </a:rPr>
              <a:t>nombre d’unités </a:t>
            </a:r>
            <a:r>
              <a:rPr lang="fr-FR" sz="650" spc="-5" dirty="0">
                <a:solidFill>
                  <a:srgbClr val="000000"/>
                </a:solidFill>
                <a:cs typeface="Century Gothic"/>
              </a:rPr>
              <a:t>de </a:t>
            </a:r>
            <a:r>
              <a:rPr lang="fr-FR" sz="650" spc="-10" dirty="0">
                <a:solidFill>
                  <a:srgbClr val="000000"/>
                </a:solidFill>
                <a:cs typeface="Century Gothic"/>
              </a:rPr>
              <a:t>compte mais non sur leur valeur, qu’il </a:t>
            </a:r>
            <a:r>
              <a:rPr lang="fr-FR" sz="650" spc="-5" dirty="0">
                <a:solidFill>
                  <a:srgbClr val="000000"/>
                </a:solidFill>
                <a:cs typeface="Century Gothic"/>
              </a:rPr>
              <a:t>ne </a:t>
            </a:r>
            <a:r>
              <a:rPr lang="fr-FR" sz="650" spc="-10" dirty="0">
                <a:solidFill>
                  <a:srgbClr val="000000"/>
                </a:solidFill>
                <a:cs typeface="Century Gothic"/>
              </a:rPr>
              <a:t>garantit pas. </a:t>
            </a:r>
            <a:r>
              <a:rPr lang="fr-FR" sz="650" spc="-5" dirty="0">
                <a:solidFill>
                  <a:srgbClr val="000000"/>
                </a:solidFill>
                <a:cs typeface="Century Gothic"/>
              </a:rPr>
              <a:t>Il </a:t>
            </a:r>
            <a:r>
              <a:rPr lang="fr-FR" sz="650" spc="-10" dirty="0">
                <a:solidFill>
                  <a:srgbClr val="000000"/>
                </a:solidFill>
                <a:cs typeface="Century Gothic"/>
              </a:rPr>
              <a:t>est précisé que l’assureur d’une part, l’Émetteur </a:t>
            </a:r>
            <a:r>
              <a:rPr lang="fr-FR" sz="650" spc="-5" dirty="0">
                <a:solidFill>
                  <a:srgbClr val="000000"/>
                </a:solidFill>
                <a:cs typeface="Century Gothic"/>
              </a:rPr>
              <a:t>et le </a:t>
            </a:r>
            <a:r>
              <a:rPr lang="fr-FR" sz="650" spc="-10" dirty="0">
                <a:solidFill>
                  <a:srgbClr val="000000"/>
                </a:solidFill>
                <a:cs typeface="Century Gothic"/>
              </a:rPr>
              <a:t>Garant d’autre part, sont des entités juridiques indépendantes. </a:t>
            </a:r>
            <a:r>
              <a:rPr lang="fr-FR" sz="650" spc="-5" dirty="0">
                <a:solidFill>
                  <a:srgbClr val="000000"/>
                </a:solidFill>
                <a:cs typeface="Century Gothic"/>
              </a:rPr>
              <a:t>Ce </a:t>
            </a:r>
            <a:r>
              <a:rPr lang="fr-FR" sz="650" spc="-10" dirty="0">
                <a:solidFill>
                  <a:srgbClr val="000000"/>
                </a:solidFill>
                <a:cs typeface="Century Gothic"/>
              </a:rPr>
              <a:t>document n’a pas été rédigé par l’assureur.</a:t>
            </a:r>
          </a:p>
          <a:p>
            <a:pPr algn="just" defTabSz="914400"/>
            <a:r>
              <a:rPr lang="fr-FR" sz="650" spc="15" dirty="0">
                <a:solidFill>
                  <a:srgbClr val="000000"/>
                </a:solidFill>
                <a:cs typeface="Century Gothic"/>
              </a:rPr>
              <a:t>(3) </a:t>
            </a:r>
            <a:r>
              <a:rPr lang="fr-FR" sz="650" spc="-10" dirty="0">
                <a:solidFill>
                  <a:srgbClr val="000000"/>
                </a:solidFill>
                <a:cs typeface="Century Gothic"/>
              </a:rPr>
              <a:t>Natixis </a:t>
            </a:r>
            <a:r>
              <a:rPr lang="fr-FR" sz="650" dirty="0">
                <a:solidFill>
                  <a:srgbClr val="000000"/>
                </a:solidFill>
                <a:cs typeface="Century Gothic"/>
              </a:rPr>
              <a:t>: </a:t>
            </a:r>
            <a:r>
              <a:rPr lang="fr-FR" sz="650" spc="-10" dirty="0">
                <a:solidFill>
                  <a:srgbClr val="000000"/>
                </a:solidFill>
                <a:cs typeface="Century Gothic"/>
              </a:rPr>
              <a:t>Standard </a:t>
            </a:r>
            <a:r>
              <a:rPr lang="fr-FR" sz="650" dirty="0">
                <a:solidFill>
                  <a:srgbClr val="000000"/>
                </a:solidFill>
                <a:cs typeface="Century Gothic"/>
              </a:rPr>
              <a:t>&amp; </a:t>
            </a:r>
            <a:r>
              <a:rPr lang="fr-FR" sz="650" spc="-10" dirty="0" err="1">
                <a:solidFill>
                  <a:srgbClr val="000000"/>
                </a:solidFill>
                <a:cs typeface="Century Gothic"/>
              </a:rPr>
              <a:t>Poor’s</a:t>
            </a:r>
            <a:r>
              <a:rPr lang="fr-FR" sz="650" spc="-10" dirty="0">
                <a:solidFill>
                  <a:srgbClr val="000000"/>
                </a:solidFill>
                <a:cs typeface="Century Gothic"/>
              </a:rPr>
              <a:t> </a:t>
            </a:r>
            <a:r>
              <a:rPr lang="fr-FR" sz="650" dirty="0">
                <a:solidFill>
                  <a:srgbClr val="000000"/>
                </a:solidFill>
                <a:cs typeface="Century Gothic"/>
              </a:rPr>
              <a:t>: </a:t>
            </a:r>
            <a:r>
              <a:rPr lang="fr-FR" sz="650" spc="-5" dirty="0">
                <a:solidFill>
                  <a:srgbClr val="000000"/>
                </a:solidFill>
                <a:cs typeface="Century Gothic"/>
              </a:rPr>
              <a:t>A </a:t>
            </a:r>
            <a:r>
              <a:rPr lang="fr-FR" sz="650" dirty="0">
                <a:solidFill>
                  <a:srgbClr val="000000"/>
                </a:solidFill>
                <a:cs typeface="Century Gothic"/>
              </a:rPr>
              <a:t>/ </a:t>
            </a:r>
            <a:r>
              <a:rPr lang="fr-FR" sz="650" spc="-10" dirty="0">
                <a:solidFill>
                  <a:srgbClr val="000000"/>
                </a:solidFill>
                <a:cs typeface="Century Gothic"/>
              </a:rPr>
              <a:t>Moody’s </a:t>
            </a:r>
            <a:r>
              <a:rPr lang="fr-FR" sz="650" dirty="0">
                <a:solidFill>
                  <a:srgbClr val="000000"/>
                </a:solidFill>
                <a:cs typeface="Century Gothic"/>
              </a:rPr>
              <a:t>: </a:t>
            </a:r>
            <a:r>
              <a:rPr lang="fr-FR" sz="650" spc="-5" dirty="0">
                <a:solidFill>
                  <a:srgbClr val="000000"/>
                </a:solidFill>
                <a:cs typeface="Century Gothic"/>
              </a:rPr>
              <a:t>A1 </a:t>
            </a:r>
            <a:r>
              <a:rPr lang="fr-FR" sz="650" dirty="0">
                <a:solidFill>
                  <a:srgbClr val="000000"/>
                </a:solidFill>
                <a:cs typeface="Century Gothic"/>
              </a:rPr>
              <a:t>/ </a:t>
            </a:r>
            <a:r>
              <a:rPr lang="fr-FR" sz="650" spc="-10" dirty="0">
                <a:solidFill>
                  <a:srgbClr val="000000"/>
                </a:solidFill>
                <a:cs typeface="Century Gothic"/>
              </a:rPr>
              <a:t>Fitch </a:t>
            </a:r>
            <a:r>
              <a:rPr lang="fr-FR" sz="650" dirty="0">
                <a:solidFill>
                  <a:srgbClr val="000000"/>
                </a:solidFill>
                <a:cs typeface="Century Gothic"/>
              </a:rPr>
              <a:t>: </a:t>
            </a:r>
            <a:r>
              <a:rPr lang="fr-FR" sz="650" spc="-10" dirty="0">
                <a:solidFill>
                  <a:srgbClr val="000000"/>
                </a:solidFill>
                <a:cs typeface="Century Gothic"/>
              </a:rPr>
              <a:t>A+. Notations </a:t>
            </a:r>
            <a:r>
              <a:rPr lang="fr-FR" sz="650" spc="-5" dirty="0">
                <a:solidFill>
                  <a:srgbClr val="000000"/>
                </a:solidFill>
                <a:cs typeface="Century Gothic"/>
              </a:rPr>
              <a:t>en </a:t>
            </a:r>
            <a:r>
              <a:rPr lang="fr-FR" sz="650" spc="-10" dirty="0">
                <a:solidFill>
                  <a:srgbClr val="000000"/>
                </a:solidFill>
                <a:cs typeface="Century Gothic"/>
              </a:rPr>
              <a:t>vigueur </a:t>
            </a:r>
            <a:r>
              <a:rPr lang="fr-FR" sz="650" spc="-5" dirty="0">
                <a:solidFill>
                  <a:srgbClr val="000000"/>
                </a:solidFill>
                <a:cs typeface="Century Gothic"/>
              </a:rPr>
              <a:t>au </a:t>
            </a:r>
            <a:r>
              <a:rPr lang="fr-FR" sz="650" spc="-10" dirty="0">
                <a:solidFill>
                  <a:srgbClr val="000000"/>
                </a:solidFill>
                <a:cs typeface="Century Gothic"/>
              </a:rPr>
              <a:t>moment </a:t>
            </a:r>
            <a:r>
              <a:rPr lang="fr-FR" sz="650" spc="-5" dirty="0">
                <a:solidFill>
                  <a:srgbClr val="000000"/>
                </a:solidFill>
                <a:cs typeface="Century Gothic"/>
              </a:rPr>
              <a:t>de la </a:t>
            </a:r>
            <a:r>
              <a:rPr lang="fr-FR" sz="650" spc="-10" dirty="0">
                <a:solidFill>
                  <a:srgbClr val="000000"/>
                </a:solidFill>
                <a:cs typeface="Century Gothic"/>
              </a:rPr>
              <a:t>rédaction </a:t>
            </a:r>
            <a:r>
              <a:rPr lang="fr-FR" sz="650" spc="-5" dirty="0">
                <a:solidFill>
                  <a:srgbClr val="000000"/>
                </a:solidFill>
                <a:cs typeface="Century Gothic"/>
              </a:rPr>
              <a:t>de la </a:t>
            </a:r>
            <a:r>
              <a:rPr lang="fr-FR" sz="650" spc="-10" dirty="0">
                <a:solidFill>
                  <a:srgbClr val="000000"/>
                </a:solidFill>
                <a:cs typeface="Century Gothic"/>
              </a:rPr>
              <a:t>présente brochure. Ces</a:t>
            </a:r>
            <a:r>
              <a:rPr lang="fr-FR" sz="650" spc="-25" dirty="0">
                <a:solidFill>
                  <a:srgbClr val="000000"/>
                </a:solidFill>
                <a:cs typeface="Century Gothic"/>
              </a:rPr>
              <a:t> </a:t>
            </a:r>
            <a:r>
              <a:rPr lang="fr-FR" sz="650" spc="-10" dirty="0">
                <a:solidFill>
                  <a:srgbClr val="000000"/>
                </a:solidFill>
                <a:cs typeface="Century Gothic"/>
              </a:rPr>
              <a:t>notations</a:t>
            </a:r>
            <a:r>
              <a:rPr lang="fr-FR" sz="650" spc="-25" dirty="0">
                <a:solidFill>
                  <a:srgbClr val="000000"/>
                </a:solidFill>
                <a:cs typeface="Century Gothic"/>
              </a:rPr>
              <a:t> </a:t>
            </a:r>
            <a:r>
              <a:rPr lang="fr-FR" sz="650" spc="-10" dirty="0">
                <a:solidFill>
                  <a:srgbClr val="000000"/>
                </a:solidFill>
                <a:cs typeface="Century Gothic"/>
              </a:rPr>
              <a:t>peuvent</a:t>
            </a:r>
            <a:r>
              <a:rPr lang="fr-FR" sz="650" spc="-20" dirty="0">
                <a:solidFill>
                  <a:srgbClr val="000000"/>
                </a:solidFill>
                <a:cs typeface="Century Gothic"/>
              </a:rPr>
              <a:t> </a:t>
            </a:r>
            <a:r>
              <a:rPr lang="fr-FR" sz="650" spc="-10" dirty="0">
                <a:solidFill>
                  <a:srgbClr val="000000"/>
                </a:solidFill>
                <a:cs typeface="Century Gothic"/>
              </a:rPr>
              <a:t>être</a:t>
            </a:r>
            <a:r>
              <a:rPr lang="fr-FR" sz="650" spc="-25" dirty="0">
                <a:solidFill>
                  <a:srgbClr val="000000"/>
                </a:solidFill>
                <a:cs typeface="Century Gothic"/>
              </a:rPr>
              <a:t> </a:t>
            </a:r>
            <a:r>
              <a:rPr lang="fr-FR" sz="650" spc="-10" dirty="0">
                <a:solidFill>
                  <a:srgbClr val="000000"/>
                </a:solidFill>
                <a:cs typeface="Century Gothic"/>
              </a:rPr>
              <a:t>révisées</a:t>
            </a:r>
            <a:r>
              <a:rPr lang="fr-FR" sz="650" spc="-20" dirty="0">
                <a:solidFill>
                  <a:srgbClr val="000000"/>
                </a:solidFill>
                <a:cs typeface="Century Gothic"/>
              </a:rPr>
              <a:t> </a:t>
            </a:r>
            <a:r>
              <a:rPr lang="fr-FR" sz="650" dirty="0">
                <a:solidFill>
                  <a:srgbClr val="000000"/>
                </a:solidFill>
                <a:cs typeface="Century Gothic"/>
              </a:rPr>
              <a:t>à</a:t>
            </a:r>
            <a:r>
              <a:rPr lang="fr-FR" sz="650" spc="-25" dirty="0">
                <a:solidFill>
                  <a:srgbClr val="000000"/>
                </a:solidFill>
                <a:cs typeface="Century Gothic"/>
              </a:rPr>
              <a:t> </a:t>
            </a:r>
            <a:r>
              <a:rPr lang="fr-FR" sz="650" spc="-10" dirty="0">
                <a:solidFill>
                  <a:srgbClr val="000000"/>
                </a:solidFill>
                <a:cs typeface="Century Gothic"/>
              </a:rPr>
              <a:t>tout</a:t>
            </a:r>
            <a:r>
              <a:rPr lang="fr-FR" sz="650" spc="-25" dirty="0">
                <a:solidFill>
                  <a:srgbClr val="000000"/>
                </a:solidFill>
                <a:cs typeface="Century Gothic"/>
              </a:rPr>
              <a:t> </a:t>
            </a:r>
            <a:r>
              <a:rPr lang="fr-FR" sz="650" spc="-10" dirty="0">
                <a:solidFill>
                  <a:srgbClr val="000000"/>
                </a:solidFill>
                <a:cs typeface="Century Gothic"/>
              </a:rPr>
              <a:t>moment</a:t>
            </a:r>
            <a:r>
              <a:rPr lang="fr-FR" sz="650" spc="-20" dirty="0">
                <a:solidFill>
                  <a:srgbClr val="000000"/>
                </a:solidFill>
                <a:cs typeface="Century Gothic"/>
              </a:rPr>
              <a:t> </a:t>
            </a:r>
            <a:r>
              <a:rPr lang="fr-FR" sz="650" spc="-5" dirty="0">
                <a:solidFill>
                  <a:srgbClr val="000000"/>
                </a:solidFill>
                <a:cs typeface="Century Gothic"/>
              </a:rPr>
              <a:t>et</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sont</a:t>
            </a:r>
            <a:r>
              <a:rPr lang="fr-FR" sz="650" spc="-25" dirty="0">
                <a:solidFill>
                  <a:srgbClr val="000000"/>
                </a:solidFill>
                <a:cs typeface="Century Gothic"/>
              </a:rPr>
              <a:t> </a:t>
            </a:r>
            <a:r>
              <a:rPr lang="fr-FR" sz="650" spc="-10" dirty="0">
                <a:solidFill>
                  <a:srgbClr val="000000"/>
                </a:solidFill>
                <a:cs typeface="Century Gothic"/>
              </a:rPr>
              <a:t>pas</a:t>
            </a:r>
            <a:r>
              <a:rPr lang="fr-FR" sz="650" spc="-25" dirty="0">
                <a:solidFill>
                  <a:srgbClr val="000000"/>
                </a:solidFill>
                <a:cs typeface="Century Gothic"/>
              </a:rPr>
              <a:t> </a:t>
            </a:r>
            <a:r>
              <a:rPr lang="fr-FR" sz="650" spc="-10" dirty="0">
                <a:solidFill>
                  <a:srgbClr val="000000"/>
                </a:solidFill>
                <a:cs typeface="Century Gothic"/>
              </a:rPr>
              <a:t>une</a:t>
            </a:r>
            <a:r>
              <a:rPr lang="fr-FR" sz="650" spc="-20" dirty="0">
                <a:solidFill>
                  <a:srgbClr val="000000"/>
                </a:solidFill>
                <a:cs typeface="Century Gothic"/>
              </a:rPr>
              <a:t> </a:t>
            </a:r>
            <a:r>
              <a:rPr lang="fr-FR" sz="650" spc="-10" dirty="0">
                <a:solidFill>
                  <a:srgbClr val="000000"/>
                </a:solidFill>
                <a:cs typeface="Century Gothic"/>
              </a:rPr>
              <a:t>garantie</a:t>
            </a:r>
            <a:r>
              <a:rPr lang="fr-FR" sz="650" spc="-25" dirty="0">
                <a:solidFill>
                  <a:srgbClr val="000000"/>
                </a:solidFill>
                <a:cs typeface="Century Gothic"/>
              </a:rPr>
              <a:t> </a:t>
            </a:r>
            <a:r>
              <a:rPr lang="fr-FR" sz="650" spc="-5" dirty="0">
                <a:solidFill>
                  <a:srgbClr val="000000"/>
                </a:solidFill>
                <a:cs typeface="Century Gothic"/>
              </a:rPr>
              <a:t>de</a:t>
            </a:r>
            <a:r>
              <a:rPr lang="fr-FR" sz="650" spc="-20" dirty="0">
                <a:solidFill>
                  <a:srgbClr val="000000"/>
                </a:solidFill>
                <a:cs typeface="Century Gothic"/>
              </a:rPr>
              <a:t> </a:t>
            </a:r>
            <a:r>
              <a:rPr lang="fr-FR" sz="650" spc="-10" dirty="0">
                <a:solidFill>
                  <a:srgbClr val="000000"/>
                </a:solidFill>
                <a:cs typeface="Century Gothic"/>
              </a:rPr>
              <a:t>solvabilité</a:t>
            </a:r>
            <a:r>
              <a:rPr lang="fr-FR" sz="650" spc="-25" dirty="0">
                <a:solidFill>
                  <a:srgbClr val="000000"/>
                </a:solidFill>
                <a:cs typeface="Century Gothic"/>
              </a:rPr>
              <a:t> </a:t>
            </a:r>
            <a:r>
              <a:rPr lang="fr-FR" sz="650" spc="-5" dirty="0">
                <a:solidFill>
                  <a:srgbClr val="000000"/>
                </a:solidFill>
                <a:cs typeface="Century Gothic"/>
              </a:rPr>
              <a:t>de</a:t>
            </a:r>
            <a:r>
              <a:rPr lang="fr-FR" sz="650" spc="-25" dirty="0">
                <a:solidFill>
                  <a:srgbClr val="000000"/>
                </a:solidFill>
                <a:cs typeface="Century Gothic"/>
              </a:rPr>
              <a:t> </a:t>
            </a:r>
            <a:r>
              <a:rPr lang="fr-FR" sz="650" spc="-10" dirty="0">
                <a:solidFill>
                  <a:srgbClr val="000000"/>
                </a:solidFill>
                <a:cs typeface="Century Gothic"/>
              </a:rPr>
              <a:t>l’Émetteur</a:t>
            </a:r>
            <a:r>
              <a:rPr lang="fr-FR" sz="650" spc="-20" dirty="0">
                <a:solidFill>
                  <a:srgbClr val="000000"/>
                </a:solidFill>
                <a:cs typeface="Century Gothic"/>
              </a:rPr>
              <a:t> </a:t>
            </a:r>
            <a:r>
              <a:rPr lang="fr-FR" sz="650" spc="-5" dirty="0">
                <a:solidFill>
                  <a:srgbClr val="000000"/>
                </a:solidFill>
                <a:cs typeface="Century Gothic"/>
              </a:rPr>
              <a:t>ni</a:t>
            </a:r>
            <a:r>
              <a:rPr lang="fr-FR" sz="650" spc="-25" dirty="0">
                <a:solidFill>
                  <a:srgbClr val="000000"/>
                </a:solidFill>
                <a:cs typeface="Century Gothic"/>
              </a:rPr>
              <a:t> </a:t>
            </a:r>
            <a:r>
              <a:rPr lang="fr-FR" sz="650" spc="-5" dirty="0">
                <a:solidFill>
                  <a:srgbClr val="000000"/>
                </a:solidFill>
                <a:cs typeface="Century Gothic"/>
              </a:rPr>
              <a:t>du</a:t>
            </a:r>
            <a:r>
              <a:rPr lang="fr-FR" sz="650" spc="-20" dirty="0">
                <a:solidFill>
                  <a:srgbClr val="000000"/>
                </a:solidFill>
                <a:cs typeface="Century Gothic"/>
              </a:rPr>
              <a:t> </a:t>
            </a:r>
            <a:r>
              <a:rPr lang="fr-FR" sz="650" spc="-10" dirty="0">
                <a:solidFill>
                  <a:srgbClr val="000000"/>
                </a:solidFill>
                <a:cs typeface="Century Gothic"/>
              </a:rPr>
              <a:t>Garant.</a:t>
            </a:r>
            <a:r>
              <a:rPr lang="fr-FR" sz="650" spc="-25" dirty="0">
                <a:solidFill>
                  <a:srgbClr val="000000"/>
                </a:solidFill>
                <a:cs typeface="Century Gothic"/>
              </a:rPr>
              <a:t> </a:t>
            </a:r>
            <a:r>
              <a:rPr lang="fr-FR" sz="650" spc="-10" dirty="0">
                <a:solidFill>
                  <a:srgbClr val="000000"/>
                </a:solidFill>
                <a:cs typeface="Century Gothic"/>
              </a:rPr>
              <a:t>Elles</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sauraient constituer </a:t>
            </a:r>
            <a:r>
              <a:rPr lang="fr-FR" sz="650" spc="-5" dirty="0">
                <a:solidFill>
                  <a:srgbClr val="000000"/>
                </a:solidFill>
                <a:cs typeface="Century Gothic"/>
              </a:rPr>
              <a:t>un </a:t>
            </a:r>
            <a:r>
              <a:rPr lang="fr-FR" sz="650" spc="-10" dirty="0">
                <a:solidFill>
                  <a:srgbClr val="000000"/>
                </a:solidFill>
                <a:cs typeface="Century Gothic"/>
              </a:rPr>
              <a:t>argument </a:t>
            </a:r>
            <a:r>
              <a:rPr lang="fr-FR" sz="650" spc="-5" dirty="0">
                <a:solidFill>
                  <a:srgbClr val="000000"/>
                </a:solidFill>
                <a:cs typeface="Century Gothic"/>
              </a:rPr>
              <a:t>de </a:t>
            </a:r>
            <a:r>
              <a:rPr lang="fr-FR" sz="650" spc="-10" dirty="0">
                <a:solidFill>
                  <a:srgbClr val="000000"/>
                </a:solidFill>
                <a:cs typeface="Century Gothic"/>
              </a:rPr>
              <a:t>souscription </a:t>
            </a:r>
            <a:r>
              <a:rPr lang="fr-FR" sz="650" spc="-5" dirty="0">
                <a:solidFill>
                  <a:srgbClr val="000000"/>
                </a:solidFill>
                <a:cs typeface="Century Gothic"/>
              </a:rPr>
              <a:t>au </a:t>
            </a:r>
            <a:r>
              <a:rPr lang="fr-FR" sz="650" spc="-10" dirty="0">
                <a:solidFill>
                  <a:srgbClr val="000000"/>
                </a:solidFill>
                <a:cs typeface="Century Gothic"/>
              </a:rPr>
              <a:t>titre </a:t>
            </a:r>
            <a:r>
              <a:rPr lang="fr-FR" sz="650" spc="-5" dirty="0">
                <a:solidFill>
                  <a:srgbClr val="000000"/>
                </a:solidFill>
                <a:cs typeface="Century Gothic"/>
              </a:rPr>
              <a:t>de</a:t>
            </a:r>
            <a:r>
              <a:rPr lang="fr-FR" sz="650" spc="-75" dirty="0">
                <a:solidFill>
                  <a:srgbClr val="000000"/>
                </a:solidFill>
                <a:cs typeface="Century Gothic"/>
              </a:rPr>
              <a:t> </a:t>
            </a:r>
            <a:r>
              <a:rPr lang="fr-FR" sz="650" spc="-10" dirty="0">
                <a:solidFill>
                  <a:srgbClr val="000000"/>
                </a:solidFill>
                <a:cs typeface="Century Gothic"/>
              </a:rPr>
              <a:t>créance. </a:t>
            </a:r>
            <a:endParaRPr lang="fr-FR" sz="650" dirty="0">
              <a:solidFill>
                <a:srgbClr val="000000"/>
              </a:solidFill>
              <a:cs typeface="Century Gothic"/>
            </a:endParaRP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15553"/>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12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982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7315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53772"/>
            <a:ext cx="6242589" cy="369332"/>
          </a:xfrm>
          <a:prstGeom prst="rect">
            <a:avLst/>
          </a:prstGeom>
          <a:noFill/>
        </p:spPr>
        <p:txBody>
          <a:bodyPr wrap="square">
            <a:spAutoFit/>
          </a:bodyPr>
          <a:lstStyle/>
          <a:p>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22885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spcAft>
                <a:spcPts val="200"/>
              </a:spcAf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natixis » soit 1 000 EUR. Le montant remboursé est brut, hors frais et fiscalité applicable au cadre d’investissement. </a:t>
            </a:r>
            <a:r>
              <a:rPr lang="fr-FR" sz="800" dirty="0">
                <a:latin typeface="Proxima Nova Rg" panose="02000506030000020004" pitchFamily="2" charset="0"/>
              </a:rPr>
              <a:t>Le montant remboursé est brut hors frais et fiscalité applicable au cadre d’investissement 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Il est calculé entre le 12/05/2022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a:t>
            </a:r>
            <a:r>
              <a:rPr lang="fr-FR" sz="800" dirty="0">
                <a:latin typeface="Proxima Nova Rg" panose="02000506030000020004" pitchFamily="2" charset="0"/>
              </a:rPr>
              <a:t>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date de constatation initiale (soit le 12/05/2022) et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selon les cas. En cas d’achat après le 12/05/2022 et/ou de vente du titre de créance avant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lang="fr-FR" sz="800" b="1" dirty="0">
                <a:latin typeface="Proxima Nova Rg" panose="02000506030000020004" pitchFamily="2" charset="0"/>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lvl="1" algn="just">
              <a:lnSpc>
                <a:spcPct val="90000"/>
              </a:lnSpc>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natixis », vous êtes exposés pour une durée de 4 à 36 trimestres à l’évolution de l'action Bouygues SA, la performance positive ou négative de ce placement dépendant de l'évolution de l'action Bouygues SA (dividendes non réinvestis ; code Bloomberg : EN FP Equity ; place de cotation : Euronext Paris SA ; www.bouygues.com).</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spcBef>
                <a:spcPts val="400"/>
              </a:spcBef>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35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2,00% par trimestre écoulé depuis le 12/05/2022 soit (8,00%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2,00% par trimestre écoulé (soit un Taux de Rendement Annuel net maximum de 6,77%</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ne baisse pas de plus de 50% par rapport à son Cours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natixis » peuvent être proposés comme un actif représentatif d’une unité de compte dans le cadre de contrats d’assurance vie et/ou de capitalisation. La présente brochure décrit les caractéristiques du support « natixis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a:t>
            </a:r>
            <a:r>
              <a:rPr lang="fr-FR" sz="800" i="1" dirty="0">
                <a:latin typeface="Proxima Nova Rg" panose="02000506030000020004" pitchFamily="2" charset="0"/>
              </a:rPr>
              <a:t> </a:t>
            </a:r>
            <a:r>
              <a:rPr lang="fr-FR" sz="800" b="1" i="1" dirty="0">
                <a:latin typeface="Proxima Nova Rg" panose="02000506030000020004" pitchFamily="2" charset="0"/>
              </a:rPr>
              <a:t>Il est précisé que l’Assureur d’une part, l’Émetteur et le Garant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natixis » ne peut constituer l’intégralité d’un portefeuille d’investissement. L’investisseur est exposé pour une durée de 4 à 36 trimestres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12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2,00% par trimestre écoulé depuis le 12/05/2022 </a:t>
            </a:r>
          </a:p>
          <a:p>
            <a:pPr marL="0" indent="0" algn="ctr">
              <a:lnSpc>
                <a:spcPct val="100000"/>
              </a:lnSpc>
              <a:spcBef>
                <a:spcPts val="0"/>
              </a:spcBef>
              <a:buNone/>
            </a:pPr>
            <a:r>
              <a:rPr lang="fr-FR" sz="800" dirty="0"/>
              <a:t>(Soit un taux de rendement annuel net entre 5,77%</a:t>
            </a:r>
            <a:r>
              <a:rPr lang="fr-FR" sz="800" baseline="30000" dirty="0"/>
              <a:t>(2) </a:t>
            </a:r>
            <a:r>
              <a:rPr lang="fr-FR" sz="800" dirty="0"/>
              <a:t>et 6,77%</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35,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fr-FR" sz="800" b="1" dirty="0">
                <a:solidFill>
                  <a:schemeClr val="tx2"/>
                </a:solidFill>
                <a:latin typeface="Proxima Nova Rg" panose="02000506030000020004" pitchFamily="2" charset="0"/>
              </a:rPr>
              <a:t>à l’une de ces dates, </a:t>
            </a:r>
            <a:r>
              <a:rPr lang="fr-FR" sz="800" b="1" dirty="0">
                <a:solidFill>
                  <a:schemeClr val="tx2"/>
                </a:solidFill>
              </a:rPr>
              <a:t>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entre de l'action Bouygues SA le 12/05/2022.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endParaRPr lang="en-US" sz="800" dirty="0"/>
          </a:p>
        </p:txBody>
      </p:sp>
      <p:sp>
        <p:nvSpPr>
          <p:cNvPr id="22" name="ZoneTexte 21">
            <a:extLst>
              <a:ext uri="{FF2B5EF4-FFF2-40B4-BE49-F238E27FC236}">
                <a16:creationId xmlns:a16="http://schemas.microsoft.com/office/drawing/2014/main" id="{877D06E2-FA84-BB0E-AD1A-024E6B925447}"/>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
        <p:nvSpPr>
          <p:cNvPr id="23" name="Espace réservé du texte 36">
            <a:extLst>
              <a:ext uri="{FF2B5EF4-FFF2-40B4-BE49-F238E27FC236}">
                <a16:creationId xmlns:a16="http://schemas.microsoft.com/office/drawing/2014/main" id="{819B6FD1-E3B9-F55D-6A9F-C75D33380EDA}"/>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2,00% par trimestre écoulé depuis le 12/05/2022</a:t>
            </a:r>
          </a:p>
          <a:p>
            <a:pPr marL="0" indent="0" algn="ctr">
              <a:lnSpc>
                <a:spcPct val="100000"/>
              </a:lnSpc>
              <a:spcBef>
                <a:spcPts val="0"/>
              </a:spcBef>
              <a:buNone/>
            </a:pPr>
            <a:r>
              <a:rPr lang="fr-FR" sz="800" dirty="0"/>
              <a:t>(soit un gain total de 72,00% et un taux de rendement annuel net de 5,13%</a:t>
            </a:r>
            <a:r>
              <a:rPr lang="fr-FR" sz="800" baseline="30000" dirty="0"/>
              <a:t>(2)</a:t>
            </a:r>
            <a:r>
              <a:rPr lang="fr-FR" sz="800" dirty="0"/>
              <a:t>)</a:t>
            </a:r>
          </a:p>
        </p:txBody>
      </p:sp>
      <p:sp>
        <p:nvSpPr>
          <p:cNvPr id="24" name="ZoneTexte 23">
            <a:extLst>
              <a:ext uri="{FF2B5EF4-FFF2-40B4-BE49-F238E27FC236}">
                <a16:creationId xmlns:a16="http://schemas.microsoft.com/office/drawing/2014/main" id="{B5BB2903-55AE-9D73-FF1F-442EC25221B5}"/>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12/05/2031,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25" name="ZoneTexte 24">
            <a:extLst>
              <a:ext uri="{FF2B5EF4-FFF2-40B4-BE49-F238E27FC236}">
                <a16:creationId xmlns:a16="http://schemas.microsoft.com/office/drawing/2014/main" id="{B31A384D-AA6D-DB4C-34C9-0DF0C688E0AE}"/>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19 mai 2031</a:t>
            </a:r>
            <a:r>
              <a:rPr lang="fr-FR" sz="800" b="1" baseline="30000" dirty="0">
                <a:solidFill>
                  <a:schemeClr val="tx2"/>
                </a:solidFill>
              </a:rPr>
              <a:t> </a:t>
            </a:r>
            <a:r>
              <a:rPr lang="fr-FR" sz="800" b="1" dirty="0">
                <a:solidFill>
                  <a:schemeClr val="tx2"/>
                </a:solidFill>
              </a:rPr>
              <a:t>: </a:t>
            </a:r>
          </a:p>
        </p:txBody>
      </p:sp>
      <p:sp>
        <p:nvSpPr>
          <p:cNvPr id="26" name="ZoneTexte 25">
            <a:extLst>
              <a:ext uri="{FF2B5EF4-FFF2-40B4-BE49-F238E27FC236}">
                <a16:creationId xmlns:a16="http://schemas.microsoft.com/office/drawing/2014/main" id="{3842A756-DBDE-A2F7-0A02-541D30FB3800}"/>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19 mai 2031 : </a:t>
            </a:r>
          </a:p>
        </p:txBody>
      </p:sp>
      <p:sp>
        <p:nvSpPr>
          <p:cNvPr id="27" name="Espace réservé du texte 36">
            <a:extLst>
              <a:ext uri="{FF2B5EF4-FFF2-40B4-BE49-F238E27FC236}">
                <a16:creationId xmlns:a16="http://schemas.microsoft.com/office/drawing/2014/main" id="{D2C8F736-AB36-AFF6-5734-CA8F6084CDE8}"/>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son Cours Initial et son cours final le 12/05/2031</a:t>
            </a:r>
          </a:p>
          <a:p>
            <a:pPr marL="0" indent="0" algn="ctr">
              <a:lnSpc>
                <a:spcPct val="100000"/>
              </a:lnSpc>
              <a:spcBef>
                <a:spcPts val="0"/>
              </a:spcBef>
              <a:buNone/>
            </a:pPr>
            <a:r>
              <a:rPr lang="fr-FR" sz="800" dirty="0"/>
              <a:t>(Soit un taux de rendement annuel net inférieur ou égal à -8,32%</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8" name="Espace réservé du texte 36">
            <a:extLst>
              <a:ext uri="{FF2B5EF4-FFF2-40B4-BE49-F238E27FC236}">
                <a16:creationId xmlns:a16="http://schemas.microsoft.com/office/drawing/2014/main" id="{1C08CECB-8E31-54FF-87D1-CFCE676A2B9A}"/>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9" name="ZoneTexte 28">
            <a:extLst>
              <a:ext uri="{FF2B5EF4-FFF2-40B4-BE49-F238E27FC236}">
                <a16:creationId xmlns:a16="http://schemas.microsoft.com/office/drawing/2014/main" id="{627FB3C0-D68A-67B7-ECC9-CCEDB67B588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19 mai 2031 : </a:t>
            </a:r>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12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587701"/>
          </a:xfrm>
          <a:prstGeom prst="rect">
            <a:avLst/>
          </a:prstGeom>
          <a:noFill/>
        </p:spPr>
        <p:txBody>
          <a:bodyPr wrap="square">
            <a:spAutoFit/>
          </a:bodyPr>
          <a:lstStyle/>
          <a:p>
            <a:pPr algn="just">
              <a:lnSpc>
                <a:spcPct val="95000"/>
              </a:lnSpc>
              <a:spcBef>
                <a:spcPts val="600"/>
              </a:spcBef>
              <a:spcAft>
                <a:spcPts val="600"/>
              </a:spcAft>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35,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2,00% par trimestre écoulé depuis le 12/05/2022 (soit 8,00%</a:t>
            </a:r>
            <a:r>
              <a:rPr lang="fr-FR" sz="800" i="1" dirty="0">
                <a:solidFill>
                  <a:srgbClr val="000000"/>
                </a:solidFill>
              </a:rPr>
              <a:t> </a:t>
            </a:r>
            <a:r>
              <a:rPr lang="fr-FR" sz="800" dirty="0">
                <a:solidFill>
                  <a:srgbClr val="000000"/>
                </a:solidFill>
              </a:rPr>
              <a:t>par année écoulée et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2,00% par trimestre écoulé depuis le 12/05/2022 (soit un gain de 72,00% et un taux de rendement annuel net de 5,13%</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Bef>
                <a:spcPts val="600"/>
              </a:spcBef>
              <a:spcAft>
                <a:spcPts val="200"/>
              </a:spcAft>
              <a:buFont typeface="Arial" panose="020B0604020202020204" pitchFamily="34" charset="0"/>
              <a:buChar char="•"/>
            </a:pPr>
            <a:r>
              <a:rPr lang="fr-FR" sz="800" dirty="0">
                <a:solidFill>
                  <a:srgbClr val="000000"/>
                </a:solidFill>
              </a:rPr>
              <a:t>« natixis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36 trimestres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2,00% par trimestre écoulé depuis le 12/05/2022 </a:t>
            </a:r>
            <a:r>
              <a:rPr lang="fr-FR" sz="800" dirty="0">
                <a:solidFill>
                  <a:srgbClr val="000000"/>
                </a:solidFill>
              </a:rPr>
              <a:t>(soit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natixis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p>
          <a:p>
            <a:pPr algn="just">
              <a:lnSpc>
                <a:spcPct val="95000"/>
              </a:lnSpc>
            </a:pPr>
            <a:endParaRPr lang="fr-FR" sz="800" b="1" u="sng"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lié au sous-jacent </a:t>
            </a:r>
            <a:r>
              <a:rPr lang="fr-FR" sz="800" dirty="0">
                <a:solidFill>
                  <a:srgbClr val="000000"/>
                </a:solidFill>
                <a:latin typeface="Proxima Nova Rg" panose="02000506030000020004" pitchFamily="2" charset="0"/>
              </a:rPr>
              <a:t>: Le remboursement du capital dépend de la performance du sous-jacent. Ces montants seront déterminés par application d’une formule de calcul (voir le mécanisme de remboursement) en relation avec le sous- jacent. Dans le cas d’une évolution défavorable de la performance du sous-jacent, les investisseurs pourraient subir une baisse substantielle des montants dus lors du remboursement et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r>
              <a:rPr lang="fr-FR" sz="800" dirty="0">
                <a:solidFill>
                  <a:srgbClr val="000000"/>
                </a:solidFill>
              </a:rPr>
              <a: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a:p>
            <a:pPr marL="171450" indent="-171450" algn="just">
              <a:lnSpc>
                <a:spcPct val="90000"/>
              </a:lnSpc>
              <a:spcAft>
                <a:spcPts val="200"/>
              </a:spcAft>
              <a:buFont typeface="Arial" panose="020B0604020202020204" pitchFamily="34" charset="0"/>
              <a:buChar char="•"/>
            </a:pPr>
            <a:endParaRPr lang="fr-FR" sz="800" dirty="0">
              <a:solidFill>
                <a:srgbClr val="000000"/>
              </a:solidFill>
              <a:latin typeface="Proxima Nova Rg" panose="02000506030000020004" pitchFamily="2" charset="0"/>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12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rgbClr val="000000"/>
                </a:solidFill>
              </a:rPr>
              <a:t>(3) 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a:t>
            </a:r>
            <a:r>
              <a:rPr lang="fr-FR" sz="800" b="1" dirty="0">
                <a:solidFill>
                  <a:srgbClr val="04202E"/>
                </a:solidFill>
                <a:latin typeface="Proxima Nova Rg" panose="02000506030000020004" pitchFamily="2" charset="0"/>
              </a:rPr>
              <a:t>de résultats futurs et ne sauraient constituer en aucune manière une offre commerciale.</a:t>
            </a:r>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t>
            </a:r>
            <a:r>
              <a:rPr lang="fr-FR" sz="800" b="0" dirty="0">
                <a:solidFill>
                  <a:srgbClr val="B9A049"/>
                </a:solidFill>
                <a:latin typeface="Proxima Nova Rg" panose="02000506030000020004" pitchFamily="2" charset="0"/>
              </a:rPr>
              <a:t>automatique</a:t>
            </a:r>
            <a:r>
              <a:rPr lang="fr-FR" sz="800" b="0" baseline="30000" dirty="0">
                <a:solidFill>
                  <a:srgbClr val="B9A049"/>
                </a:solidFill>
                <a:latin typeface="Proxima Nova Rg" panose="02000506030000020004" pitchFamily="2" charset="0"/>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460068"/>
            <a:ext cx="6739266" cy="216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natixis » EST TRÈS SENSIBLE À UNE FAIBLE VARIATION DU cours DE L’INDICE de l'action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35</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-13,36%</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35,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-6,45%</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natixis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a:t>
            </a:r>
            <a:r>
              <a:rPr lang="fr-FR" sz="800" dirty="0">
                <a:solidFill>
                  <a:schemeClr val="tx2"/>
                </a:solidFill>
              </a:rPr>
              <a:t>(120% dans cet exemple). Le produit est automatiquement remboursé par anticipation. Il verse alors l’intégralité du capital initial majorée d’un gain de 2,00% par trimestre écoulé depuis le 12/05/2022, soit un gain de 8,0% dans notre exemple.</a:t>
            </a:r>
          </a:p>
          <a:p>
            <a:pPr algn="just">
              <a:spcAft>
                <a:spcPts val="600"/>
              </a:spcAft>
            </a:pPr>
            <a:r>
              <a:rPr lang="fr-FR" sz="800" dirty="0"/>
              <a:t>Ce qui correspond à un taux de rendement annuel net de 6,77%</a:t>
            </a:r>
            <a:r>
              <a:rPr lang="fr-FR" sz="800" baseline="30000" dirty="0"/>
              <a:t>(2)</a:t>
            </a:r>
            <a:r>
              <a:rPr lang="fr-FR" sz="800" dirty="0"/>
              <a:t>, contre un taux de rendement annuel net de 18,39%</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2,00% par trimestre écoulé depuis le 12/05/2022.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endParaRPr/>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4,11%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0,13%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133,40%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78,87%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492443"/>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800" b="0" i="0" u="none" strike="noStrike" cap="none" baseline="0" dirty="0">
                <a:solidFill>
                  <a:srgbClr val="000000"/>
                </a:solidFill>
                <a:latin typeface="+mn-lt"/>
              </a:rPr>
              <a:t>L’exactitude, l’exhaustivité ou la pertinence de l’information provenant de sources externes ne sont pas garanties, bien qu’elles aient été obtenues auprès de sources raisonnablement jugées fiables. Sous réserve des lois applicables, Natixis n’assume pas de responsabilité à cet égard. Les éléments du présent document relatifs aux données de marchés sont fournis sur la base de données constatées à un moment précis et qui sont susceptibles de varier. </a:t>
            </a:r>
            <a:endParaRPr lang="fr-FR" sz="800" cap="none" dirty="0">
              <a:solidFill>
                <a:schemeClr val="tx2"/>
              </a:solidFill>
              <a:latin typeface="+mn-lt"/>
            </a:endParaRP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BOUYGUES SA</a:t>
            </a:r>
            <a:r>
              <a:rPr lang="fr-FR" sz="1200" cap="none" dirty="0">
                <a:latin typeface="Futura PT" panose="020B0902020204020203" pitchFamily="34" charset="0"/>
              </a:rPr>
              <a:t> DU </a:t>
            </a:r>
            <a:r>
              <a:rPr lang="en-US" sz="1200" b="0" dirty="0">
                <a:solidFill>
                  <a:srgbClr val="B9A049"/>
                </a:solidFill>
                <a:effectLst/>
                <a:latin typeface="+mj-lt"/>
              </a:rPr>
              <a:t>18/07/2010</a:t>
            </a:r>
            <a:r>
              <a:rPr lang="en-US" sz="1200" dirty="0">
                <a:latin typeface="+mj-lt"/>
              </a:rPr>
              <a:t> </a:t>
            </a:r>
            <a:r>
              <a:rPr lang="fr-FR" sz="1200" cap="none" dirty="0">
                <a:latin typeface="Futura PT" panose="020B0902020204020203" pitchFamily="34" charset="0"/>
              </a:rPr>
              <a:t>AU </a:t>
            </a:r>
            <a:r>
              <a:rPr lang="fr-FR" sz="1200" cap="none" dirty="0">
                <a:solidFill>
                  <a:srgbClr val="B9A049"/>
                </a:solidFill>
                <a:latin typeface="Futura PT" panose="020B0902020204020203" pitchFamily="34" charset="0"/>
              </a:rPr>
              <a:t>18/07/2022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endParaRPr/>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640786674"/>
              </p:ext>
            </p:extLst>
          </p:nvPr>
        </p:nvGraphicFramePr>
        <p:xfrm>
          <a:off x="361950" y="979297"/>
          <a:ext cx="6837886" cy="1190717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defRPr sz="700"/>
                      </a:pPr>
                      <a:endParaRPr lang="fr-FR" sz="700" b="1" i="0" dirty="0">
                        <a:solidFill>
                          <a:srgbClr val="000000"/>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052112"/>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dirty="0" err="1"/>
                        <a:t>Titre</a:t>
                      </a:r>
                      <a:r>
                        <a:rPr dirty="0"/>
                        <a:t> de </a:t>
                      </a:r>
                      <a:r>
                        <a:rPr dirty="0" err="1"/>
                        <a:t>créance</a:t>
                      </a:r>
                      <a:r>
                        <a:rPr dirty="0"/>
                        <a:t> de droit </a:t>
                      </a:r>
                      <a:r>
                        <a:rPr dirty="0" err="1"/>
                        <a:t>français</a:t>
                      </a:r>
                      <a:r>
                        <a:rPr dirty="0"/>
                        <a:t> </a:t>
                      </a:r>
                      <a:r>
                        <a:rPr dirty="0" err="1"/>
                        <a:t>présentant</a:t>
                      </a:r>
                      <a:r>
                        <a:rPr dirty="0"/>
                        <a:t> un </a:t>
                      </a:r>
                      <a:r>
                        <a:rPr dirty="0" err="1"/>
                        <a:t>risque</a:t>
                      </a:r>
                      <a:r>
                        <a:rPr dirty="0"/>
                        <a:t> de </a:t>
                      </a:r>
                      <a:r>
                        <a:rPr dirty="0" err="1"/>
                        <a:t>perte</a:t>
                      </a:r>
                      <a:r>
                        <a:rPr dirty="0"/>
                        <a:t> </a:t>
                      </a:r>
                      <a:r>
                        <a:rPr dirty="0" err="1"/>
                        <a:t>en</a:t>
                      </a:r>
                      <a:r>
                        <a:rPr dirty="0"/>
                        <a:t> capital </a:t>
                      </a:r>
                      <a:r>
                        <a:rPr dirty="0" err="1"/>
                        <a:t>en</a:t>
                      </a:r>
                      <a:r>
                        <a:rPr dirty="0"/>
                        <a:t> </a:t>
                      </a:r>
                      <a:r>
                        <a:rPr dirty="0" err="1"/>
                        <a:t>cours</a:t>
                      </a:r>
                      <a:r>
                        <a:rPr dirty="0"/>
                        <a:t> de vie et à </a:t>
                      </a:r>
                      <a:r>
                        <a:rPr dirty="0" err="1"/>
                        <a:t>l’échéance</a:t>
                      </a:r>
                      <a:r>
                        <a:rPr dirty="0"/>
                        <a:t>, </a:t>
                      </a:r>
                      <a:r>
                        <a:rPr dirty="0" err="1"/>
                        <a:t>émis</a:t>
                      </a:r>
                      <a:r>
                        <a:rPr dirty="0"/>
                        <a:t> dans le cadre du Prospectus de Base (</a:t>
                      </a:r>
                      <a:r>
                        <a:rPr dirty="0" err="1"/>
                        <a:t>tel</a:t>
                      </a:r>
                      <a:r>
                        <a:rPr dirty="0"/>
                        <a:t> que </a:t>
                      </a:r>
                      <a:r>
                        <a:rPr dirty="0" err="1"/>
                        <a:t>défini</a:t>
                      </a:r>
                      <a:r>
                        <a:rPr dirty="0"/>
                        <a:t> dans la section « </a:t>
                      </a:r>
                      <a:r>
                        <a:rPr dirty="0" err="1"/>
                        <a:t>Informations</a:t>
                      </a:r>
                      <a:r>
                        <a:rPr dirty="0"/>
                        <a:t> </a:t>
                      </a:r>
                      <a:r>
                        <a:rPr dirty="0" err="1"/>
                        <a:t>Importantes</a:t>
                      </a:r>
                      <a:r>
                        <a:rPr dirty="0"/>
                        <a:t> ») de la </a:t>
                      </a:r>
                      <a:r>
                        <a:rPr dirty="0" err="1"/>
                        <a:t>présente</a:t>
                      </a:r>
                      <a:r>
                        <a:rPr dirty="0"/>
                        <a:t> brochure(*). Bien que la </a:t>
                      </a:r>
                      <a:r>
                        <a:rPr dirty="0" err="1"/>
                        <a:t>formule</a:t>
                      </a:r>
                      <a:r>
                        <a:rPr dirty="0"/>
                        <a:t> de </a:t>
                      </a:r>
                      <a:r>
                        <a:rPr dirty="0" err="1"/>
                        <a:t>remboursement</a:t>
                      </a:r>
                      <a:r>
                        <a:rPr dirty="0"/>
                        <a:t> du </a:t>
                      </a:r>
                      <a:r>
                        <a:rPr dirty="0" err="1"/>
                        <a:t>titre</a:t>
                      </a:r>
                      <a:r>
                        <a:rPr dirty="0"/>
                        <a:t> de </a:t>
                      </a:r>
                      <a:r>
                        <a:rPr dirty="0" err="1"/>
                        <a:t>créance</a:t>
                      </a:r>
                      <a:r>
                        <a:rPr dirty="0"/>
                        <a:t> </a:t>
                      </a:r>
                      <a:r>
                        <a:rPr dirty="0" err="1"/>
                        <a:t>soit</a:t>
                      </a:r>
                      <a:r>
                        <a:rPr dirty="0"/>
                        <a:t> </a:t>
                      </a:r>
                      <a:r>
                        <a:rPr dirty="0" err="1"/>
                        <a:t>garantie</a:t>
                      </a:r>
                      <a:r>
                        <a:rPr dirty="0"/>
                        <a:t> par Natixis(1), le </a:t>
                      </a:r>
                      <a:r>
                        <a:rPr dirty="0" err="1"/>
                        <a:t>titre</a:t>
                      </a:r>
                      <a:r>
                        <a:rPr dirty="0"/>
                        <a:t> de </a:t>
                      </a:r>
                      <a:r>
                        <a:rPr dirty="0" err="1"/>
                        <a:t>créance</a:t>
                      </a:r>
                      <a:r>
                        <a:rPr dirty="0"/>
                        <a:t> </a:t>
                      </a:r>
                      <a:r>
                        <a:rPr dirty="0" err="1"/>
                        <a:t>présente</a:t>
                      </a:r>
                      <a:r>
                        <a:rPr dirty="0"/>
                        <a:t> un </a:t>
                      </a:r>
                      <a:r>
                        <a:rPr dirty="0" err="1"/>
                        <a:t>risque</a:t>
                      </a:r>
                      <a:r>
                        <a:rPr dirty="0"/>
                        <a:t> de </a:t>
                      </a:r>
                      <a:r>
                        <a:rPr dirty="0" err="1"/>
                        <a:t>perte</a:t>
                      </a:r>
                      <a:r>
                        <a:rPr dirty="0"/>
                        <a:t> </a:t>
                      </a:r>
                      <a:r>
                        <a:rPr dirty="0" err="1"/>
                        <a:t>en</a:t>
                      </a:r>
                      <a:r>
                        <a:rPr dirty="0"/>
                        <a:t> capital à hauteur de </a:t>
                      </a:r>
                      <a:r>
                        <a:rPr dirty="0" err="1"/>
                        <a:t>l’intégralité</a:t>
                      </a:r>
                      <a:r>
                        <a:rPr dirty="0"/>
                        <a:t> de la </a:t>
                      </a:r>
                      <a:r>
                        <a:rPr dirty="0" err="1"/>
                        <a:t>baisse</a:t>
                      </a:r>
                      <a:r>
                        <a:rPr dirty="0"/>
                        <a:t> </a:t>
                      </a:r>
                      <a:r>
                        <a:rPr dirty="0" err="1"/>
                        <a:t>enregistrée</a:t>
                      </a:r>
                      <a:r>
                        <a:rPr dirty="0"/>
                        <a:t> par le sous-jacent.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dirty="0"/>
                        <a:t>Natixis Structured Issuance SA (bien que </a:t>
                      </a:r>
                      <a:r>
                        <a:rPr dirty="0" err="1"/>
                        <a:t>bénéficiant</a:t>
                      </a:r>
                      <a:r>
                        <a:rPr dirty="0"/>
                        <a:t> de la </a:t>
                      </a:r>
                      <a:r>
                        <a:rPr dirty="0" err="1"/>
                        <a:t>garantie</a:t>
                      </a:r>
                      <a:r>
                        <a:rPr dirty="0"/>
                        <a:t> </a:t>
                      </a:r>
                      <a:r>
                        <a:rPr dirty="0" err="1"/>
                        <a:t>inconditionnelle</a:t>
                      </a:r>
                      <a:r>
                        <a:rPr dirty="0"/>
                        <a:t> et </a:t>
                      </a:r>
                      <a:r>
                        <a:rPr dirty="0" err="1"/>
                        <a:t>irrévocable</a:t>
                      </a:r>
                      <a:r>
                        <a:rPr dirty="0"/>
                        <a:t> de Natixis(1), les </a:t>
                      </a:r>
                      <a:r>
                        <a:rPr dirty="0" err="1"/>
                        <a:t>titres</a:t>
                      </a:r>
                      <a:r>
                        <a:rPr dirty="0"/>
                        <a:t> de </a:t>
                      </a:r>
                      <a:r>
                        <a:rPr dirty="0" err="1"/>
                        <a:t>créance</a:t>
                      </a:r>
                      <a:r>
                        <a:rPr dirty="0"/>
                        <a:t> </a:t>
                      </a:r>
                      <a:r>
                        <a:rPr dirty="0" err="1"/>
                        <a:t>présentent</a:t>
                      </a:r>
                      <a:r>
                        <a:rPr dirty="0"/>
                        <a:t> un </a:t>
                      </a:r>
                      <a:r>
                        <a:rPr dirty="0" err="1"/>
                        <a:t>risque</a:t>
                      </a:r>
                      <a:r>
                        <a:rPr dirty="0"/>
                        <a:t> de </a:t>
                      </a:r>
                      <a:r>
                        <a:rPr dirty="0" err="1"/>
                        <a:t>perte</a:t>
                      </a:r>
                      <a:r>
                        <a:rPr dirty="0"/>
                        <a:t> </a:t>
                      </a:r>
                      <a:r>
                        <a:rPr dirty="0" err="1"/>
                        <a:t>en</a:t>
                      </a:r>
                      <a:r>
                        <a:rPr dirty="0"/>
                        <a:t> capital </a:t>
                      </a:r>
                      <a:r>
                        <a:rPr dirty="0" err="1"/>
                        <a:t>en</a:t>
                      </a:r>
                      <a:r>
                        <a:rPr dirty="0"/>
                        <a:t> </a:t>
                      </a:r>
                      <a:r>
                        <a:rPr dirty="0" err="1"/>
                        <a:t>cours</a:t>
                      </a:r>
                      <a:r>
                        <a:rPr dirty="0"/>
                        <a:t> de vie et à </a:t>
                      </a:r>
                      <a:r>
                        <a:rPr dirty="0" err="1"/>
                        <a:t>l’échéance</a:t>
                      </a:r>
                      <a:r>
                        <a:rPr dirty="0"/>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a:t>Natixis(1)</a:t>
                      </a:r>
                      <a:endParaRPr dirty="0"/>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12/05/2022 au 12/05/2022 (inclus). Une fois le montant de l’enveloppe initiale atteint (30 000 000 EUR), la commercialisation de « natixis » peut cesser à tout moment sans préavis avant le 12/05/2022,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entre de l'action Bouygues SA le 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19/05/2031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12/05/2023, 14/08/2023, 13/11/2023, 12/02/2024, 13/05/2024, 12/08/2024, 12/11/2024, 12/02/2025, 12/05/2025, 12/08/2025, 12/11/2025, 12/02/2026, 12/05/2026, 12/08/2026, 12/11/2026, 12/02/2027, 12/05/2027, 12/08/2027, 12/11/2027, 14/02/2028, 12/05/2028, 14/08/2028, 13/11/2028, 12/02/2029, 14/05/2029, 13/08/2029, 12/11/2029, 12/02/2030, 13/05/2030, 12/08/2030, 12/11/2030, 12/02/2031, 12/05/2031, 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2022-08-12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a:t>
                      </a:r>
                      <a:r>
                        <a:rPr lang="fr-FR" sz="700" b="0" i="0" kern="1200" dirty="0">
                          <a:solidFill>
                            <a:srgbClr val="000000"/>
                          </a:solidFill>
                          <a:latin typeface="+mn-lt"/>
                          <a:ea typeface="+mn-ea"/>
                          <a:cs typeface="+mn-cs"/>
                        </a:rPr>
                        <a: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mn-lt"/>
                        </a:rPr>
                        <a:t>Une commission de distribution sera versée, qui pourra atteindre un montant maximum annuel de 1,00 % du montant nominal des titres de créance placés. De plus, La commission de distribution récurrente pourra atteindre un montant maximum annuel de 0,80% du montant des Titres de créance détenues et sur la durée de détention des titres par les investisseurs. Le paiement de cette commission pourra être effectué par un règlement au moment de l’émission ou par une diminution du Prix d’Emission.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dirty="0"/>
                        <a:t>Natixis(1) </a:t>
                      </a:r>
                      <a:r>
                        <a:rPr dirty="0" err="1"/>
                        <a:t>pourra</a:t>
                      </a:r>
                      <a:r>
                        <a:rPr dirty="0"/>
                        <a:t> </a:t>
                      </a:r>
                      <a:r>
                        <a:rPr dirty="0" err="1"/>
                        <a:t>fournir</a:t>
                      </a:r>
                      <a:r>
                        <a:rPr dirty="0"/>
                        <a:t> un prix </a:t>
                      </a:r>
                      <a:r>
                        <a:rPr dirty="0" err="1"/>
                        <a:t>indicatif</a:t>
                      </a:r>
                      <a:r>
                        <a:rPr dirty="0"/>
                        <a:t> des </a:t>
                      </a:r>
                      <a:r>
                        <a:rPr dirty="0" err="1"/>
                        <a:t>titres</a:t>
                      </a:r>
                      <a:r>
                        <a:rPr dirty="0"/>
                        <a:t> de </a:t>
                      </a:r>
                      <a:r>
                        <a:rPr dirty="0" err="1"/>
                        <a:t>créance</a:t>
                      </a:r>
                      <a:r>
                        <a:rPr dirty="0"/>
                        <a:t> aux </a:t>
                      </a:r>
                      <a:r>
                        <a:rPr dirty="0" err="1"/>
                        <a:t>porteurs</a:t>
                      </a:r>
                      <a:r>
                        <a:rPr dirty="0"/>
                        <a:t> qui le </a:t>
                      </a:r>
                      <a:r>
                        <a:rPr dirty="0" err="1"/>
                        <a:t>demanderaient</a:t>
                      </a:r>
                      <a:r>
                        <a:rPr dirty="0"/>
                        <a:t>. La </a:t>
                      </a:r>
                      <a:r>
                        <a:rPr dirty="0" err="1"/>
                        <a:t>différence</a:t>
                      </a:r>
                      <a:r>
                        <a:rPr dirty="0"/>
                        <a:t> entre le prix </a:t>
                      </a:r>
                      <a:r>
                        <a:rPr dirty="0" err="1"/>
                        <a:t>d’achat</a:t>
                      </a:r>
                      <a:r>
                        <a:rPr dirty="0"/>
                        <a:t> et le prix de vente ne </a:t>
                      </a:r>
                      <a:r>
                        <a:rPr dirty="0" err="1"/>
                        <a:t>pourra</a:t>
                      </a:r>
                      <a:r>
                        <a:rPr dirty="0"/>
                        <a:t> </a:t>
                      </a:r>
                      <a:r>
                        <a:rPr dirty="0" err="1"/>
                        <a:t>excéder</a:t>
                      </a:r>
                      <a:r>
                        <a:rPr dirty="0"/>
                        <a:t>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dirty="0"/>
                        <a:t>Natixis(1), </a:t>
                      </a:r>
                      <a:r>
                        <a:rPr dirty="0" err="1"/>
                        <a:t>ce</a:t>
                      </a:r>
                      <a:r>
                        <a:rPr dirty="0"/>
                        <a:t> qui </a:t>
                      </a:r>
                      <a:r>
                        <a:rPr dirty="0" err="1"/>
                        <a:t>peut</a:t>
                      </a:r>
                      <a:r>
                        <a:rPr dirty="0"/>
                        <a:t> </a:t>
                      </a:r>
                      <a:r>
                        <a:rPr dirty="0" err="1"/>
                        <a:t>être</a:t>
                      </a:r>
                      <a:r>
                        <a:rPr dirty="0"/>
                        <a:t> source d’un </a:t>
                      </a:r>
                      <a:r>
                        <a:rPr dirty="0" err="1"/>
                        <a:t>conflit</a:t>
                      </a:r>
                      <a:r>
                        <a:rPr dirty="0"/>
                        <a:t> </a:t>
                      </a:r>
                      <a:r>
                        <a:rPr dirty="0" err="1"/>
                        <a:t>d’intérêt</a:t>
                      </a:r>
                      <a:r>
                        <a:rPr dirty="0"/>
                        <a:t>(2).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rPr dirty="0"/>
                        <a:t>123456789123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Text Box 2">
            <a:extLst>
              <a:ext uri="{FF2B5EF4-FFF2-40B4-BE49-F238E27FC236}">
                <a16:creationId xmlns:a16="http://schemas.microsoft.com/office/drawing/2014/main" id="{07494498-5E14-4A58-F9B9-6702F361477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8</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http://kid.bnpparibas.com/123456789123-FR.pdf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http://schemas.microsoft.com/office/2006/metadata/properties"/>
    <ds:schemaRef ds:uri="http://schemas.microsoft.com/office/2006/documentManagement/types"/>
    <ds:schemaRef ds:uri="http://purl.org/dc/dcmitype/"/>
    <ds:schemaRef ds:uri="514a554b-82b0-4359-b247-fc84018a95f0"/>
    <ds:schemaRef ds:uri="http://www.w3.org/XML/1998/namespace"/>
    <ds:schemaRef ds:uri="http://purl.org/dc/elements/1.1/"/>
    <ds:schemaRef ds:uri="http://purl.org/dc/terms/"/>
    <ds:schemaRef ds:uri="ef624bc2-1644-4d69-8362-5c28ca496374"/>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20578</TotalTime>
  <Words>6081</Words>
  <Application>Microsoft Office PowerPoint</Application>
  <PresentationFormat>Personnalisé</PresentationFormat>
  <Paragraphs>212</Paragraphs>
  <Slides>8</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8</vt:i4>
      </vt:variant>
    </vt:vector>
  </HeadingPairs>
  <TitlesOfParts>
    <vt:vector size="19"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936</cp:revision>
  <cp:lastPrinted>2022-05-04T09:56:42Z</cp:lastPrinted>
  <dcterms:created xsi:type="dcterms:W3CDTF">2017-02-21T09:03:05Z</dcterms:created>
  <dcterms:modified xsi:type="dcterms:W3CDTF">2022-07-19T09:53:36Z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