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187"/>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natixis2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9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NATIXIS2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492443"/>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800" b="0" i="0" u="none" strike="noStrike" cap="none" baseline="0" dirty="0">
                <a:solidFill>
                  <a:srgbClr val="000000"/>
                </a:solidFill>
                <a:latin typeface="+mn-lt"/>
              </a:rPr>
              <a:t>L’exactitude, l’exhaustivité ou la pertinence de l’information provenant de sources externes ne sont pas garanties, bien qu’elles aient été obtenues auprès de sources raisonnablement jugées fiables. Sous réserve des lois applicables, Natixis n’assume pas de responsabilité à cet égard. Les éléments du présent document relatifs aux données de marchés sont fournis sur la base de données constatées à un moment précis et qui sont susceptibles de varier. </a:t>
            </a:r>
            <a:endParaRPr lang="fr-FR" sz="800" cap="none" dirty="0">
              <a:solidFill>
                <a:schemeClr val="tx2"/>
              </a:solidFill>
              <a:latin typeface="+mn-lt"/>
            </a:endParaRP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DU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AU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696542691"/>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defRPr sz="700"/>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natixis2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http://kid.bnpparibas.com/123456789123-FR.pdf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982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7315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53772"/>
            <a:ext cx="6242589" cy="369332"/>
          </a:xfrm>
          <a:prstGeom prst="rect">
            <a:avLst/>
          </a:prstGeom>
          <a:noFill/>
        </p:spPr>
        <p:txBody>
          <a:bodyPr wrap="square">
            <a:spAutoFit/>
          </a:bodyPr>
          <a:lstStyle/>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22885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natixis2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12/05/2022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12/05/2022)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12/05/2022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natixis2 », vous êtes exposés pour une durée de 4 à 36 trimestres à l’évolution de l'action Bouygues SA, la performance positive ou négative de ce placement dépendant de l'évolution de l'action Bouygues SA (dividendes non réinvestis ; code Bloomberg : EN FP Equity ; place de cotation : Euronext Paris SA ; www.bouygues.com).</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spcBef>
                <a:spcPts val="400"/>
              </a:spcBef>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2,00% par trimestre écoulé (soit un Taux de Rendement Annuel net maximum de 6,77%</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50%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natixis2 » peuvent être proposés comme un actif représentatif d’une unité de compte dans le cadre de contrats d’assurance vie et/ou de capitalisation. La présente brochure décrit les caractéristiques du support « natixis2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natixis2 » ne peut constituer l’intégralité d’un portefeuille d’investissement. L’investisseur est exposé pour une durée de 4 à 36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 </a:t>
            </a:r>
          </a:p>
          <a:p>
            <a:pPr marL="0" indent="0" algn="ctr">
              <a:lnSpc>
                <a:spcPct val="100000"/>
              </a:lnSpc>
              <a:spcBef>
                <a:spcPts val="0"/>
              </a:spcBef>
              <a:buNone/>
            </a:pPr>
            <a:r>
              <a:rPr lang="fr-FR" sz="800" dirty="0"/>
              <a:t>(Soit un taux de rendement annuel net entre 5,77%</a:t>
            </a:r>
            <a:r>
              <a:rPr lang="fr-FR" sz="800" baseline="30000" dirty="0"/>
              <a:t>(2) </a:t>
            </a:r>
            <a:r>
              <a:rPr lang="fr-FR" sz="800" dirty="0"/>
              <a:t>et 6,77%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
        <p:nvSpPr>
          <p:cNvPr id="23" name="Espace réservé du texte 36">
            <a:extLst>
              <a:ext uri="{FF2B5EF4-FFF2-40B4-BE49-F238E27FC236}">
                <a16:creationId xmlns:a16="http://schemas.microsoft.com/office/drawing/2014/main" id="{819B6FD1-E3B9-F55D-6A9F-C75D33380EDA}"/>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a:t>
            </a:r>
          </a:p>
          <a:p>
            <a:pPr marL="0" indent="0" algn="ctr">
              <a:lnSpc>
                <a:spcPct val="100000"/>
              </a:lnSpc>
              <a:spcBef>
                <a:spcPts val="0"/>
              </a:spcBef>
              <a:buNone/>
            </a:pPr>
            <a:r>
              <a:rPr lang="fr-FR" sz="800" dirty="0"/>
              <a:t>(soit un gain total de 72,00% et un taux de rendement annuel net de 5,13%</a:t>
            </a:r>
            <a:r>
              <a:rPr lang="fr-FR" sz="800" baseline="30000" dirty="0"/>
              <a:t>(2)</a:t>
            </a:r>
            <a:r>
              <a:rPr lang="fr-FR" sz="800" dirty="0"/>
              <a:t>)</a:t>
            </a:r>
          </a:p>
        </p:txBody>
      </p:sp>
      <p:sp>
        <p:nvSpPr>
          <p:cNvPr id="24" name="ZoneTexte 23">
            <a:extLst>
              <a:ext uri="{FF2B5EF4-FFF2-40B4-BE49-F238E27FC236}">
                <a16:creationId xmlns:a16="http://schemas.microsoft.com/office/drawing/2014/main" id="{B5BB2903-55AE-9D73-FF1F-442EC25221B5}"/>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12/05/2031,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25" name="ZoneTexte 24">
            <a:extLst>
              <a:ext uri="{FF2B5EF4-FFF2-40B4-BE49-F238E27FC236}">
                <a16:creationId xmlns:a16="http://schemas.microsoft.com/office/drawing/2014/main" id="{B31A384D-AA6D-DB4C-34C9-0DF0C688E0AE}"/>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19 mai 2031</a:t>
            </a:r>
            <a:r>
              <a:rPr lang="fr-FR" sz="800" b="1" baseline="30000" dirty="0">
                <a:solidFill>
                  <a:schemeClr val="tx2"/>
                </a:solidFill>
              </a:rPr>
              <a:t> </a:t>
            </a:r>
            <a:r>
              <a:rPr lang="fr-FR" sz="800" b="1" dirty="0">
                <a:solidFill>
                  <a:schemeClr val="tx2"/>
                </a:solidFill>
              </a:rPr>
              <a:t>: </a:t>
            </a:r>
          </a:p>
        </p:txBody>
      </p:sp>
      <p:sp>
        <p:nvSpPr>
          <p:cNvPr id="26" name="ZoneTexte 25">
            <a:extLst>
              <a:ext uri="{FF2B5EF4-FFF2-40B4-BE49-F238E27FC236}">
                <a16:creationId xmlns:a16="http://schemas.microsoft.com/office/drawing/2014/main" id="{3842A756-DBDE-A2F7-0A02-541D30FB3800}"/>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19 mai 2031 : </a:t>
            </a:r>
          </a:p>
        </p:txBody>
      </p:sp>
      <p:sp>
        <p:nvSpPr>
          <p:cNvPr id="27" name="Espace réservé du texte 36">
            <a:extLst>
              <a:ext uri="{FF2B5EF4-FFF2-40B4-BE49-F238E27FC236}">
                <a16:creationId xmlns:a16="http://schemas.microsoft.com/office/drawing/2014/main" id="{D2C8F736-AB36-AFF6-5734-CA8F6084CDE8}"/>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12/05/2031</a:t>
            </a:r>
          </a:p>
          <a:p>
            <a:pPr marL="0" indent="0" algn="ctr">
              <a:lnSpc>
                <a:spcPct val="100000"/>
              </a:lnSpc>
              <a:spcBef>
                <a:spcPts val="0"/>
              </a:spcBef>
              <a:buNone/>
            </a:pPr>
            <a:r>
              <a:rPr lang="fr-FR" sz="800" dirty="0"/>
              <a:t>(Soit un taux de rendement annuel net inférieur ou égal à -8,32%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8" name="Espace réservé du texte 36">
            <a:extLst>
              <a:ext uri="{FF2B5EF4-FFF2-40B4-BE49-F238E27FC236}">
                <a16:creationId xmlns:a16="http://schemas.microsoft.com/office/drawing/2014/main" id="{1C08CECB-8E31-54FF-87D1-CFCE676A2B9A}"/>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9" name="ZoneTexte 28">
            <a:extLst>
              <a:ext uri="{FF2B5EF4-FFF2-40B4-BE49-F238E27FC236}">
                <a16:creationId xmlns:a16="http://schemas.microsoft.com/office/drawing/2014/main" id="{627FB3C0-D68A-67B7-ECC9-CCEDB67B588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19 mai 2031 : </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587701"/>
          </a:xfrm>
          <a:prstGeom prst="rect">
            <a:avLst/>
          </a:prstGeom>
          <a:noFill/>
        </p:spPr>
        <p:txBody>
          <a:bodyPr wrap="square">
            <a:spAutoFit/>
          </a:bodyPr>
          <a:lstStyle/>
          <a:p>
            <a:pPr algn="just">
              <a:lnSpc>
                <a:spcPct val="95000"/>
              </a:lnSpc>
              <a:spcBef>
                <a:spcPts val="600"/>
              </a:spcBef>
              <a:spcAft>
                <a:spcPts val="600"/>
              </a:spcAft>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Bef>
                <a:spcPts val="600"/>
              </a:spcBef>
              <a:spcAft>
                <a:spcPts val="200"/>
              </a:spcAft>
              <a:buFont typeface="Arial" panose="020B0604020202020204" pitchFamily="34" charset="0"/>
              <a:buChar char="•"/>
            </a:pPr>
            <a:r>
              <a:rPr lang="fr-FR" sz="800" dirty="0">
                <a:solidFill>
                  <a:srgbClr val="000000"/>
                </a:solidFill>
              </a:rPr>
              <a:t>« natixis2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36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natixis2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rgbClr val="000000"/>
                </a:solidFill>
              </a:rPr>
              <a:t>(3) 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natixis2 » EST TRÈS SENSIBLE À UNE FAIBLE VARIATION DU cours DE L’INDICE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natixis2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20591</TotalTime>
  <Words>10953</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937</cp:revision>
  <cp:lastPrinted>2022-05-04T09:56:42Z</cp:lastPrinted>
  <dcterms:created xsi:type="dcterms:W3CDTF">2017-02-21T09:03:05Z</dcterms:created>
  <dcterms:modified xsi:type="dcterms:W3CDTF">2022-07-19T10:10:21Z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