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4.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handoutMasterIdLst>
    <p:handoutMasterId r:id="rId20"/>
  </p:handoutMasterIdLst>
  <p:sldIdLst>
    <p:sldId id="283" r:id="rId5"/>
    <p:sldId id="284" r:id="rId6"/>
    <p:sldId id="285" r:id="rId8"/>
    <p:sldId id="286" r:id="rId11"/>
    <p:sldId id="287" r:id="rId13"/>
    <p:sldId id="288" r:id="rId15"/>
    <p:sldId id="289" r:id="rId16"/>
    <p:sldId id="297" r:id="rId18"/>
  </p:sldIdLst>
  <p:sldSz cx="7559675" cy="10691813"/>
  <p:notesSz cx="6797675" cy="9928225"/>
  <p:custDataLst>
    <p:tags r:id="rId2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7">
          <p15:clr>
            <a:srgbClr val="A4A3A4"/>
          </p15:clr>
        </p15:guide>
        <p15:guide id="2" pos="238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A049"/>
    <a:srgbClr val="000000"/>
    <a:srgbClr val="6B6B6B"/>
    <a:srgbClr val="0084DE"/>
    <a:srgbClr val="0064A8"/>
    <a:srgbClr val="003C63"/>
    <a:srgbClr val="F3EFE1"/>
    <a:srgbClr val="E3DAB7"/>
    <a:srgbClr val="D0C086"/>
    <a:srgbClr val="B86E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994" autoAdjust="0"/>
    <p:restoredTop sz="96122" autoAdjust="0"/>
  </p:normalViewPr>
  <p:slideViewPr>
    <p:cSldViewPr snapToGrid="0">
      <p:cViewPr>
        <p:scale>
          <a:sx n="125" d="100"/>
          <a:sy n="125" d="100"/>
        </p:scale>
        <p:origin x="2178" y="-732"/>
      </p:cViewPr>
      <p:guideLst>
        <p:guide orient="horz" pos="3367"/>
        <p:guide pos="2381"/>
      </p:guideLst>
    </p:cSldViewPr>
  </p:slideViewPr>
  <p:outlineViewPr>
    <p:cViewPr>
      <p:scale>
        <a:sx n="33" d="100"/>
        <a:sy n="33" d="100"/>
      </p:scale>
      <p:origin x="0" y="-51744"/>
    </p:cViewPr>
  </p:outlin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80" d="100"/>
          <a:sy n="80" d="100"/>
        </p:scale>
        <p:origin x="4014" y="96"/>
      </p:cViewPr>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11" Type="http://schemas.openxmlformats.org/officeDocument/2006/relationships/slide" Target="slides/slide7.xml"/><Relationship Id="rId13" Type="http://schemas.openxmlformats.org/officeDocument/2006/relationships/slide" Target="slides/slide9.xml"/><Relationship Id="rId15" Type="http://schemas.openxmlformats.org/officeDocument/2006/relationships/slide" Target="slides/slide11.xml"/><Relationship Id="rId16" Type="http://schemas.openxmlformats.org/officeDocument/2006/relationships/slide" Target="slides/slide12.xml"/><Relationship Id="rId18" Type="http://schemas.openxmlformats.org/officeDocument/2006/relationships/slide" Target="slides/slide14.xml"/><Relationship Id="rId19" Type="http://schemas.openxmlformats.org/officeDocument/2006/relationships/notesMaster" Target="notesMasters/notesMaster1.xml"/><Relationship Id="rId2" Type="http://schemas.openxmlformats.org/officeDocument/2006/relationships/customXml" Target="../customXml/item2.xml"/><Relationship Id="rId20" Type="http://schemas.openxmlformats.org/officeDocument/2006/relationships/handoutMaster" Target="handoutMasters/handoutMaster1.xml"/><Relationship Id="rId21" Type="http://schemas.openxmlformats.org/officeDocument/2006/relationships/tags" Target="tags/tag1.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7600"/>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sz="quarter" idx="1"/>
          </p:nvPr>
        </p:nvSpPr>
        <p:spPr>
          <a:xfrm>
            <a:off x="3850444" y="0"/>
            <a:ext cx="2945659" cy="497600"/>
          </a:xfrm>
          <a:prstGeom prst="rect">
            <a:avLst/>
          </a:prstGeom>
        </p:spPr>
        <p:txBody>
          <a:bodyPr vert="horz" lIns="90999" tIns="45499" rIns="90999" bIns="45499" rtlCol="0"/>
          <a:lstStyle>
            <a:lvl1pPr algn="r">
              <a:defRPr sz="1200"/>
            </a:lvl1pPr>
          </a:lstStyle>
          <a:p>
            <a:fld id="{515CCE07-1711-4DC7-A7D8-7ED312C82FB8}" type="datetimeFigureOut">
              <a:rPr lang="fr-FR" smtClean="0"/>
              <a:t>15/07/2022</a:t>
            </a:fld>
            <a:endParaRPr lang="fr-FR"/>
          </a:p>
        </p:txBody>
      </p:sp>
      <p:sp>
        <p:nvSpPr>
          <p:cNvPr id="4" name="Espace réservé du pied de page 3"/>
          <p:cNvSpPr>
            <a:spLocks noGrp="1"/>
          </p:cNvSpPr>
          <p:nvPr>
            <p:ph type="ftr" sz="quarter" idx="2"/>
          </p:nvPr>
        </p:nvSpPr>
        <p:spPr>
          <a:xfrm>
            <a:off x="0" y="9430627"/>
            <a:ext cx="2945659" cy="497600"/>
          </a:xfrm>
          <a:prstGeom prst="rect">
            <a:avLst/>
          </a:prstGeom>
        </p:spPr>
        <p:txBody>
          <a:bodyPr vert="horz" lIns="90999" tIns="45499" rIns="90999" bIns="45499"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50444" y="9430627"/>
            <a:ext cx="2945659" cy="497600"/>
          </a:xfrm>
          <a:prstGeom prst="rect">
            <a:avLst/>
          </a:prstGeom>
        </p:spPr>
        <p:txBody>
          <a:bodyPr vert="horz" lIns="90999" tIns="45499" rIns="90999" bIns="45499" rtlCol="0" anchor="b"/>
          <a:lstStyle>
            <a:lvl1pPr algn="r">
              <a:defRPr sz="1200"/>
            </a:lvl1pPr>
          </a:lstStyle>
          <a:p>
            <a:fld id="{569DDB15-2B31-4CAD-B6B8-B9713A88FDC5}" type="slidenum">
              <a:rPr lang="fr-FR" smtClean="0"/>
              <a:t>‹N°›</a:t>
            </a:fld>
            <a:endParaRPr lang="fr-FR"/>
          </a:p>
        </p:txBody>
      </p:sp>
    </p:spTree>
    <p:extLst>
      <p:ext uri="{BB962C8B-B14F-4D97-AF65-F5344CB8AC3E}">
        <p14:creationId xmlns:p14="http://schemas.microsoft.com/office/powerpoint/2010/main" val="3255972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8136"/>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idx="1"/>
          </p:nvPr>
        </p:nvSpPr>
        <p:spPr>
          <a:xfrm>
            <a:off x="3850444" y="0"/>
            <a:ext cx="2945659" cy="498136"/>
          </a:xfrm>
          <a:prstGeom prst="rect">
            <a:avLst/>
          </a:prstGeom>
        </p:spPr>
        <p:txBody>
          <a:bodyPr vert="horz" lIns="90999" tIns="45499" rIns="90999" bIns="45499" rtlCol="0"/>
          <a:lstStyle>
            <a:lvl1pPr algn="r">
              <a:defRPr sz="1200"/>
            </a:lvl1pPr>
          </a:lstStyle>
          <a:p>
            <a:fld id="{014ABEAC-8B63-4BD1-9569-A14EB8752A94}" type="datetimeFigureOut">
              <a:rPr lang="fr-FR" smtClean="0"/>
              <a:t>15/07/2022</a:t>
            </a:fld>
            <a:endParaRPr lang="fr-FR"/>
          </a:p>
        </p:txBody>
      </p:sp>
      <p:sp>
        <p:nvSpPr>
          <p:cNvPr id="4" name="Espace réservé de l'image des diapositives 3"/>
          <p:cNvSpPr>
            <a:spLocks noGrp="1" noRot="1" noChangeAspect="1"/>
          </p:cNvSpPr>
          <p:nvPr>
            <p:ph type="sldImg" idx="2"/>
          </p:nvPr>
        </p:nvSpPr>
        <p:spPr>
          <a:xfrm>
            <a:off x="2214563" y="1241425"/>
            <a:ext cx="2368550" cy="3351213"/>
          </a:xfrm>
          <a:prstGeom prst="rect">
            <a:avLst/>
          </a:prstGeom>
          <a:noFill/>
          <a:ln w="12700">
            <a:solidFill>
              <a:prstClr val="black"/>
            </a:solidFill>
          </a:ln>
        </p:spPr>
        <p:txBody>
          <a:bodyPr vert="horz" lIns="90999" tIns="45499" rIns="90999" bIns="45499" rtlCol="0" anchor="ctr"/>
          <a:lstStyle/>
          <a:p>
            <a:endParaRPr lang="fr-FR"/>
          </a:p>
        </p:txBody>
      </p:sp>
      <p:sp>
        <p:nvSpPr>
          <p:cNvPr id="5" name="Espace réservé des notes 4"/>
          <p:cNvSpPr>
            <a:spLocks noGrp="1"/>
          </p:cNvSpPr>
          <p:nvPr>
            <p:ph type="body" sz="quarter" idx="3"/>
          </p:nvPr>
        </p:nvSpPr>
        <p:spPr>
          <a:xfrm>
            <a:off x="679768" y="4777959"/>
            <a:ext cx="5438140" cy="3909239"/>
          </a:xfrm>
          <a:prstGeom prst="rect">
            <a:avLst/>
          </a:prstGeom>
        </p:spPr>
        <p:txBody>
          <a:bodyPr vert="horz" lIns="90999" tIns="45499" rIns="90999" bIns="45499"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430093"/>
            <a:ext cx="2945659" cy="498135"/>
          </a:xfrm>
          <a:prstGeom prst="rect">
            <a:avLst/>
          </a:prstGeom>
        </p:spPr>
        <p:txBody>
          <a:bodyPr vert="horz" lIns="90999" tIns="45499" rIns="90999" bIns="45499"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50444" y="9430093"/>
            <a:ext cx="2945659" cy="498135"/>
          </a:xfrm>
          <a:prstGeom prst="rect">
            <a:avLst/>
          </a:prstGeom>
        </p:spPr>
        <p:txBody>
          <a:bodyPr vert="horz" lIns="90999" tIns="45499" rIns="90999" bIns="45499" rtlCol="0" anchor="b"/>
          <a:lstStyle>
            <a:lvl1pPr algn="r">
              <a:defRPr sz="1200"/>
            </a:lvl1pPr>
          </a:lstStyle>
          <a:p>
            <a:fld id="{55FDD912-8261-4B73-8183-A5C086F01018}" type="slidenum">
              <a:rPr lang="fr-FR" smtClean="0"/>
              <a:t>‹N°›</a:t>
            </a:fld>
            <a:endParaRPr lang="fr-FR"/>
          </a:p>
        </p:txBody>
      </p:sp>
    </p:spTree>
    <p:extLst>
      <p:ext uri="{BB962C8B-B14F-4D97-AF65-F5344CB8AC3E}">
        <p14:creationId xmlns:p14="http://schemas.microsoft.com/office/powerpoint/2010/main" val="63456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verture + Fond blanc">
    <p:spTree>
      <p:nvGrpSpPr>
        <p:cNvPr id="1" name=""/>
        <p:cNvGrpSpPr/>
        <p:nvPr/>
      </p:nvGrpSpPr>
      <p:grpSpPr>
        <a:xfrm>
          <a:off x="0" y="0"/>
          <a:ext cx="0" cy="0"/>
          <a:chOff x="0" y="0"/>
          <a:chExt cx="0" cy="0"/>
        </a:xfrm>
      </p:grpSpPr>
      <p:pic>
        <p:nvPicPr>
          <p:cNvPr id="2" name="Image" descr="Image">
            <a:extLst>
              <a:ext uri="{FF2B5EF4-FFF2-40B4-BE49-F238E27FC236}">
                <a16:creationId xmlns:a16="http://schemas.microsoft.com/office/drawing/2014/main" id="{D5A76BCD-6C96-4909-ACEB-56CF925E372F}"/>
              </a:ext>
            </a:extLst>
          </p:cNvPr>
          <p:cNvPicPr>
            <a:picLocks noChangeAspect="1"/>
          </p:cNvPicPr>
          <p:nvPr userDrawn="1"/>
        </p:nvPicPr>
        <p:blipFill>
          <a:blip r:embed="rId2"/>
          <a:stretch>
            <a:fillRect/>
          </a:stretch>
        </p:blipFill>
        <p:spPr>
          <a:xfrm>
            <a:off x="6506599" y="-598741"/>
            <a:ext cx="1605700" cy="1881484"/>
          </a:xfrm>
          <a:prstGeom prst="rect">
            <a:avLst/>
          </a:prstGeom>
          <a:ln w="3175">
            <a:miter lim="400000"/>
          </a:ln>
        </p:spPr>
      </p:pic>
      <p:sp>
        <p:nvSpPr>
          <p:cNvPr id="3" name="Rectangle">
            <a:extLst>
              <a:ext uri="{FF2B5EF4-FFF2-40B4-BE49-F238E27FC236}">
                <a16:creationId xmlns:a16="http://schemas.microsoft.com/office/drawing/2014/main" id="{1DE10B4D-4606-4171-8C03-DB6DCC94C19B}"/>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4" name="logo_equitim_final-01.png" descr="logo_equitim_final-01.png">
            <a:extLst>
              <a:ext uri="{FF2B5EF4-FFF2-40B4-BE49-F238E27FC236}">
                <a16:creationId xmlns:a16="http://schemas.microsoft.com/office/drawing/2014/main" id="{3D3B826A-2979-4099-9821-D7175F57BF98}"/>
              </a:ext>
            </a:extLst>
          </p:cNvPr>
          <p:cNvPicPr>
            <a:picLocks noChangeAspect="1"/>
          </p:cNvPicPr>
          <p:nvPr userDrawn="1"/>
        </p:nvPicPr>
        <p:blipFill rotWithShape="1">
          <a:blip r:embed="rId3"/>
          <a:srcRect t="30991" b="26494"/>
          <a:stretch/>
        </p:blipFill>
        <p:spPr>
          <a:xfrm>
            <a:off x="469449" y="22704"/>
            <a:ext cx="1765100" cy="567402"/>
          </a:xfrm>
          <a:prstGeom prst="rect">
            <a:avLst/>
          </a:prstGeom>
          <a:ln w="3175">
            <a:miter lim="400000"/>
          </a:ln>
        </p:spPr>
      </p:pic>
      <p:sp>
        <p:nvSpPr>
          <p:cNvPr id="20" name="Espace réservé du pied de page 11">
            <a:extLst>
              <a:ext uri="{FF2B5EF4-FFF2-40B4-BE49-F238E27FC236}">
                <a16:creationId xmlns:a16="http://schemas.microsoft.com/office/drawing/2014/main" id="{7B74E022-5B86-49D6-8870-24584F787A3C}"/>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21" name="Espace réservé du numéro de diapositive 12">
            <a:extLst>
              <a:ext uri="{FF2B5EF4-FFF2-40B4-BE49-F238E27FC236}">
                <a16:creationId xmlns:a16="http://schemas.microsoft.com/office/drawing/2014/main" id="{E4E9D226-511D-458B-8D62-869F074753CA}"/>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
        <p:nvSpPr>
          <p:cNvPr id="22" name="Rectangle">
            <a:extLst>
              <a:ext uri="{FF2B5EF4-FFF2-40B4-BE49-F238E27FC236}">
                <a16:creationId xmlns:a16="http://schemas.microsoft.com/office/drawing/2014/main" id="{0C591005-A978-4017-82AC-F4C5CD330576}"/>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1071623652"/>
      </p:ext>
    </p:extLst>
  </p:cSld>
  <p:clrMapOvr>
    <a:masterClrMapping/>
  </p:clrMapOvr>
  <p:extLst>
    <p:ext uri="{DCECCB84-F9BA-43D5-87BE-67443E8EF086}">
      <p15:sldGuideLst xmlns:p15="http://schemas.microsoft.com/office/powerpoint/2012/main">
        <p15:guide id="1" orient="horz" pos="3368">
          <p15:clr>
            <a:srgbClr val="FBAE40"/>
          </p15:clr>
        </p15:guide>
        <p15:guide id="2" pos="238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exte + Graphiqu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6840000" y="10169462"/>
            <a:ext cx="359448" cy="216326"/>
          </a:xfrm>
          <a:noFill/>
        </p:spPr>
        <p:txBody>
          <a:bodyPr>
            <a:noAutofit/>
          </a:bodyPr>
          <a:lstStyle>
            <a:lvl1pPr algn="ctr">
              <a:defRPr sz="900" b="1">
                <a:solidFill>
                  <a:srgbClr val="B9A049"/>
                </a:solidFill>
              </a:defRPr>
            </a:lvl1pPr>
          </a:lstStyle>
          <a:p>
            <a:fld id="{21A58941-C02C-41B5-9643-2C1F36B7BEEB}" type="slidenum">
              <a:rPr lang="fr-FR" smtClean="0"/>
              <a:pPr/>
              <a:t>‹N°›</a:t>
            </a:fld>
            <a:endParaRPr lang="fr-FR"/>
          </a:p>
        </p:txBody>
      </p:sp>
      <p:sp>
        <p:nvSpPr>
          <p:cNvPr id="10" name="Espace réservé du texte 9"/>
          <p:cNvSpPr>
            <a:spLocks noGrp="1"/>
          </p:cNvSpPr>
          <p:nvPr>
            <p:ph type="body" sz="quarter" idx="15"/>
          </p:nvPr>
        </p:nvSpPr>
        <p:spPr>
          <a:xfrm>
            <a:off x="542225" y="10112870"/>
            <a:ext cx="6120000" cy="432000"/>
          </a:xfrm>
          <a:prstGeom prst="rect">
            <a:avLst/>
          </a:prstGeom>
        </p:spPr>
        <p:txBody>
          <a:bodyPr>
            <a:noAutofit/>
          </a:bodyPr>
          <a:lstStyle>
            <a:lvl1pPr marL="0" indent="0">
              <a:lnSpc>
                <a:spcPct val="100000"/>
              </a:lnSpc>
              <a:spcBef>
                <a:spcPts val="0"/>
              </a:spcBef>
              <a:buNone/>
              <a:defRPr sz="550" cap="all" baseline="0">
                <a:solidFill>
                  <a:schemeClr val="bg1"/>
                </a:solidFill>
                <a:latin typeface="Akkurat-Light" panose="02000303000000000000" pitchFamily="50" charset="0"/>
              </a:defRPr>
            </a:lvl1pPr>
            <a:lvl2pPr marL="0" indent="0">
              <a:lnSpc>
                <a:spcPct val="100000"/>
              </a:lnSpc>
              <a:spcBef>
                <a:spcPts val="0"/>
              </a:spcBef>
              <a:buNone/>
              <a:defRPr sz="550">
                <a:solidFill>
                  <a:schemeClr val="bg1"/>
                </a:solidFill>
                <a:latin typeface="Akkurat-Light" panose="02000303000000000000" pitchFamily="50" charset="0"/>
              </a:defRPr>
            </a:lvl2pPr>
            <a:lvl3pPr marL="755934" indent="0">
              <a:buNone/>
              <a:defRPr sz="550">
                <a:latin typeface="Akkurat-Light" panose="02000303000000000000" pitchFamily="50" charset="0"/>
              </a:defRPr>
            </a:lvl3pPr>
            <a:lvl4pPr marL="1133901" indent="0">
              <a:buNone/>
              <a:defRPr sz="550">
                <a:latin typeface="Akkurat-Light" panose="02000303000000000000" pitchFamily="50" charset="0"/>
              </a:defRPr>
            </a:lvl4pPr>
            <a:lvl5pPr marL="1511869" indent="0">
              <a:buNone/>
              <a:defRPr sz="550">
                <a:latin typeface="Akkurat-Light" panose="02000303000000000000" pitchFamily="50" charset="0"/>
              </a:defRPr>
            </a:lvl5pPr>
          </a:lstStyle>
          <a:p>
            <a:pPr lvl="0"/>
            <a:r>
              <a:rPr lang="fr-FR"/>
              <a:t>Modifier les styles du texte du masque</a:t>
            </a:r>
          </a:p>
          <a:p>
            <a:pPr lvl="1"/>
            <a:r>
              <a:rPr lang="fr-FR"/>
              <a:t>Deuxième niveau</a:t>
            </a:r>
          </a:p>
        </p:txBody>
      </p:sp>
      <p:sp>
        <p:nvSpPr>
          <p:cNvPr id="23" name="Espace réservé du texte 22"/>
          <p:cNvSpPr>
            <a:spLocks noGrp="1"/>
          </p:cNvSpPr>
          <p:nvPr>
            <p:ph type="body" sz="quarter" idx="16"/>
          </p:nvPr>
        </p:nvSpPr>
        <p:spPr>
          <a:xfrm>
            <a:off x="1080000" y="1260000"/>
            <a:ext cx="6120000" cy="3960000"/>
          </a:xfrm>
          <a:prstGeom prst="rect">
            <a:avLst/>
          </a:prstGeom>
        </p:spPr>
        <p:txBody>
          <a:bodyPr lIns="0" tIns="0" rIns="0" bIns="0">
            <a:noAutofit/>
          </a:bodyPr>
          <a:lstStyle>
            <a:lvl1pPr marL="0" indent="0">
              <a:spcBef>
                <a:spcPts val="2400"/>
              </a:spcBef>
              <a:buNone/>
              <a:defRPr sz="1600" b="0" cap="all" baseline="0">
                <a:solidFill>
                  <a:schemeClr val="tx1"/>
                </a:solidFill>
                <a:latin typeface="Futura PT" panose="020B0902020204020203" pitchFamily="34" charset="0"/>
                <a:cs typeface="Gotham Bold" pitchFamily="50" charset="0"/>
              </a:defRPr>
            </a:lvl1pPr>
            <a:lvl2pPr marL="0" indent="0">
              <a:lnSpc>
                <a:spcPct val="100000"/>
              </a:lnSpc>
              <a:spcBef>
                <a:spcPts val="800"/>
              </a:spcBef>
              <a:buNone/>
              <a:defRPr sz="900">
                <a:solidFill>
                  <a:schemeClr val="tx2"/>
                </a:solidFill>
              </a:defRPr>
            </a:lvl2pPr>
            <a:lvl3pPr marL="0" indent="0">
              <a:lnSpc>
                <a:spcPct val="100000"/>
              </a:lnSpc>
              <a:spcBef>
                <a:spcPts val="800"/>
              </a:spcBef>
              <a:buNone/>
              <a:defRPr sz="900">
                <a:solidFill>
                  <a:schemeClr val="tx1"/>
                </a:solidFill>
              </a:defRPr>
            </a:lvl3pPr>
            <a:lvl4pPr marL="0" indent="0">
              <a:lnSpc>
                <a:spcPct val="100000"/>
              </a:lnSpc>
              <a:spcBef>
                <a:spcPts val="600"/>
              </a:spcBef>
              <a:buNone/>
              <a:defRPr sz="800">
                <a:solidFill>
                  <a:schemeClr val="tx2"/>
                </a:solidFill>
                <a:latin typeface="Ciutadella Light Italic" panose="02000000000000000000" pitchFamily="50" charset="0"/>
              </a:defRPr>
            </a:lvl4pPr>
            <a:lvl5pPr marL="0" indent="0">
              <a:lnSpc>
                <a:spcPct val="100000"/>
              </a:lnSpc>
              <a:spcBef>
                <a:spcPts val="600"/>
              </a:spcBef>
              <a:buNone/>
              <a:defRPr sz="800">
                <a:solidFill>
                  <a:schemeClr val="tx2"/>
                </a:solidFill>
                <a:latin typeface="Ciutadella Regular Italic" panose="01000000000000000000" pitchFamily="50" charset="0"/>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26" name="Espace réservé du graphique 25"/>
          <p:cNvSpPr>
            <a:spLocks noGrp="1"/>
          </p:cNvSpPr>
          <p:nvPr>
            <p:ph type="chart" sz="quarter" idx="18" hasCustomPrompt="1"/>
          </p:nvPr>
        </p:nvSpPr>
        <p:spPr>
          <a:xfrm>
            <a:off x="1080000" y="6118050"/>
            <a:ext cx="6120000" cy="2880000"/>
          </a:xfrm>
          <a:prstGeom prst="rect">
            <a:avLst/>
          </a:prstGeom>
          <a:solidFill>
            <a:schemeClr val="bg1">
              <a:lumMod val="95000"/>
            </a:schemeClr>
          </a:solidFill>
        </p:spPr>
        <p:txBody>
          <a:bodyPr anchor="ctr">
            <a:noAutofit/>
          </a:bodyPr>
          <a:lstStyle>
            <a:lvl1pPr marL="0" indent="0" algn="ctr">
              <a:buNone/>
              <a:defRPr sz="1400"/>
            </a:lvl1pPr>
          </a:lstStyle>
          <a:p>
            <a:r>
              <a:rPr lang="fr-FR"/>
              <a:t>Graphique</a:t>
            </a:r>
          </a:p>
        </p:txBody>
      </p:sp>
      <p:sp>
        <p:nvSpPr>
          <p:cNvPr id="19" name="Espace réservé du texte 22"/>
          <p:cNvSpPr>
            <a:spLocks noGrp="1"/>
          </p:cNvSpPr>
          <p:nvPr>
            <p:ph type="body" sz="quarter" idx="19"/>
          </p:nvPr>
        </p:nvSpPr>
        <p:spPr>
          <a:xfrm>
            <a:off x="1080000" y="5722050"/>
            <a:ext cx="6120000" cy="288000"/>
          </a:xfrm>
          <a:prstGeom prst="rect">
            <a:avLst/>
          </a:prstGeom>
        </p:spPr>
        <p:txBody>
          <a:bodyPr lIns="0" tIns="0" rIns="0" bIns="0">
            <a:noAutofit/>
          </a:bodyPr>
          <a:lstStyle>
            <a:lvl1pPr marL="0" indent="0">
              <a:spcBef>
                <a:spcPts val="2400"/>
              </a:spcBef>
              <a:buNone/>
              <a:defRPr sz="1600" b="0" cap="all" baseline="0">
                <a:solidFill>
                  <a:schemeClr val="tx1"/>
                </a:solidFill>
                <a:latin typeface="+mj-lt"/>
                <a:cs typeface="Gotham Bold" pitchFamily="50" charset="0"/>
              </a:defRPr>
            </a:lvl1pPr>
            <a:lvl2pPr marL="0" indent="0">
              <a:lnSpc>
                <a:spcPct val="100000"/>
              </a:lnSpc>
              <a:spcBef>
                <a:spcPts val="800"/>
              </a:spcBef>
              <a:buNone/>
              <a:defRPr sz="900">
                <a:solidFill>
                  <a:schemeClr val="tx2"/>
                </a:solidFill>
              </a:defRPr>
            </a:lvl2pPr>
            <a:lvl3pPr marL="0" indent="0">
              <a:lnSpc>
                <a:spcPct val="100000"/>
              </a:lnSpc>
              <a:spcBef>
                <a:spcPts val="400"/>
              </a:spcBef>
              <a:buNone/>
              <a:defRPr sz="900">
                <a:solidFill>
                  <a:schemeClr val="tx2"/>
                </a:solidFill>
              </a:defRPr>
            </a:lvl3pPr>
            <a:lvl4pPr marL="0" indent="0">
              <a:lnSpc>
                <a:spcPct val="100000"/>
              </a:lnSpc>
              <a:spcBef>
                <a:spcPts val="600"/>
              </a:spcBef>
              <a:buNone/>
              <a:defRPr sz="900">
                <a:solidFill>
                  <a:schemeClr val="tx1"/>
                </a:solidFill>
              </a:defRPr>
            </a:lvl4pPr>
            <a:lvl5pPr marL="0" indent="0">
              <a:lnSpc>
                <a:spcPct val="100000"/>
              </a:lnSpc>
              <a:spcBef>
                <a:spcPts val="600"/>
              </a:spcBef>
              <a:buNone/>
              <a:defRPr sz="700">
                <a:solidFill>
                  <a:schemeClr val="tx2"/>
                </a:solidFill>
                <a:latin typeface="Ciutadella Regular Italic" panose="01000000000000000000" pitchFamily="50" charset="0"/>
              </a:defRPr>
            </a:lvl5pPr>
          </a:lstStyle>
          <a:p>
            <a:pPr lvl="0"/>
            <a:r>
              <a:rPr lang="fr-FR"/>
              <a:t>Modifier les styles du texte du masque</a:t>
            </a:r>
          </a:p>
        </p:txBody>
      </p:sp>
      <p:sp>
        <p:nvSpPr>
          <p:cNvPr id="14" name="Espace réservé pour une image  7"/>
          <p:cNvSpPr>
            <a:spLocks noGrp="1"/>
          </p:cNvSpPr>
          <p:nvPr>
            <p:ph type="pic" sz="quarter" idx="13"/>
          </p:nvPr>
        </p:nvSpPr>
        <p:spPr>
          <a:xfrm>
            <a:off x="0" y="0"/>
            <a:ext cx="7559675" cy="900000"/>
          </a:xfrm>
          <a:prstGeom prst="rect">
            <a:avLst/>
          </a:prstGeom>
          <a:solidFill>
            <a:schemeClr val="bg1">
              <a:lumMod val="95000"/>
            </a:schemeClr>
          </a:solidFill>
        </p:spPr>
        <p:txBody>
          <a:bodyPr anchor="ctr">
            <a:noAutofit/>
          </a:bodyPr>
          <a:lstStyle>
            <a:lvl1pPr marL="0" indent="0" algn="ctr">
              <a:buNone/>
              <a:defRPr sz="1400"/>
            </a:lvl1pPr>
          </a:lstStyle>
          <a:p>
            <a:endParaRPr lang="fr-FR"/>
          </a:p>
        </p:txBody>
      </p:sp>
      <p:sp>
        <p:nvSpPr>
          <p:cNvPr id="15" name="Title 1"/>
          <p:cNvSpPr>
            <a:spLocks noGrp="1"/>
          </p:cNvSpPr>
          <p:nvPr>
            <p:ph type="title"/>
          </p:nvPr>
        </p:nvSpPr>
        <p:spPr>
          <a:xfrm>
            <a:off x="4775813" y="26477"/>
            <a:ext cx="2664000" cy="432000"/>
          </a:xfrm>
          <a:prstGeom prst="rect">
            <a:avLst/>
          </a:prstGeom>
        </p:spPr>
        <p:txBody>
          <a:bodyPr bIns="0" anchor="b">
            <a:noAutofit/>
          </a:bodyPr>
          <a:lstStyle>
            <a:lvl1pPr>
              <a:lnSpc>
                <a:spcPct val="78000"/>
              </a:lnSpc>
              <a:defRPr sz="1400" cap="all" baseline="0">
                <a:solidFill>
                  <a:schemeClr val="bg1"/>
                </a:solidFill>
              </a:defRPr>
            </a:lvl1pPr>
          </a:lstStyle>
          <a:p>
            <a:r>
              <a:rPr lang="fr-FR"/>
              <a:t>Modifiez le style du titre</a:t>
            </a:r>
            <a:endParaRPr lang="en-US"/>
          </a:p>
        </p:txBody>
      </p:sp>
      <p:sp>
        <p:nvSpPr>
          <p:cNvPr id="16" name="Footer Placeholder 4"/>
          <p:cNvSpPr>
            <a:spLocks noGrp="1"/>
          </p:cNvSpPr>
          <p:nvPr>
            <p:ph type="ftr" sz="quarter" idx="11"/>
          </p:nvPr>
        </p:nvSpPr>
        <p:spPr>
          <a:xfrm>
            <a:off x="4626000" y="605058"/>
            <a:ext cx="2880694" cy="252462"/>
          </a:xfrm>
          <a:prstGeom prst="rect">
            <a:avLst/>
          </a:prstGeom>
        </p:spPr>
        <p:txBody>
          <a:bodyPr anchor="ctr">
            <a:noAutofit/>
          </a:bodyPr>
          <a:lstStyle>
            <a:lvl1pPr algn="ctr">
              <a:defRPr sz="1200" cap="small" spc="100" baseline="0">
                <a:solidFill>
                  <a:schemeClr val="bg1"/>
                </a:solidFill>
              </a:defRPr>
            </a:lvl1pPr>
          </a:lstStyle>
          <a:p>
            <a:r>
              <a:rPr lang="fr-FR"/>
              <a:t>Brochure commerciale - Mars 2017</a:t>
            </a:r>
          </a:p>
        </p:txBody>
      </p:sp>
    </p:spTree>
    <p:extLst>
      <p:ext uri="{BB962C8B-B14F-4D97-AF65-F5344CB8AC3E}">
        <p14:creationId xmlns:p14="http://schemas.microsoft.com/office/powerpoint/2010/main" val="2987354065"/>
      </p:ext>
    </p:extLst>
  </p:cSld>
  <p:clrMapOvr>
    <a:masterClrMapping/>
  </p:clrMapOvr>
  <p:extLst>
    <p:ext uri="{DCECCB84-F9BA-43D5-87BE-67443E8EF086}">
      <p15:sldGuideLst xmlns:p15="http://schemas.microsoft.com/office/powerpoint/2012/main">
        <p15:guide id="2" pos="2381">
          <p15:clr>
            <a:srgbClr val="FBAE40"/>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 Id="rId4" Type="http://schemas.openxmlformats.org/officeDocument/2006/relationships/image" Target="../media/image1.png"/><Relationship Id="rId5"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 name="Connecteur droit 1">
            <a:extLst>
              <a:ext uri="{FF2B5EF4-FFF2-40B4-BE49-F238E27FC236}">
                <a16:creationId xmlns:a16="http://schemas.microsoft.com/office/drawing/2014/main" id="{29CD59DA-BB77-4BCC-8035-0C3F556DCD6C}"/>
              </a:ext>
            </a:extLst>
          </p:cNvPr>
          <p:cNvCxnSpPr/>
          <p:nvPr userDrawn="1"/>
        </p:nvCxnSpPr>
        <p:spPr>
          <a:xfrm>
            <a:off x="1072800" y="6742187"/>
            <a:ext cx="108000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Image" descr="Image">
            <a:extLst>
              <a:ext uri="{FF2B5EF4-FFF2-40B4-BE49-F238E27FC236}">
                <a16:creationId xmlns:a16="http://schemas.microsoft.com/office/drawing/2014/main" id="{B027760F-5F73-47ED-8334-F365AA02846C}"/>
              </a:ext>
            </a:extLst>
          </p:cNvPr>
          <p:cNvPicPr>
            <a:picLocks noChangeAspect="1"/>
          </p:cNvPicPr>
          <p:nvPr userDrawn="1"/>
        </p:nvPicPr>
        <p:blipFill>
          <a:blip r:embed="rId4"/>
          <a:stretch>
            <a:fillRect/>
          </a:stretch>
        </p:blipFill>
        <p:spPr>
          <a:xfrm>
            <a:off x="6506599" y="-598741"/>
            <a:ext cx="1605700" cy="1881484"/>
          </a:xfrm>
          <a:prstGeom prst="rect">
            <a:avLst/>
          </a:prstGeom>
          <a:ln w="3175">
            <a:miter lim="400000"/>
          </a:ln>
        </p:spPr>
      </p:pic>
      <p:sp>
        <p:nvSpPr>
          <p:cNvPr id="4" name="Rectangle">
            <a:extLst>
              <a:ext uri="{FF2B5EF4-FFF2-40B4-BE49-F238E27FC236}">
                <a16:creationId xmlns:a16="http://schemas.microsoft.com/office/drawing/2014/main" id="{E7F06E1F-D644-4F11-9C6B-F8D54F8A3E78}"/>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5" name="logo_equitim_final-01.png" descr="logo_equitim_final-01.png">
            <a:extLst>
              <a:ext uri="{FF2B5EF4-FFF2-40B4-BE49-F238E27FC236}">
                <a16:creationId xmlns:a16="http://schemas.microsoft.com/office/drawing/2014/main" id="{A9E3A983-A56E-48BC-B71A-23C20E45D0F9}"/>
              </a:ext>
            </a:extLst>
          </p:cNvPr>
          <p:cNvPicPr>
            <a:picLocks noChangeAspect="1"/>
          </p:cNvPicPr>
          <p:nvPr userDrawn="1"/>
        </p:nvPicPr>
        <p:blipFill rotWithShape="1">
          <a:blip r:embed="rId5"/>
          <a:srcRect t="30991" b="26494"/>
          <a:stretch/>
        </p:blipFill>
        <p:spPr>
          <a:xfrm>
            <a:off x="469449" y="22704"/>
            <a:ext cx="1765100" cy="567402"/>
          </a:xfrm>
          <a:prstGeom prst="rect">
            <a:avLst/>
          </a:prstGeom>
          <a:ln w="3175">
            <a:miter lim="400000"/>
          </a:ln>
        </p:spPr>
      </p:pic>
      <p:sp>
        <p:nvSpPr>
          <p:cNvPr id="10" name="Rectangle">
            <a:extLst>
              <a:ext uri="{FF2B5EF4-FFF2-40B4-BE49-F238E27FC236}">
                <a16:creationId xmlns:a16="http://schemas.microsoft.com/office/drawing/2014/main" id="{CC30895E-8558-43B7-88FB-9F10099099EF}"/>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pied de page 11">
            <a:extLst>
              <a:ext uri="{FF2B5EF4-FFF2-40B4-BE49-F238E27FC236}">
                <a16:creationId xmlns:a16="http://schemas.microsoft.com/office/drawing/2014/main" id="{F4E9C2A1-ADF5-4031-A5B6-5C0F57370F54}"/>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13" name="Espace réservé du numéro de diapositive 12">
            <a:extLst>
              <a:ext uri="{FF2B5EF4-FFF2-40B4-BE49-F238E27FC236}">
                <a16:creationId xmlns:a16="http://schemas.microsoft.com/office/drawing/2014/main" id="{2A215E0A-5F80-497A-B131-96EADD0877AD}"/>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Tree>
    <p:extLst>
      <p:ext uri="{BB962C8B-B14F-4D97-AF65-F5344CB8AC3E}">
        <p14:creationId xmlns:p14="http://schemas.microsoft.com/office/powerpoint/2010/main" val="3591108463"/>
      </p:ext>
    </p:extLst>
  </p:cSld>
  <p:clrMap bg1="lt1" tx1="dk1" bg2="lt2" tx2="dk2" accent1="accent1" accent2="accent2" accent3="accent3" accent4="accent4" accent5="accent5" accent6="accent6" hlink="hlink" folHlink="folHlink"/>
  <p:sldLayoutIdLst>
    <p:sldLayoutId id="2147483677" r:id="rId1"/>
    <p:sldLayoutId id="2147483678" r:id="rId2"/>
  </p:sldLayoutIdLst>
  <p:hf hdr="0" ftr="0" dt="0"/>
  <p:txStyles>
    <p:titleStyle>
      <a:lvl1pPr algn="l" defTabSz="755934" rtl="0" eaLnBrk="1" latinLnBrk="0" hangingPunct="1">
        <a:lnSpc>
          <a:spcPct val="90000"/>
        </a:lnSpc>
        <a:spcBef>
          <a:spcPct val="0"/>
        </a:spcBef>
        <a:buNone/>
        <a:defRPr sz="1600" kern="1200">
          <a:solidFill>
            <a:srgbClr val="000000"/>
          </a:solidFill>
          <a:latin typeface="Futura PT" panose="020B0902020204020203" pitchFamily="34" charset="0"/>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eg"/><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kid.bnpparibas.com/%3cISIN%3e-FR.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blue and black city buildings photography">
            <a:extLst>
              <a:ext uri="{FF2B5EF4-FFF2-40B4-BE49-F238E27FC236}">
                <a16:creationId xmlns:a16="http://schemas.microsoft.com/office/drawing/2014/main" id="{13DC8B5A-F4C7-47D2-B401-36F4614215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518" y="737499"/>
            <a:ext cx="6823318" cy="431632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a:extLst>
              <a:ext uri="{FF2B5EF4-FFF2-40B4-BE49-F238E27FC236}">
                <a16:creationId xmlns:a16="http://schemas.microsoft.com/office/drawing/2014/main" id="{E788432B-CD2F-4028-8AB8-0C3E75070B5E}"/>
              </a:ext>
            </a:extLst>
          </p:cNvPr>
          <p:cNvSpPr/>
          <p:nvPr/>
        </p:nvSpPr>
        <p:spPr>
          <a:xfrm>
            <a:off x="376518" y="4813740"/>
            <a:ext cx="3409349" cy="240082"/>
          </a:xfrm>
          <a:prstGeom prst="rect">
            <a:avLst/>
          </a:prstGeom>
          <a:solidFill>
            <a:srgbClr val="B9A049"/>
          </a:solidFill>
          <a:ln w="3175">
            <a:miter lim="400000"/>
          </a:ln>
        </p:spPr>
        <p:txBody>
          <a:bodyPr lIns="20981" tIns="72000" rIns="20981" bIns="72000" anchor="ctr"/>
          <a:lstStyle/>
          <a:p>
            <a:pPr algn="ctr" defTabSz="825500">
              <a:defRPr sz="3200" b="0">
                <a:solidFill>
                  <a:srgbClr val="FFFFFF"/>
                </a:solidFill>
                <a:latin typeface="Helvetica Neue Medium"/>
                <a:ea typeface="Helvetica Neue Medium"/>
                <a:cs typeface="Helvetica Neue Medium"/>
                <a:sym typeface="Helvetica Neue Medium"/>
              </a:defRPr>
            </a:pPr>
            <a:r>
              <a:rPr lang="fr-FR" sz="1000" b="1" dirty="0">
                <a:latin typeface="Futura PT" panose="020B0902020204020203" pitchFamily="34" charset="0"/>
              </a:rPr>
              <a:t>COMMUNICATION À CARACTÈRE PROMOTIONNEL</a:t>
            </a:r>
          </a:p>
        </p:txBody>
      </p:sp>
      <p:sp>
        <p:nvSpPr>
          <p:cNvPr id="18" name="Espace réservé du contenu 4">
            <a:extLst>
              <a:ext uri="{FF2B5EF4-FFF2-40B4-BE49-F238E27FC236}">
                <a16:creationId xmlns:a16="http://schemas.microsoft.com/office/drawing/2014/main" id="{CFFC8B5E-6E2E-4EB2-BF37-16231C4C9B24}"/>
              </a:ext>
            </a:extLst>
          </p:cNvPr>
          <p:cNvSpPr txBox="1">
            <a:spLocks/>
          </p:cNvSpPr>
          <p:nvPr/>
        </p:nvSpPr>
        <p:spPr>
          <a:xfrm>
            <a:off x="531649" y="6069790"/>
            <a:ext cx="3024000" cy="3475310"/>
          </a:xfrm>
          <a:prstGeom prst="rect">
            <a:avLst/>
          </a:prstGeom>
          <a:noFill/>
        </p:spPr>
        <p:txBody>
          <a:bodyPr wrap="square" lIns="0" tIns="0" rIns="0" bIns="0">
            <a:spAutoFit/>
          </a:bodyPr>
          <a:lstStyle>
            <a:lvl1pPr marL="0" indent="0" algn="l" defTabSz="755934" rtl="0" eaLnBrk="1" latinLnBrk="0" hangingPunct="1">
              <a:lnSpc>
                <a:spcPct val="100000"/>
              </a:lnSpc>
              <a:spcBef>
                <a:spcPts val="600"/>
              </a:spcBef>
              <a:buSzPct val="130000"/>
              <a:buFontTx/>
              <a:buBlip>
                <a:blip r:embed="rId3"/>
              </a:buBlip>
              <a:defRPr sz="1100" kern="1200" cap="all" baseline="0">
                <a:solidFill>
                  <a:schemeClr val="tx1"/>
                </a:solidFill>
                <a:latin typeface="+mn-lt"/>
                <a:ea typeface="+mn-ea"/>
                <a:cs typeface="+mn-cs"/>
              </a:defRPr>
            </a:lvl1pPr>
            <a:lvl2pPr marL="0" indent="0" algn="l" defTabSz="755934" rtl="0" eaLnBrk="1" latinLnBrk="0" hangingPunct="1">
              <a:lnSpc>
                <a:spcPct val="100000"/>
              </a:lnSpc>
              <a:spcBef>
                <a:spcPts val="300"/>
              </a:spcBef>
              <a:buFont typeface="Arial" panose="020B0604020202020204" pitchFamily="34" charset="0"/>
              <a:buNone/>
              <a:defRPr sz="1100" kern="1200">
                <a:solidFill>
                  <a:schemeClr val="tx2"/>
                </a:solidFill>
                <a:latin typeface="+mn-lt"/>
                <a:ea typeface="+mn-ea"/>
                <a:cs typeface="+mn-cs"/>
              </a:defRPr>
            </a:lvl2pPr>
            <a:lvl3pPr marL="0" indent="0" algn="l" defTabSz="755934" rtl="0" eaLnBrk="1" latinLnBrk="0" hangingPunct="1">
              <a:lnSpc>
                <a:spcPct val="100000"/>
              </a:lnSpc>
              <a:spcBef>
                <a:spcPts val="0"/>
              </a:spcBef>
              <a:buFont typeface="Arial" panose="020B0604020202020204" pitchFamily="34" charset="0"/>
              <a:buNone/>
              <a:defRPr sz="1050" kern="1200">
                <a:solidFill>
                  <a:schemeClr val="tx2"/>
                </a:solidFill>
                <a:latin typeface="+mn-lt"/>
                <a:ea typeface="+mn-ea"/>
                <a:cs typeface="+mn-cs"/>
              </a:defRPr>
            </a:lvl3pPr>
            <a:lvl4pPr marL="0" indent="0" algn="l" defTabSz="755934" rtl="0" eaLnBrk="1" latinLnBrk="0" hangingPunct="1">
              <a:lnSpc>
                <a:spcPct val="100000"/>
              </a:lnSpc>
              <a:spcBef>
                <a:spcPts val="0"/>
              </a:spcBef>
              <a:buFont typeface="Arial" panose="020B0604020202020204" pitchFamily="34" charset="0"/>
              <a:buNone/>
              <a:defRPr sz="1000" kern="1200">
                <a:solidFill>
                  <a:schemeClr val="tx2"/>
                </a:solidFill>
                <a:latin typeface="+mn-lt"/>
                <a:ea typeface="+mn-ea"/>
                <a:cs typeface="+mn-cs"/>
              </a:defRPr>
            </a:lvl4pPr>
            <a:lvl5pPr marL="0" indent="0" algn="l" defTabSz="755934" rtl="0" eaLnBrk="1" latinLnBrk="0" hangingPunct="1">
              <a:lnSpc>
                <a:spcPct val="100000"/>
              </a:lnSpc>
              <a:spcBef>
                <a:spcPts val="0"/>
              </a:spcBef>
              <a:buFont typeface="Arial" panose="020B0604020202020204" pitchFamily="34" charset="0"/>
              <a:buNone/>
              <a:defRPr sz="900" kern="1200">
                <a:solidFill>
                  <a:schemeClr val="tx2"/>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Titres de créance </a:t>
            </a:r>
            <a:r>
              <a:rPr lang="fr-FR" sz="800" b="1" cap="none" dirty="0"/>
              <a:t>de droit français présentant un risque de perte en capital partielle ou totale en cours de vie et à l’échéance</a:t>
            </a:r>
            <a:r>
              <a:rPr lang="fr-FR" sz="800" b="1" cap="none" baseline="30000" dirty="0"/>
              <a:t>(1)</a:t>
            </a:r>
            <a:r>
              <a:rPr lang="fr-FR" sz="800" b="1" cap="none" dirty="0"/>
              <a:t>, ci-après le « titre de créance ».</a:t>
            </a:r>
          </a:p>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 de créance risqué </a:t>
            </a:r>
            <a:r>
              <a:rPr lang="fr-FR" sz="800" b="1" cap="none" dirty="0"/>
              <a:t>alternatif à un investissement dynamique risqué de type indice.</a:t>
            </a:r>
            <a:endParaRPr lang="fr-FR" sz="800" b="1" cap="none" baseline="30000"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Période de commercialisation : </a:t>
            </a:r>
            <a:r>
              <a:rPr lang="fr-FR" sz="800" b="1" cap="none" dirty="0"/>
              <a:t>du 24 juin 2022 au 29 juillet 2022 (inclus). </a:t>
            </a:r>
            <a:r>
              <a:rPr lang="fr-FR" sz="800" cap="none" dirty="0"/>
              <a:t>Une fois le montant de l’enveloppe initiale atteint (30 000 000 EUR), la commercialisation de « onsanbranle » peut cesser à tout moment sans préavis avant le 29 juillet 2022, ce dont vous serez informé(e), le cas échéant, par le distributeur.</a:t>
            </a:r>
          </a:p>
          <a:p>
            <a:pPr marL="171450" indent="-171450" algn="just">
              <a:spcBef>
                <a:spcPts val="1200"/>
              </a:spcBef>
              <a:buClr>
                <a:srgbClr val="1C1C1C"/>
              </a:buClr>
              <a:buSzPct val="100000"/>
              <a:buFont typeface="Wingdings" panose="05000000000000000000" pitchFamily="2" charset="2"/>
              <a:buChar char="§"/>
            </a:pPr>
            <a:r>
              <a:rPr lang="fr-FR" sz="800" b="1" dirty="0">
                <a:solidFill>
                  <a:srgbClr val="B9A049"/>
                </a:solidFill>
                <a:latin typeface="Futura PT" panose="020B0902020204020203" pitchFamily="34" charset="0"/>
              </a:rPr>
              <a:t>Durée d’investissement conseillée : </a:t>
            </a:r>
            <a:r>
              <a:rPr lang="fr-FR" sz="800" b="1" cap="none" dirty="0">
                <a:solidFill>
                  <a:srgbClr val="000000"/>
                </a:solidFill>
              </a:rPr>
              <a:t>10 ans </a:t>
            </a:r>
            <a:r>
              <a:rPr lang="fr-FR" sz="800" cap="none" dirty="0">
                <a:solidFill>
                  <a:schemeClr val="tx2"/>
                </a:solidFill>
              </a:rPr>
              <a:t>(hors remboursement anticipé automatique). </a:t>
            </a:r>
          </a:p>
          <a:p>
            <a:pPr marL="171450" lvl="1" indent="-171450" algn="just">
              <a:buFont typeface="Proxima Nova Rg" panose="02000506030000020004" pitchFamily="2" charset="0"/>
              <a:buChar char=" "/>
            </a:pPr>
            <a:r>
              <a:rPr lang="fr-FR" sz="800" i="1" dirty="0"/>
              <a:t>E</a:t>
            </a:r>
            <a:r>
              <a:rPr lang="fr-FR" sz="800" i="1" cap="none" dirty="0">
                <a:solidFill>
                  <a:schemeClr val="tx2"/>
                </a:solidFill>
              </a:rPr>
              <a:t>n cas de revente avant la date d'échéance</a:t>
            </a:r>
            <a:r>
              <a:rPr lang="fr-FR" sz="800" i="1" cap="none" baseline="30000" dirty="0">
                <a:solidFill>
                  <a:schemeClr val="tx2"/>
                </a:solidFill>
              </a:rPr>
              <a:t>(2)</a:t>
            </a:r>
            <a:r>
              <a:rPr lang="fr-FR" sz="800" i="1" cap="none" dirty="0">
                <a:solidFill>
                  <a:schemeClr val="tx2"/>
                </a:solidFill>
              </a:rPr>
              <a:t> alors que les conditions de remboursement anticipé automatique ne sont pas remplies, </a:t>
            </a:r>
            <a:r>
              <a:rPr lang="fr-FR" sz="800" b="1" i="1" cap="none" dirty="0">
                <a:solidFill>
                  <a:schemeClr val="tx2"/>
                </a:solidFill>
              </a:rPr>
              <a:t>l’investisseur prend un risque de perte en capital non mesurable à priori</a:t>
            </a:r>
            <a:r>
              <a:rPr lang="fr-FR" sz="800" i="1" cap="none" dirty="0">
                <a:solidFill>
                  <a:schemeClr val="tx2"/>
                </a:solidFill>
              </a:rPr>
              <a:t>.</a:t>
            </a:r>
            <a:endParaRPr lang="fr-FR" sz="800" cap="none"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Cadre d’investissement : </a:t>
            </a:r>
            <a:r>
              <a:rPr lang="fr-FR" sz="800" cap="none" dirty="0">
                <a:solidFill>
                  <a:schemeClr val="tx2"/>
                </a:solidFill>
              </a:rPr>
              <a:t>unités de compte d’un contrat d’assurance vie ou de capitalisation. Dans le cadre d’un contrat d’assurance vie ou de capitalisation, l’assureur s’engage exclusivement sur le nombre d’unités de compte mais non sur leur valeur, qu’il ne garantit pas. Il est précisé que l’Assureur d’une part et l’Émetteur d’autre part, sont des entités juridiques distinctes. </a:t>
            </a:r>
            <a:r>
              <a:rPr lang="fr-FR" sz="800" b="1" cap="none" dirty="0">
                <a:solidFill>
                  <a:schemeClr val="tx2"/>
                </a:solidFill>
              </a:rPr>
              <a:t>Ce document n’a pas été rédigé par l’Assureur.</a:t>
            </a:r>
            <a:endParaRPr lang="fr-FR" sz="800" b="1" cap="none" dirty="0"/>
          </a:p>
        </p:txBody>
      </p:sp>
      <p:sp>
        <p:nvSpPr>
          <p:cNvPr id="19" name="ZoneTexte 18">
            <a:extLst>
              <a:ext uri="{FF2B5EF4-FFF2-40B4-BE49-F238E27FC236}">
                <a16:creationId xmlns:a16="http://schemas.microsoft.com/office/drawing/2014/main" id="{31D75E17-6DBF-43D8-8176-54D6EA820E0A}"/>
              </a:ext>
            </a:extLst>
          </p:cNvPr>
          <p:cNvSpPr txBox="1"/>
          <p:nvPr/>
        </p:nvSpPr>
        <p:spPr>
          <a:xfrm>
            <a:off x="4175836" y="6069790"/>
            <a:ext cx="3024000" cy="2585323"/>
          </a:xfrm>
          <a:prstGeom prst="rect">
            <a:avLst/>
          </a:prstGeom>
          <a:solidFill>
            <a:schemeClr val="bg1"/>
          </a:solidFill>
        </p:spPr>
        <p:txBody>
          <a:bodyPr wrap="square" lIns="0" tIns="0" rIns="0" bIns="0">
            <a:spAutoFit/>
          </a:bodyPr>
          <a:lstStyle/>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ISIN : </a:t>
            </a:r>
            <a:r>
              <a:rPr lang="fr-FR" sz="800" cap="none" dirty="0">
                <a:latin typeface="Proxima Nova Rg" panose="02000506030000020004" pitchFamily="2" charset="0"/>
              </a:rPr>
              <a:t>123415647</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COTATION : </a:t>
            </a:r>
            <a:r>
              <a:rPr lang="fr-FR" sz="800" cap="none" dirty="0">
                <a:latin typeface="Proxima Nova Rg" panose="02000506030000020004" pitchFamily="2" charset="0"/>
              </a:rPr>
              <a:t>Marché officiel de la Bourse de Luxembourg (marché réglementé)</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Produit émis par BNP Paribas </a:t>
            </a:r>
            <a:r>
              <a:rPr lang="fr-FR" sz="800" b="1" cap="all" dirty="0" err="1">
                <a:solidFill>
                  <a:srgbClr val="B9A049"/>
                </a:solidFill>
                <a:latin typeface="Futura PT" panose="020B0902020204020203" pitchFamily="34" charset="0"/>
              </a:rPr>
              <a:t>Issuance</a:t>
            </a:r>
            <a:r>
              <a:rPr lang="fr-FR" sz="800" b="1" cap="all" dirty="0">
                <a:solidFill>
                  <a:srgbClr val="B9A049"/>
                </a:solidFill>
                <a:latin typeface="Futura PT" panose="020B0902020204020203" pitchFamily="34" charset="0"/>
              </a:rPr>
              <a:t> B.V.</a:t>
            </a:r>
            <a:r>
              <a:rPr lang="fr-FR" sz="800" b="1" cap="all" baseline="30000" dirty="0">
                <a:solidFill>
                  <a:srgbClr val="B9A049"/>
                </a:solidFill>
                <a:latin typeface="Futura PT" panose="020B0902020204020203" pitchFamily="34" charset="0"/>
              </a:rPr>
              <a:t>(3)</a:t>
            </a:r>
            <a:r>
              <a:rPr lang="fr-FR" sz="800" b="1" cap="all" dirty="0">
                <a:solidFill>
                  <a:srgbClr val="B9A049"/>
                </a:solidFill>
                <a:latin typeface="Futura PT" panose="020B0902020204020203" pitchFamily="34" charset="0"/>
              </a:rPr>
              <a:t>, </a:t>
            </a:r>
            <a:r>
              <a:rPr lang="fr-FR" sz="800" cap="none" dirty="0">
                <a:solidFill>
                  <a:schemeClr val="tx2"/>
                </a:solidFill>
              </a:rPr>
              <a:t>véhicule d’émission dédié de droit néerlandais, bénéficiant d’une garantie donnée par BNP Paribas S.A.</a:t>
            </a:r>
            <a:r>
              <a:rPr lang="fr-FR" sz="800" cap="none" baseline="30000" dirty="0">
                <a:solidFill>
                  <a:schemeClr val="tx2"/>
                </a:solidFill>
              </a:rPr>
              <a:t>(3) </a:t>
            </a:r>
            <a:r>
              <a:rPr lang="fr-FR" sz="800" cap="none" dirty="0">
                <a:solidFill>
                  <a:schemeClr val="tx2"/>
                </a:solidFill>
              </a:rPr>
              <a:t>de la formule de remboursement et du paiement des sommes dues par l’Émetteur au titre du produit. L’investisseur est par conséquent soumis au risque de défaut de paiement et de faillite de l’Émetteur BNP Paribas </a:t>
            </a:r>
            <a:r>
              <a:rPr lang="fr-FR" sz="800" cap="none" dirty="0" err="1">
                <a:solidFill>
                  <a:schemeClr val="tx2"/>
                </a:solidFill>
              </a:rPr>
              <a:t>Issuance</a:t>
            </a:r>
            <a:r>
              <a:rPr lang="fr-FR" sz="800" cap="none" dirty="0">
                <a:solidFill>
                  <a:schemeClr val="tx2"/>
                </a:solidFill>
              </a:rPr>
              <a:t> B.V. et de défaut de paiement, faillite ainsi que mise en résolution du Garant de la formule, BNP Paribas SA.</a:t>
            </a:r>
          </a:p>
          <a:p>
            <a:pPr marL="171450" indent="-171450" algn="just">
              <a:spcBef>
                <a:spcPts val="1200"/>
              </a:spcBef>
              <a:buClr>
                <a:srgbClr val="1C1C1C"/>
              </a:buClr>
              <a:buFont typeface="Wingdings" panose="05000000000000000000" pitchFamily="2" charset="2"/>
              <a:buChar char="§"/>
            </a:pPr>
            <a:r>
              <a:rPr lang="fr-FR" sz="800" dirty="0">
                <a:solidFill>
                  <a:srgbClr val="000000"/>
                </a:solidFill>
              </a:rPr>
              <a:t>Ce document à caractère promotionnel s’adresse à des investisseurs situés en France</a:t>
            </a:r>
          </a:p>
          <a:p>
            <a:pPr marL="171450" indent="-171450" algn="just">
              <a:spcBef>
                <a:spcPts val="1200"/>
              </a:spcBef>
              <a:buClr>
                <a:srgbClr val="1C1C1C"/>
              </a:buClr>
              <a:buFont typeface="Wingdings" panose="05000000000000000000" pitchFamily="2" charset="2"/>
              <a:buChar char="§"/>
            </a:pPr>
            <a:r>
              <a:rPr lang="fr-FR" sz="800" b="1" dirty="0">
                <a:solidFill>
                  <a:srgbClr val="000000"/>
                </a:solidFill>
              </a:rPr>
              <a:t>« onsanbranle » ne peut constituer l’intégralité d’un portefeuille d’investissement.</a:t>
            </a:r>
          </a:p>
        </p:txBody>
      </p:sp>
      <p:sp>
        <p:nvSpPr>
          <p:cNvPr id="2" name="Espace réservé du numéro de diapositive 1">
            <a:extLst>
              <a:ext uri="{FF2B5EF4-FFF2-40B4-BE49-F238E27FC236}">
                <a16:creationId xmlns:a16="http://schemas.microsoft.com/office/drawing/2014/main" id="{715C228E-2A99-478D-9FD0-58B45E7297A5}"/>
              </a:ext>
            </a:extLst>
          </p:cNvPr>
          <p:cNvSpPr>
            <a:spLocks noGrp="1"/>
          </p:cNvSpPr>
          <p:nvPr>
            <p:ph type="sldNum" sz="quarter" idx="4"/>
          </p:nvPr>
        </p:nvSpPr>
        <p:spPr/>
        <p:txBody>
          <a:bodyPr/>
          <a:lstStyle/>
          <a:p>
            <a:fld id="{58F0BA28-1212-45AE-B075-64C06113A6D3}" type="slidenum">
              <a:rPr lang="fr-FR" smtClean="0"/>
              <a:pPr/>
              <a:t>1</a:t>
            </a:fld>
            <a:endParaRPr lang="fr-FR" dirty="0"/>
          </a:p>
        </p:txBody>
      </p:sp>
      <p:sp>
        <p:nvSpPr>
          <p:cNvPr id="9" name="Titre 3">
            <a:extLst>
              <a:ext uri="{FF2B5EF4-FFF2-40B4-BE49-F238E27FC236}">
                <a16:creationId xmlns:a16="http://schemas.microsoft.com/office/drawing/2014/main" id="{6C9A419D-F741-4800-A50D-43B35C3AA071}"/>
              </a:ext>
            </a:extLst>
          </p:cNvPr>
          <p:cNvSpPr txBox="1">
            <a:spLocks/>
          </p:cNvSpPr>
          <p:nvPr/>
        </p:nvSpPr>
        <p:spPr>
          <a:xfrm>
            <a:off x="432950" y="5219208"/>
            <a:ext cx="6466272" cy="712183"/>
          </a:xfrm>
          <a:prstGeom prst="rect">
            <a:avLst/>
          </a:prstGeom>
        </p:spPr>
        <p:txBody>
          <a:bodyPr anchor="ctr" anchorCtr="0">
            <a:noAutofit/>
          </a:bodyPr>
          <a:lstStyle>
            <a:lvl1pPr algn="l" defTabSz="755934" rtl="0" eaLnBrk="1" latinLnBrk="0" hangingPunct="1">
              <a:lnSpc>
                <a:spcPct val="90000"/>
              </a:lnSpc>
              <a:spcBef>
                <a:spcPct val="0"/>
              </a:spcBef>
              <a:buNone/>
              <a:defRPr sz="3637" kern="1200">
                <a:solidFill>
                  <a:schemeClr val="tx1"/>
                </a:solidFill>
                <a:latin typeface="+mj-lt"/>
                <a:ea typeface="+mj-ea"/>
                <a:cs typeface="+mj-cs"/>
              </a:defRPr>
            </a:lvl1pPr>
          </a:lstStyle>
          <a:p>
            <a:r>
              <a:rPr lang="fr-FR" sz="1800" dirty="0">
                <a:solidFill>
                  <a:srgbClr val="000000"/>
                </a:solidFill>
                <a:latin typeface="Futura PT" panose="020B0902020204020203" pitchFamily="34" charset="0"/>
              </a:rPr>
              <a:t>ONSANBRANLE</a:t>
            </a:r>
          </a:p>
        </p:txBody>
      </p:sp>
      <p:sp>
        <p:nvSpPr>
          <p:cNvPr id="11" name="Rectangle">
            <a:extLst>
              <a:ext uri="{FF2B5EF4-FFF2-40B4-BE49-F238E27FC236}">
                <a16:creationId xmlns:a16="http://schemas.microsoft.com/office/drawing/2014/main" id="{F3E4B6E5-DB2C-41A1-AD84-163E20A03579}"/>
              </a:ext>
            </a:extLst>
          </p:cNvPr>
          <p:cNvSpPr/>
          <p:nvPr/>
        </p:nvSpPr>
        <p:spPr>
          <a:xfrm>
            <a:off x="376518" y="5453556"/>
            <a:ext cx="56432" cy="216682"/>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Text Box 2">
            <a:extLst>
              <a:ext uri="{FF2B5EF4-FFF2-40B4-BE49-F238E27FC236}">
                <a16:creationId xmlns:a16="http://schemas.microsoft.com/office/drawing/2014/main" id="{6D78390A-2262-4712-95F9-8DE5399A1291}"/>
              </a:ext>
            </a:extLst>
          </p:cNvPr>
          <p:cNvSpPr txBox="1">
            <a:spLocks noChangeArrowheads="1"/>
          </p:cNvSpPr>
          <p:nvPr/>
        </p:nvSpPr>
        <p:spPr bwMode="auto">
          <a:xfrm>
            <a:off x="376518" y="9765983"/>
            <a:ext cx="6468782" cy="700192"/>
          </a:xfrm>
          <a:prstGeom prst="rect">
            <a:avLst/>
          </a:prstGeom>
          <a:noFill/>
          <a:ln w="9525">
            <a:noFill/>
            <a:miter lim="800000"/>
            <a:headEnd/>
            <a:tailEnd/>
          </a:ln>
        </p:spPr>
        <p:txBody>
          <a:bodyPr wrap="square" lIns="0" tIns="0" rIns="0" bIns="0">
            <a:spAutoFit/>
          </a:bodyPr>
          <a:lstStyle/>
          <a:p>
            <a:pPr algn="just" defTabSz="914400"/>
            <a:r>
              <a:rPr lang="fr-FR" sz="650" dirty="0">
                <a:solidFill>
                  <a:schemeClr val="tx2"/>
                </a:solidFill>
              </a:rPr>
              <a:t>(1) L’investisseur prend un risque de perte en capital non mesurable a priori si les titres de créance sont revendus avant la date d’échéance ou de remboursement anticipé automatique. L’investisseur supporte le risque de défaut de paiement ou de faillite de l’Émetteur et/ou du Garant de la formule et de mise en résolution du Garant de la formule. Pour les autres risques de perte en capital, voir pages suivantes. </a:t>
            </a:r>
          </a:p>
          <a:p>
            <a:pPr algn="just" defTabSz="914400"/>
            <a:r>
              <a:rPr lang="fr-FR" sz="650" dirty="0">
                <a:solidFill>
                  <a:schemeClr val="tx2"/>
                </a:solidFill>
              </a:rPr>
              <a:t>(2) </a:t>
            </a:r>
            <a:r>
              <a:rPr lang="fr-FR" sz="650" dirty="0">
                <a:solidFill>
                  <a:srgbClr val="000000"/>
                </a:solidFill>
              </a:rPr>
              <a:t>Veuillez vous référer au tableau récapitulant les principales caractéristiques financières en page 7 pour le détail des dates. </a:t>
            </a:r>
            <a:endParaRPr lang="fr-FR" sz="650" dirty="0">
              <a:solidFill>
                <a:schemeClr val="tx2"/>
              </a:solidFill>
            </a:endParaRPr>
          </a:p>
          <a:p>
            <a:pPr algn="just" defTabSz="914400"/>
            <a:r>
              <a:rPr lang="fr-FR" sz="650" dirty="0">
                <a:solidFill>
                  <a:schemeClr val="tx2"/>
                </a:solidFill>
              </a:rPr>
              <a:t>(3) BNP Paribas </a:t>
            </a:r>
            <a:r>
              <a:rPr lang="fr-FR" sz="650" dirty="0" err="1">
                <a:solidFill>
                  <a:schemeClr val="tx2"/>
                </a:solidFill>
              </a:rPr>
              <a:t>Issuance</a:t>
            </a:r>
            <a:r>
              <a:rPr lang="fr-FR" sz="650" dirty="0">
                <a:solidFill>
                  <a:schemeClr val="tx2"/>
                </a:solidFill>
              </a:rPr>
              <a:t> B.V. : Standard &amp; Poor’s : A+. BNP Paribas S.A. : Standard &amp; Poor’s : A+ / Moody’s : Aa3 / Fitch : AA-. Notations en vigueur au moment de la rédaction de la présente brochure, le 19 juillet 2022. Ces notations peuvent être révisées à tout moment et ne sont pas une garantie de solvabilité de l’Émetteur ni du Garant de la formule. Elles ne sauraient constituer un argument de souscription au produit.</a:t>
            </a:r>
          </a:p>
        </p:txBody>
      </p:sp>
    </p:spTree>
    <p:extLst>
      <p:ext uri="{BB962C8B-B14F-4D97-AF65-F5344CB8AC3E}">
        <p14:creationId xmlns:p14="http://schemas.microsoft.com/office/powerpoint/2010/main" val="2798353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020E2D7-2893-410F-B4D2-6B6F6D80FBE4}"/>
              </a:ext>
            </a:extLst>
          </p:cNvPr>
          <p:cNvSpPr>
            <a:spLocks noGrp="1"/>
          </p:cNvSpPr>
          <p:nvPr>
            <p:ph type="sldNum" sz="quarter" idx="4"/>
          </p:nvPr>
        </p:nvSpPr>
        <p:spPr/>
        <p:txBody>
          <a:bodyPr/>
          <a:lstStyle/>
          <a:p>
            <a:fld id="{58F0BA28-1212-45AE-B075-64C06113A6D3}" type="slidenum">
              <a:rPr lang="fr-FR" smtClean="0"/>
              <a:pPr/>
              <a:t>11</a:t>
            </a:fld>
            <a:endParaRPr lang="fr-FR" dirty="0"/>
          </a:p>
        </p:txBody>
      </p:sp>
      <p:sp>
        <p:nvSpPr>
          <p:cNvPr id="8" name="Espace réservé du texte 11">
            <a:extLst>
              <a:ext uri="{FF2B5EF4-FFF2-40B4-BE49-F238E27FC236}">
                <a16:creationId xmlns:a16="http://schemas.microsoft.com/office/drawing/2014/main" id="{25F57E63-7609-49F5-AFF2-CE65182404AF}"/>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cap="none" dirty="0">
                <a:latin typeface="Futura PT" panose="020B0902020204020203" pitchFamily="34" charset="0"/>
              </a:rPr>
              <a:t>ZOOM SUR </a:t>
            </a:r>
            <a:r>
              <a:rPr lang="fr-FR" sz="1200" cap="none" dirty="0">
                <a:solidFill>
                  <a:srgbClr val="B9A049"/>
                </a:solidFill>
                <a:latin typeface="Futura PT" panose="020B0902020204020203" pitchFamily="34" charset="0"/>
              </a:rPr>
              <a:t>BLOOMBERG LUXURY 2021 DECREMENT 50 POINT INDEX </a:t>
            </a:r>
          </a:p>
        </p:txBody>
      </p:sp>
      <p:sp>
        <p:nvSpPr>
          <p:cNvPr id="9" name="Rectangle">
            <a:extLst>
              <a:ext uri="{FF2B5EF4-FFF2-40B4-BE49-F238E27FC236}">
                <a16:creationId xmlns:a16="http://schemas.microsoft.com/office/drawing/2014/main" id="{C0011B95-1A07-422F-8211-F672BFDFBA44}"/>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0" name="Espace réservé du texte 11">
            <a:extLst>
              <a:ext uri="{FF2B5EF4-FFF2-40B4-BE49-F238E27FC236}">
                <a16:creationId xmlns:a16="http://schemas.microsoft.com/office/drawing/2014/main" id="{F1348118-E250-4ECC-B8B1-943541DFB0DE}"/>
              </a:ext>
            </a:extLst>
          </p:cNvPr>
          <p:cNvSpPr txBox="1">
            <a:spLocks/>
          </p:cNvSpPr>
          <p:nvPr/>
        </p:nvSpPr>
        <p:spPr>
          <a:xfrm>
            <a:off x="458462" y="3684947"/>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latin typeface="Futura PT" panose="020B0902020204020203" pitchFamily="34" charset="0"/>
            </a:endParaRPr>
          </a:p>
        </p:txBody>
      </p:sp>
      <p:sp>
        <p:nvSpPr>
          <p:cNvPr id="11" name="Rectangle">
            <a:extLst>
              <a:ext uri="{FF2B5EF4-FFF2-40B4-BE49-F238E27FC236}">
                <a16:creationId xmlns:a16="http://schemas.microsoft.com/office/drawing/2014/main" id="{BD9EC21A-7027-4EB5-A14E-721BF1217AA8}"/>
              </a:ext>
            </a:extLst>
          </p:cNvPr>
          <p:cNvSpPr/>
          <p:nvPr/>
        </p:nvSpPr>
        <p:spPr>
          <a:xfrm>
            <a:off x="361950" y="4116094"/>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12" name="Tableau 11">
            <a:extLst>
              <a:ext uri="{FF2B5EF4-FFF2-40B4-BE49-F238E27FC236}">
                <a16:creationId xmlns:a16="http://schemas.microsoft.com/office/drawing/2014/main" id="{9C2661B6-D3C8-47C4-B00C-101FBDFE6745}"/>
              </a:ext>
            </a:extLst>
          </p:cNvPr>
          <p:cNvGraphicFramePr>
            <a:graphicFrameLocks noGrp="1"/>
          </p:cNvGraphicFramePr>
          <p:nvPr>
            <p:extLst>
              <p:ext uri="{D42A27DB-BD31-4B8C-83A1-F6EECF244321}">
                <p14:modId xmlns:p14="http://schemas.microsoft.com/office/powerpoint/2010/main" val="2052843031"/>
              </p:ext>
            </p:extLst>
          </p:nvPr>
        </p:nvGraphicFramePr>
        <p:xfrm>
          <a:off x="458462" y="8326240"/>
          <a:ext cx="6544320" cy="558652"/>
        </p:xfrm>
        <a:graphic>
          <a:graphicData uri="http://schemas.openxmlformats.org/drawingml/2006/table">
            <a:tbl>
              <a:tblPr firstRow="1" bandRow="1"/>
              <a:tblGrid>
                <a:gridCol w="1964698">
                  <a:extLst>
                    <a:ext uri="{9D8B030D-6E8A-4147-A177-3AD203B41FA5}">
                      <a16:colId xmlns:a16="http://schemas.microsoft.com/office/drawing/2014/main" val="426783337"/>
                    </a:ext>
                  </a:extLst>
                </a:gridCol>
                <a:gridCol w="739434">
                  <a:extLst>
                    <a:ext uri="{9D8B030D-6E8A-4147-A177-3AD203B41FA5}">
                      <a16:colId xmlns:a16="http://schemas.microsoft.com/office/drawing/2014/main" val="1092029791"/>
                    </a:ext>
                  </a:extLst>
                </a:gridCol>
                <a:gridCol w="960047">
                  <a:extLst>
                    <a:ext uri="{9D8B030D-6E8A-4147-A177-3AD203B41FA5}">
                      <a16:colId xmlns:a16="http://schemas.microsoft.com/office/drawing/2014/main" val="2835768170"/>
                    </a:ext>
                  </a:extLst>
                </a:gridCol>
                <a:gridCol w="960047">
                  <a:extLst>
                    <a:ext uri="{9D8B030D-6E8A-4147-A177-3AD203B41FA5}">
                      <a16:colId xmlns:a16="http://schemas.microsoft.com/office/drawing/2014/main" val="2946066054"/>
                    </a:ext>
                  </a:extLst>
                </a:gridCol>
                <a:gridCol w="960047">
                  <a:extLst>
                    <a:ext uri="{9D8B030D-6E8A-4147-A177-3AD203B41FA5}">
                      <a16:colId xmlns:a16="http://schemas.microsoft.com/office/drawing/2014/main" val="2045902365"/>
                    </a:ext>
                  </a:extLst>
                </a:gridCol>
                <a:gridCol w="960047">
                  <a:extLst>
                    <a:ext uri="{9D8B030D-6E8A-4147-A177-3AD203B41FA5}">
                      <a16:colId xmlns:a16="http://schemas.microsoft.com/office/drawing/2014/main" val="631244412"/>
                    </a:ext>
                  </a:extLst>
                </a:gridCol>
              </a:tblGrid>
              <a:tr h="312188">
                <a:tc>
                  <a:txBody>
                    <a:bodyPr/>
                    <a:lstStyle/>
                    <a:p>
                      <a:pPr>
                        <a:defRPr sz="700"/>
                      </a:pPr>
                      <a:r>
                        <a:t>Performances au 18/07/2022</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chemeClr val="tx1"/>
                          </a:solidFill>
                          <a:effectLst/>
                          <a:latin typeface="+mn-lt"/>
                        </a:rPr>
                        <a:t>1 an</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chemeClr val="tx1"/>
                          </a:solidFill>
                          <a:effectLst/>
                          <a:latin typeface="+mn-lt"/>
                        </a:rPr>
                        <a:t>3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chemeClr val="tx1"/>
                          </a:solidFill>
                          <a:effectLst/>
                          <a:latin typeface="+mn-lt"/>
                        </a:rPr>
                        <a:t>5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chemeClr val="tx1"/>
                          </a:solidFill>
                          <a:effectLst/>
                          <a:latin typeface="+mn-lt"/>
                        </a:rPr>
                        <a:t>10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chemeClr val="tx1"/>
                          </a:solidFill>
                          <a:effectLst/>
                          <a:latin typeface="+mn-lt"/>
                        </a:rPr>
                        <a:t>12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545727365"/>
                  </a:ext>
                </a:extLst>
              </a:tr>
              <a:tr h="246464">
                <a:tc>
                  <a:txBody>
                    <a:bodyPr/>
                    <a:lstStyle/>
                    <a:p>
                      <a:pPr>
                        <a:defRPr sz="700"/>
                      </a:pPr>
                      <a:r>
                        <a:t>BLOOMBERG LUXURY 2021 DECREMENT 50 POINT INDEX</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-12,51%</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23,26%</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52,35%</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52,72%</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52,72%</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bl>
          </a:graphicData>
        </a:graphic>
      </p:graphicFrame>
      <p:sp>
        <p:nvSpPr>
          <p:cNvPr id="14" name="Espace réservé du texte 10">
            <a:extLst>
              <a:ext uri="{FF2B5EF4-FFF2-40B4-BE49-F238E27FC236}">
                <a16:creationId xmlns:a16="http://schemas.microsoft.com/office/drawing/2014/main" id="{BCDE6401-7CA2-46E0-A131-0DD4A83894B1}"/>
              </a:ext>
            </a:extLst>
          </p:cNvPr>
          <p:cNvSpPr txBox="1">
            <a:spLocks/>
          </p:cNvSpPr>
          <p:nvPr/>
        </p:nvSpPr>
        <p:spPr>
          <a:xfrm>
            <a:off x="359839" y="9771664"/>
            <a:ext cx="6482920" cy="500137"/>
          </a:xfrm>
          <a:prstGeom prst="rect">
            <a:avLst/>
          </a:prstGeom>
        </p:spPr>
        <p:txBody>
          <a:bodyPr wrap="square" lIns="0" tIns="0" rIns="0" bIns="0">
            <a:spAutoFit/>
          </a:bodyPr>
          <a:lstStyle>
            <a:lvl1pPr marL="0" indent="0" algn="l" defTabSz="755934" rtl="0" eaLnBrk="1" latinLnBrk="0" hangingPunct="1">
              <a:lnSpc>
                <a:spcPct val="100000"/>
              </a:lnSpc>
              <a:spcBef>
                <a:spcPts val="0"/>
              </a:spcBef>
              <a:buFont typeface="Arial" panose="020B0604020202020204" pitchFamily="34" charset="0"/>
              <a:buNone/>
              <a:defRPr sz="550" kern="1200" cap="all" baseline="0">
                <a:solidFill>
                  <a:schemeClr val="bg1"/>
                </a:solidFill>
                <a:latin typeface="Akkurat-Light" panose="02000303000000000000" pitchFamily="50" charset="0"/>
                <a:ea typeface="+mn-ea"/>
                <a:cs typeface="+mn-cs"/>
              </a:defRPr>
            </a:lvl1pPr>
            <a:lvl2pPr marL="0" indent="0" algn="l" defTabSz="755934" rtl="0" eaLnBrk="1" latinLnBrk="0" hangingPunct="1">
              <a:lnSpc>
                <a:spcPct val="100000"/>
              </a:lnSpc>
              <a:spcBef>
                <a:spcPts val="0"/>
              </a:spcBef>
              <a:buFont typeface="Arial" panose="020B0604020202020204" pitchFamily="34" charset="0"/>
              <a:buNone/>
              <a:defRPr sz="550" kern="1200">
                <a:solidFill>
                  <a:schemeClr val="bg1"/>
                </a:solidFill>
                <a:latin typeface="Akkurat-Light" panose="02000303000000000000" pitchFamily="50" charset="0"/>
                <a:ea typeface="+mn-ea"/>
                <a:cs typeface="+mn-cs"/>
              </a:defRPr>
            </a:lvl2pPr>
            <a:lvl3pPr marL="755934"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3pPr>
            <a:lvl4pPr marL="1133901"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4pPr>
            <a:lvl5pPr marL="1511869"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gn="just"/>
            <a:r>
              <a:rPr lang="fr-FR" sz="650" dirty="0">
                <a:solidFill>
                  <a:schemeClr val="tx2"/>
                </a:solidFill>
                <a:latin typeface="+mn-lt"/>
              </a:rPr>
              <a:t>LES DONNÉES RELATIVES AUX PERFORMANCES PASSÉES ONT TRAIT OU SE RÉFÈRENT À DES PÉRIODES PASSÉES ET NE SONT PAS UN INDICATEUR FIABLE DES RÉSULTATS FUTURS. CECI EST VALABLE ÉGALEMENT POUR CE QUI EST DES DONNÉES HISTORIQUES DE MARCHÉ. </a:t>
            </a:r>
          </a:p>
          <a:p>
            <a:pPr lvl="1" algn="just"/>
            <a:r>
              <a:rPr lang="fr-FR" sz="650" dirty="0">
                <a:solidFill>
                  <a:schemeClr val="tx2"/>
                </a:solidFill>
                <a:latin typeface="+mn-lt"/>
              </a:rPr>
              <a:t>L’exactitude, l’exhaustivité ou la pertinence de l’information provenant de sources externes ne sont pas garanties, bien qu’elles aient été obtenues auprès de sources raisonnablement jugées fiables. Sous réserve des lois applicables, </a:t>
            </a:r>
            <a:r>
              <a:rPr lang="en-US" sz="650" dirty="0">
                <a:solidFill>
                  <a:schemeClr val="tx2"/>
                </a:solidFill>
                <a:latin typeface="+mn-lt"/>
              </a:rPr>
              <a:t>BNP Paribas </a:t>
            </a:r>
            <a:r>
              <a:rPr lang="fr-FR" sz="650" dirty="0">
                <a:solidFill>
                  <a:schemeClr val="tx2"/>
                </a:solidFill>
                <a:latin typeface="+mn-lt"/>
              </a:rPr>
              <a:t>n’assume pas de responsabilité à cet égard. Les éléments du présent document relatifs aux données de marchés sont fournis sur la base de données constatées à un moment précis et qui sont susceptibles de varier.</a:t>
            </a:r>
          </a:p>
        </p:txBody>
      </p:sp>
      <p:sp>
        <p:nvSpPr>
          <p:cNvPr id="15" name="ZoneTexte 14">
            <a:extLst>
              <a:ext uri="{FF2B5EF4-FFF2-40B4-BE49-F238E27FC236}">
                <a16:creationId xmlns:a16="http://schemas.microsoft.com/office/drawing/2014/main" id="{D301571D-46FA-406C-9C20-63B7C8A4EDB7}"/>
              </a:ext>
            </a:extLst>
          </p:cNvPr>
          <p:cNvSpPr txBox="1"/>
          <p:nvPr/>
        </p:nvSpPr>
        <p:spPr>
          <a:xfrm>
            <a:off x="458462" y="4032041"/>
            <a:ext cx="7101213" cy="276999"/>
          </a:xfrm>
          <a:prstGeom prst="rect">
            <a:avLst/>
          </a:prstGeom>
          <a:noFill/>
        </p:spPr>
        <p:txBody>
          <a:bodyPr wrap="square">
            <a:spAutoFit/>
          </a:bodyPr>
          <a:lstStyle/>
          <a:p>
            <a:r>
              <a:rPr lang="fr-FR" sz="1200" cap="none" dirty="0">
                <a:latin typeface="Futura PT" panose="020B0902020204020203" pitchFamily="34" charset="0"/>
              </a:rPr>
              <a:t>ÉVOLUTION DE L'INDICE </a:t>
            </a:r>
            <a:r>
              <a:rPr lang="fr-FR" sz="1200" cap="none" dirty="0">
                <a:solidFill>
                  <a:srgbClr val="B9A049"/>
                </a:solidFill>
                <a:latin typeface="Futura PT" panose="020B0902020204020203" pitchFamily="34" charset="0"/>
              </a:rPr>
              <a:t>BLOOMBERG LUXURY 2021 DECREMENT 50 POINT INDEX</a:t>
            </a:r>
            <a:r>
              <a:rPr lang="fr-FR" sz="1200" cap="none" dirty="0">
                <a:latin typeface="Futura PT" panose="020B0902020204020203" pitchFamily="34" charset="0"/>
              </a:rPr>
              <a:t> ENTRE LE </a:t>
            </a:r>
            <a:r>
              <a:rPr lang="en-US" sz="1200" b="0" dirty="0">
                <a:solidFill>
                  <a:srgbClr val="B9A049"/>
                </a:solidFill>
                <a:effectLst/>
                <a:latin typeface="+mj-lt"/>
              </a:rPr>
              <a:t>18/07/2010</a:t>
            </a:r>
            <a:r>
              <a:rPr lang="en-US" sz="1200" dirty="0">
                <a:latin typeface="+mj-lt"/>
              </a:rPr>
              <a:t> </a:t>
            </a:r>
            <a:r>
              <a:rPr lang="fr-FR" sz="1200" cap="none" dirty="0">
                <a:latin typeface="Futura PT" panose="020B0902020204020203" pitchFamily="34" charset="0"/>
              </a:rPr>
              <a:t>ET LE </a:t>
            </a:r>
            <a:r>
              <a:rPr lang="fr-FR" sz="1200" cap="none" dirty="0">
                <a:solidFill>
                  <a:srgbClr val="B9A049"/>
                </a:solidFill>
                <a:latin typeface="Futura PT" panose="020B0902020204020203" pitchFamily="34" charset="0"/>
              </a:rPr>
              <a:t>18/07/2022</a:t>
            </a:r>
          </a:p>
        </p:txBody>
      </p:sp>
      <p:sp>
        <p:nvSpPr>
          <p:cNvPr id="17" name="Espace réservé du texte 11">
            <a:extLst>
              <a:ext uri="{FF2B5EF4-FFF2-40B4-BE49-F238E27FC236}">
                <a16:creationId xmlns:a16="http://schemas.microsoft.com/office/drawing/2014/main" id="{D6BC4DC3-08AC-46D9-9190-B7E2B9732B6B}"/>
              </a:ext>
            </a:extLst>
          </p:cNvPr>
          <p:cNvSpPr txBox="1">
            <a:spLocks/>
          </p:cNvSpPr>
          <p:nvPr/>
        </p:nvSpPr>
        <p:spPr>
          <a:xfrm>
            <a:off x="458462" y="1039908"/>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solidFill>
                <a:schemeClr val="accent5">
                  <a:lumMod val="60000"/>
                  <a:lumOff val="40000"/>
                </a:schemeClr>
              </a:solidFill>
              <a:latin typeface="Futura PT" panose="020B0902020204020203" pitchFamily="34" charset="0"/>
            </a:endParaRPr>
          </a:p>
        </p:txBody>
      </p:sp>
      <p:sp>
        <p:nvSpPr>
          <p:cNvPr id="16" name="ZoneTexte 15">
            <a:extLst>
              <a:ext uri="{FF2B5EF4-FFF2-40B4-BE49-F238E27FC236}">
                <a16:creationId xmlns:a16="http://schemas.microsoft.com/office/drawing/2014/main" id="{D20D325E-AC98-4EC6-9D36-254A7113FEA2}"/>
              </a:ext>
            </a:extLst>
          </p:cNvPr>
          <p:cNvSpPr txBox="1"/>
          <p:nvPr/>
        </p:nvSpPr>
        <p:spPr>
          <a:xfrm>
            <a:off x="586146" y="4386429"/>
            <a:ext cx="4057650" cy="369332"/>
          </a:xfrm>
          <a:prstGeom prst="rect">
            <a:avLst/>
          </a:prstGeom>
          <a:noFill/>
        </p:spPr>
        <p:txBody>
          <a:bodyPr wrap="square">
            <a:spAutoFit/>
          </a:bodyPr>
          <a:lstStyle/>
          <a:p/>
        </p:txBody>
      </p:sp>
      <p:pic>
        <p:nvPicPr>
          <p:cNvPr id="18" name="Picture 17" descr="graph5.png"/>
          <p:cNvPicPr>
            <a:picLocks noChangeAspect="1"/>
          </p:cNvPicPr>
          <p:nvPr/>
        </p:nvPicPr>
        <p:blipFill>
          <a:blip r:embed="rId2"/>
          <a:stretch>
            <a:fillRect/>
          </a:stretch>
        </p:blipFill>
        <p:spPr>
          <a:xfrm>
            <a:off x="320040" y="4297680"/>
            <a:ext cx="6858000" cy="3931920"/>
          </a:xfrm>
          <a:prstGeom prst="rect">
            <a:avLst/>
          </a:prstGeom>
        </p:spPr>
      </p:pic>
    </p:spTree>
    <p:extLst>
      <p:ext uri="{BB962C8B-B14F-4D97-AF65-F5344CB8AC3E}">
        <p14:creationId xmlns:p14="http://schemas.microsoft.com/office/powerpoint/2010/main" val="3725312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12</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300082"/>
          </a:xfrm>
          <a:prstGeom prst="rect">
            <a:avLst/>
          </a:prstGeom>
          <a:noFill/>
          <a:ln w="9525">
            <a:noFill/>
            <a:miter lim="800000"/>
            <a:headEnd/>
            <a:tailEnd/>
          </a:ln>
        </p:spPr>
        <p:txBody>
          <a:bodyPr wrap="square" lIns="0" tIns="0" rIns="0" bIns="0">
            <a:spAutoFit/>
          </a:bodyPr>
          <a:lstStyle/>
          <a:p>
            <a:pPr lvl="0" algn="just" defTabSz="914400"/>
            <a:r>
              <a:rPr lang="fr-FR" sz="650" dirty="0"/>
              <a:t>(1) BNP Paribas </a:t>
            </a:r>
            <a:r>
              <a:rPr lang="fr-FR" sz="650" dirty="0" err="1"/>
              <a:t>Issuance</a:t>
            </a:r>
            <a:r>
              <a:rPr lang="fr-FR" sz="650" dirty="0"/>
              <a:t> B.V. : Standard &amp; Poor’s A+. BNP Paribas : Standard &amp; Poor’s A+ / Moody’s Aa3 / Fitch AA-. Notations en vigueur au moment de la rédaction de la présente brochure, le 19 juillet 2022, qui ne sauraient ni être une garantie de solvabilité de l’Émetteur et du Garant de la formule, ni constituer un argument de souscription au produit. Les agences de notation peuvent les modifier à tout moment. </a:t>
            </a:r>
            <a:endParaRPr lang="fr-FR" sz="650" i="1" dirty="0">
              <a:latin typeface="Proxima Nova Rg" panose="02000506030000020004" pitchFamily="2" charset="0"/>
            </a:endParaRPr>
          </a:p>
        </p:txBody>
      </p:sp>
      <p:graphicFrame>
        <p:nvGraphicFramePr>
          <p:cNvPr id="4" name="Tableau 3">
            <a:extLst>
              <a:ext uri="{FF2B5EF4-FFF2-40B4-BE49-F238E27FC236}">
                <a16:creationId xmlns:a16="http://schemas.microsoft.com/office/drawing/2014/main" id="{D75964C9-9893-4B10-B127-424F0758DE3D}"/>
              </a:ext>
            </a:extLst>
          </p:cNvPr>
          <p:cNvGraphicFramePr>
            <a:graphicFrameLocks noGrp="1"/>
          </p:cNvGraphicFramePr>
          <p:nvPr>
            <p:extLst>
              <p:ext uri="{D42A27DB-BD31-4B8C-83A1-F6EECF244321}">
                <p14:modId xmlns:p14="http://schemas.microsoft.com/office/powerpoint/2010/main" val="2205667481"/>
              </p:ext>
            </p:extLst>
          </p:nvPr>
        </p:nvGraphicFramePr>
        <p:xfrm>
          <a:off x="361950" y="979297"/>
          <a:ext cx="6837886" cy="7562883"/>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151003">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endParaRPr lang="fr-FR" sz="700" b="1" kern="1200" dirty="0">
                        <a:solidFill>
                          <a:srgbClr val="B9A049"/>
                        </a:solidFill>
                        <a:latin typeface="+mn-lt"/>
                        <a:ea typeface="+mn-ea"/>
                        <a:cs typeface="+mn-cs"/>
                      </a:endParaRP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defRPr sz="700"/>
                      </a:pPr>
                      <a:endParaRPr lang="fr-FR" sz="700" b="1" i="0" dirty="0">
                        <a:solidFill>
                          <a:schemeClr val="tx1"/>
                        </a:solidFill>
                        <a:latin typeface="+mn-lt"/>
                      </a:endParaRP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44413395"/>
                  </a:ext>
                </a:extLst>
              </a:tr>
              <a:tr h="268891">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EMTN (Euro Medium Term Note), Titre de créance de droit français présentant un risque de perte en capital en cours de vie et à l’échéance. Bien que la formule de remboursement et le paiement des sommes dues par l’Émetteur au titre du produit soient garanties par BNP Paribas SA(1), le produit présente un risque de perte en capital à hauteur de l’intégralité de la baisse enregistrée par l'indice.</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BNP Paribas Issuance B.V.(1) (véhicule d’émission dédié de droit néerlandais)</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Garant de la formule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BNP Paribas SA(1)</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02005501"/>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noProof="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l'indice entre Bloomberg Luxury 2021 Decrement 50 point Index (L'indice est construit en réinvestissant les dividendes bruts détachés par les actions qui le composent et en rentranchant un prélèvement forfaitaire annuel et constant de 50 points d'indice ; code Bloomberg : LUX21T Index ; sponsor : sponsorBloomberg ; www.bloomberg.com).</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67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67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67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67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24/06/2022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67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Du 24/06/2022 au 29/07/2022 (inclus). Une fois le montant de l’enveloppe initiale atteint (30 000 000 EUR), la commercialisation de « onsanbranle » peut cesser à tout moment sans préavis avant le 29/07/2022,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Le Niveau Initial correspond au niveau de clôture entre de l'indice Bloomberg Luxury 2021 Decrement 50 point Index le 29/07/2022.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29/07/2032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12/08/2032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0">
                <a:tc>
                  <a:txBody>
                    <a:bodyPr/>
                    <a:lstStyle/>
                    <a:p>
                      <a:pPr>
                        <a:defRPr sz="700"/>
                      </a:pPr>
                      <a:r>
                        <a:t>Dates de constatation trimestrielle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31/07/2023, 30/10/2023, 29/01/2024, 29/04/2024, 29/07/2024, 29/10/2024, 29/01/2025, 29/04/2025, 29/07/2025, 29/10/2025, 29/01/2026, 29/04/2026, 29/07/2026, 29/10/2026, 29/01/2027, 29/04/2027, 29/07/2027, 29/10/2027, 31/01/2028, 02/05/2028, 31/07/2028, 30/10/2028, 29/01/2029, 30/04/2029, 30/07/2029, 29/10/2029, 29/01/2030, 29/04/2030, 29/07/2030, 29/10/2030, 29/01/2031, 29/04/2031, 29/07/2031, 29/10/2031, 29/01/2032, 29/04/2032, 29/07/2032, 29/07/2032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2022-10-31</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100% du Niveau Initial de l'indice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Seuil de versement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la barrière dégressive de remboursement anticipé automatique⁽¹⁾</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23953943"/>
                  </a:ext>
                </a:extLst>
              </a:tr>
              <a:tr h="0">
                <a:tc>
                  <a:txBody>
                    <a:bodyPr/>
                    <a:lstStyle/>
                    <a:p>
                      <a:pPr marL="0" marR="0" lvl="0" indent="0" algn="just" defTabSz="1042988" rtl="0" eaLnBrk="0" fontAlgn="base" latinLnBrk="0" hangingPunct="0">
                        <a:lnSpc>
                          <a:spcPct val="88000"/>
                        </a:lnSpc>
                        <a:spcBef>
                          <a:spcPts val="0"/>
                        </a:spcBef>
                        <a:spcAft>
                          <a:spcPct val="0"/>
                        </a:spcAft>
                        <a:buClrTx/>
                        <a:buSzTx/>
                        <a:buFontTx/>
                        <a:buNone/>
                        <a:tabLst/>
                        <a:defRPr sz="700"/>
                      </a:pPr>
                      <a:r>
                        <a:rPr lang="fr-FR" sz="700" b="1" kern="1200" dirty="0">
                          <a:solidFill>
                            <a:srgbClr val="B9A049"/>
                          </a:solidFill>
                          <a:latin typeface="+mn-lt"/>
                          <a:ea typeface="+mn-ea"/>
                          <a:cs typeface="+mn-cs"/>
                        </a:rPr>
                        <a:t>Barrière de perte en capital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50% du Niveau Initial de l'indice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sz="700"/>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67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32814">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Offre au public</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noProof="0" dirty="0">
                          <a:solidFill>
                            <a:schemeClr val="tx1"/>
                          </a:solidFill>
                          <a:latin typeface="+mn-lt"/>
                          <a:ea typeface="+mn-ea"/>
                          <a:cs typeface="+mn-cs"/>
                        </a:rPr>
                        <a:t>Oui, exemption retenue : investisseur qualifié (assurance uniquement) ; offre au public exemptée de la publication d’un prospectus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232814">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noProof="0" dirty="0">
                          <a:solidFill>
                            <a:schemeClr val="tx1"/>
                          </a:solidFill>
                          <a:latin typeface="+mn-lt"/>
                          <a:ea typeface="+mn-ea"/>
                          <a:cs typeface="+mn-cs"/>
                        </a:rPr>
                        <a:t>BNP Paribas Arbitrage S.N.C. paiera au distributeur une rémunération annuelle maximum équivalente à 1% (sur la base de la durée maximale des titres) TTC du montant placé.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dirty="0">
                          <a:solidFill>
                            <a:schemeClr val="tx1"/>
                          </a:solidFill>
                          <a:latin typeface="+mn-lt"/>
                          <a:ea typeface="+mn-ea"/>
                          <a:cs typeface="+mn-cs"/>
                        </a:rPr>
                        <a:t>Publication quotidienne sur Reuters, Bloomberg et </a:t>
                      </a:r>
                      <a:r>
                        <a:rPr lang="fr-FR" sz="700" b="0" i="0" kern="1200" dirty="0" err="1">
                          <a:solidFill>
                            <a:schemeClr val="tx1"/>
                          </a:solidFill>
                          <a:latin typeface="+mn-lt"/>
                          <a:ea typeface="+mn-ea"/>
                          <a:cs typeface="+mn-cs"/>
                        </a:rPr>
                        <a:t>Telekurs</a:t>
                      </a:r>
                      <a:r>
                        <a:rPr lang="fr-FR" sz="700" b="0" i="0" kern="1200" dirty="0">
                          <a:solidFill>
                            <a:schemeClr val="tx1"/>
                          </a:solidFill>
                          <a:latin typeface="+mn-lt"/>
                          <a:ea typeface="+mn-ea"/>
                          <a:cs typeface="+mn-cs"/>
                        </a:rPr>
                        <a:t>, tenu à la disposition du public en permanence sur demande.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dirty="0">
                          <a:solidFill>
                            <a:schemeClr val="tx1"/>
                          </a:solidFill>
                          <a:latin typeface="+mn-lt"/>
                          <a:ea typeface="+mn-ea"/>
                          <a:cs typeface="+mn-cs"/>
                        </a:rPr>
                        <a:t>Une double valorisation sera établie tous les quinze (15) jours par la société REFINITIV, sociétés indépendantes du Groupe BNP Paribas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88000"/>
                        </a:lnSpc>
                        <a:spcBef>
                          <a:spcPts val="0"/>
                        </a:spcBef>
                        <a:spcAft>
                          <a:spcPts val="0"/>
                        </a:spcAft>
                        <a:buClrTx/>
                        <a:buSzTx/>
                        <a:buFontTx/>
                        <a:buNone/>
                        <a:tabLst/>
                        <a:defRPr sz="700"/>
                      </a:pPr>
                      <a:r>
                        <a:rPr lang="fr-FR" sz="700" b="0" i="0" kern="1200" noProof="0" dirty="0">
                          <a:solidFill>
                            <a:schemeClr val="tx1"/>
                          </a:solidFill>
                          <a:latin typeface="+mn-lt"/>
                          <a:ea typeface="+mn-ea"/>
                          <a:cs typeface="+mn-cs"/>
                        </a:rPr>
                        <a:t>BNP Paribas Arbitrage S.N.C. s’engage, dans des conditions normales de marché, à donner de manière quotidienne des prix indicatifs pendant toute la durée de vie du produit avec une fourchette achat/vente de 1,00%.</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0">
                <a:tc>
                  <a:txBody>
                    <a:bodyPr/>
                    <a:lstStyle/>
                    <a:p>
                      <a:pPr algn="just">
                        <a:lnSpc>
                          <a:spcPct val="100000"/>
                        </a:lnSpc>
                        <a:defRPr sz="700"/>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ct val="0"/>
                        </a:spcBef>
                        <a:spcAft>
                          <a:spcPct val="0"/>
                        </a:spcAft>
                        <a:buClrTx/>
                        <a:buSzTx/>
                        <a:buFontTx/>
                        <a:buNone/>
                        <a:tabLst/>
                        <a:defRPr sz="700"/>
                      </a:pPr>
                      <a:r>
                        <a:rPr lang="fr-FR" sz="700" b="0" i="0" kern="1200" noProof="0" dirty="0">
                          <a:solidFill>
                            <a:schemeClr val="tx1"/>
                          </a:solidFill>
                          <a:latin typeface="+mn-lt"/>
                          <a:ea typeface="+mn-ea"/>
                          <a:cs typeface="+mn-cs"/>
                        </a:rPr>
                        <a:t>BNP Paribas Arbitrage S.N.C, entité du Groupe BNP Paribas, potentiellement source de conflits d'intérêts.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679">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sz="700"/>
                      </a:pPr>
                      <a:r>
                        <a:rPr lang="fr-FR" sz="700" b="1" kern="1200" dirty="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123415647</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7136497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5"/>
          <p:cNvSpPr>
            <a:spLocks noGrp="1"/>
          </p:cNvSpPr>
          <p:nvPr>
            <p:ph type="sldNum" sz="quarter" idx="12"/>
          </p:nvPr>
        </p:nvSpPr>
        <p:spPr/>
        <p:txBody>
          <a:bodyPr/>
          <a:lstStyle/>
          <a:p>
            <a:fld id="{21A58941-C02C-41B5-9643-2C1F36B7BEEB}" type="slidenum">
              <a:rPr lang="fr-FR" smtClean="0"/>
              <a:pPr/>
              <a:t>14</a:t>
            </a:fld>
            <a:endParaRPr lang="fr-FR"/>
          </a:p>
        </p:txBody>
      </p:sp>
      <p:sp>
        <p:nvSpPr>
          <p:cNvPr id="12" name="Rectangle 11"/>
          <p:cNvSpPr/>
          <p:nvPr/>
        </p:nvSpPr>
        <p:spPr>
          <a:xfrm>
            <a:off x="287506" y="9710969"/>
            <a:ext cx="6359682" cy="553998"/>
          </a:xfrm>
          <a:prstGeom prst="rect">
            <a:avLst/>
          </a:prstGeom>
        </p:spPr>
        <p:txBody>
          <a:bodyPr wrap="square">
            <a:spAutoFit/>
          </a:bodyPr>
          <a:lstStyle/>
          <a:p>
            <a:pPr algn="just"/>
            <a:r>
              <a:rPr lang="fr-FR" sz="600" dirty="0">
                <a:solidFill>
                  <a:schemeClr val="tx2"/>
                </a:solidFill>
                <a:ea typeface="SimSun" pitchFamily="2" charset="-122"/>
                <a:cs typeface="Times New Roman" pitchFamily="18" charset="0"/>
              </a:rPr>
              <a:t>Siège social : Société Equitim, 52 Avenue André-Morizet - 92100 Boulogne-Billancourt.</a:t>
            </a:r>
          </a:p>
          <a:p>
            <a:pPr algn="just"/>
            <a:r>
              <a:rPr lang="fr-FR" sz="600" dirty="0">
                <a:solidFill>
                  <a:schemeClr val="tx2"/>
                </a:solidFill>
                <a:ea typeface="SimSun" pitchFamily="2" charset="-122"/>
                <a:cs typeface="Times New Roman" pitchFamily="18" charset="0"/>
              </a:rPr>
              <a:t>Société par Actions Simplifiée de 947 369 euros.</a:t>
            </a:r>
          </a:p>
          <a:p>
            <a:pPr algn="just"/>
            <a:r>
              <a:rPr lang="fr-FR" sz="600" dirty="0">
                <a:solidFill>
                  <a:schemeClr val="tx2"/>
                </a:solidFill>
                <a:ea typeface="SimSun" pitchFamily="2" charset="-122"/>
                <a:cs typeface="Times New Roman" pitchFamily="18" charset="0"/>
              </a:rPr>
              <a:t>Numéro SIRET : 50093363500012</a:t>
            </a:r>
          </a:p>
          <a:p>
            <a:pPr algn="just"/>
            <a:r>
              <a:rPr lang="fr-FR" sz="600" dirty="0">
                <a:solidFill>
                  <a:schemeClr val="tx2"/>
                </a:solidFill>
                <a:ea typeface="SimSun" pitchFamily="2" charset="-122"/>
                <a:cs typeface="Times New Roman" pitchFamily="18" charset="0"/>
              </a:rPr>
              <a:t>Entreprise d’investissement agréée en 2013 par l’Autorité de Contrôle Prudentiel et de Résolution sous le numéro 11283 et contrôlée par cette même autorité et l’Autorité des Marchés Financiers</a:t>
            </a:r>
            <a:r>
              <a:rPr lang="fr-FR" sz="600" i="1" dirty="0">
                <a:solidFill>
                  <a:schemeClr val="tx2"/>
                </a:solidFill>
                <a:ea typeface="SimSun" pitchFamily="2" charset="-122"/>
                <a:cs typeface="Times New Roman" pitchFamily="18" charset="0"/>
              </a:rPr>
              <a:t>.</a:t>
            </a:r>
          </a:p>
        </p:txBody>
      </p:sp>
      <p:sp>
        <p:nvSpPr>
          <p:cNvPr id="24" name="Rectangle">
            <a:extLst>
              <a:ext uri="{FF2B5EF4-FFF2-40B4-BE49-F238E27FC236}">
                <a16:creationId xmlns:a16="http://schemas.microsoft.com/office/drawing/2014/main" id="{775B54BD-6CB4-4082-8133-017F9370B29E}"/>
              </a:ext>
            </a:extLst>
          </p:cNvPr>
          <p:cNvSpPr/>
          <p:nvPr/>
        </p:nvSpPr>
        <p:spPr>
          <a:xfrm>
            <a:off x="653266" y="9704123"/>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Rectangle 15">
            <a:extLst>
              <a:ext uri="{FF2B5EF4-FFF2-40B4-BE49-F238E27FC236}">
                <a16:creationId xmlns:a16="http://schemas.microsoft.com/office/drawing/2014/main" id="{38441194-9947-4D4B-82F2-F50428751A16}"/>
              </a:ext>
            </a:extLst>
          </p:cNvPr>
          <p:cNvSpPr/>
          <p:nvPr/>
        </p:nvSpPr>
        <p:spPr>
          <a:xfrm>
            <a:off x="651212" y="1136637"/>
            <a:ext cx="6449266" cy="7181966"/>
          </a:xfrm>
          <a:prstGeom prst="rect">
            <a:avLst/>
          </a:prstGeom>
        </p:spPr>
        <p:txBody>
          <a:bodyPr wrap="square" lIns="0" tIns="0" rIns="0" bIns="0">
            <a:spAutoFit/>
          </a:bodyPr>
          <a:lstStyle/>
          <a:p>
            <a:pPr algn="just">
              <a:lnSpc>
                <a:spcPct val="90000"/>
              </a:lnSpc>
              <a:spcBef>
                <a:spcPts val="600"/>
              </a:spcBef>
            </a:pPr>
            <a:r>
              <a:rPr lang="fr-FR" sz="900" b="1" i="1" dirty="0">
                <a:solidFill>
                  <a:srgbClr val="000000"/>
                </a:solidFill>
              </a:rPr>
              <a:t>Avant tout investissement dans ce produit, les investisseurs sont invités à se rapprocher de leurs conseils financiers, fiscaux, comptables et juridiques.</a:t>
            </a:r>
          </a:p>
          <a:p>
            <a:pPr algn="just">
              <a:lnSpc>
                <a:spcPct val="90000"/>
              </a:lnSpc>
              <a:spcBef>
                <a:spcPts val="600"/>
              </a:spcBef>
            </a:pPr>
            <a:r>
              <a:rPr lang="fr-FR" sz="900" b="1" dirty="0">
                <a:solidFill>
                  <a:srgbClr val="000000"/>
                </a:solidFill>
              </a:rPr>
              <a:t>Les principales caractéristiques des titres de créance exposées dans ce document à caractère promotionnel n’en sont qu’un résumé. Il appartient aux investisseurs de comprendre les risques, les avantages et inconvénients liés à un investissement dans les titres de créance et de prendre une décision d’investissement seulement après avoir examiné sérieusement, avec leurs conseillers, la compatibilité d’un investissement dans les titres de créance au regard de leur situation financière, après avoir lu le présent document à caractère promotionnel et la documentation juridique des titres de créance et ne s’en remettent pas pour cela à une entité du Groupe BNP Paribas.</a:t>
            </a:r>
            <a:endParaRPr lang="fr-FR" sz="900" b="1" i="1" dirty="0">
              <a:solidFill>
                <a:srgbClr val="000000"/>
              </a:solidFill>
            </a:endParaRPr>
          </a:p>
          <a:p>
            <a:pPr lvl="0" algn="just">
              <a:lnSpc>
                <a:spcPct val="90000"/>
              </a:lnSpc>
            </a:pPr>
            <a:endParaRPr lang="fr-FR" sz="900" dirty="0">
              <a:solidFill>
                <a:srgbClr val="000000"/>
              </a:solidFill>
            </a:endParaRPr>
          </a:p>
          <a:p>
            <a:pPr lvl="0" algn="just">
              <a:lnSpc>
                <a:spcPct val="90000"/>
              </a:lnSpc>
            </a:pPr>
            <a:r>
              <a:rPr lang="fr-FR" sz="900" b="1" dirty="0">
                <a:solidFill>
                  <a:srgbClr val="000000"/>
                </a:solidFill>
              </a:rPr>
              <a:t>Conséquences des évènements affectant le sous-jacent : </a:t>
            </a:r>
            <a:r>
              <a:rPr lang="fr-FR" sz="900" dirty="0">
                <a:solidFill>
                  <a:srgbClr val="000000"/>
                </a:solidFill>
              </a:rPr>
              <a:t>Afin de prendre en compte les conséquences de certains évènements pouvant affecter le sous-jacent du produit, la documentation juridique relative au produit prévoit (i) des modalités d’ajustement et, dans certains cas (ii) le remboursement anticipé du produit. Ces éléments peuvent entrainer une perte en capital. Pour plus de détails sur ces évènements et leurs conséquences, se référer à la documentation juridique du produit. </a:t>
            </a:r>
          </a:p>
          <a:p>
            <a:pPr lvl="0" algn="just">
              <a:lnSpc>
                <a:spcPct val="90000"/>
              </a:lnSpc>
            </a:pPr>
            <a:r>
              <a:rPr lang="fr-FR" sz="900" b="1" dirty="0">
                <a:solidFill>
                  <a:srgbClr val="000000"/>
                </a:solidFill>
              </a:rPr>
              <a:t>Garant de la formule : </a:t>
            </a:r>
            <a:r>
              <a:rPr lang="fr-FR" sz="900" dirty="0">
                <a:solidFill>
                  <a:srgbClr val="000000"/>
                </a:solidFill>
              </a:rPr>
              <a:t>le produit bénéficie d’une garantie de la formule par BNP Paribas S.A. (le « Garant de la formule »). Le paiement à la date convenue de toute somme due par le débiteur principal au titre du produit est garanti par le Garant de la formule, selon les termes et conditions prévus par un acte de garantie disponible auprès du Garant de la formule sur simple demande. En conséquence, l’investisseur supporte un risque de crédit sur le Garant de la formule.</a:t>
            </a:r>
          </a:p>
          <a:p>
            <a:pPr lvl="0" algn="just">
              <a:lnSpc>
                <a:spcPct val="90000"/>
              </a:lnSpc>
            </a:pPr>
            <a:endParaRPr lang="fr-FR" sz="900" dirty="0">
              <a:solidFill>
                <a:srgbClr val="000000"/>
              </a:solidFill>
            </a:endParaRPr>
          </a:p>
          <a:p>
            <a:pPr lvl="0" algn="just">
              <a:lnSpc>
                <a:spcPct val="90000"/>
              </a:lnSpc>
            </a:pPr>
            <a:r>
              <a:rPr lang="fr-FR" sz="900" b="1" dirty="0">
                <a:solidFill>
                  <a:srgbClr val="000000"/>
                </a:solidFill>
              </a:rPr>
              <a:t>La documentation juridique des titres de créance est composée : (a) du Prospectus de Base pour l’Émission de Notes, daté du 1er juin 2022 approuvé par l’Autorité des Marchés Financiers (AMF) sous le numéro 22-187, (b) de ses Suppléments, (c) des Conditions Définitives de l’émission (« Final </a:t>
            </a:r>
            <a:r>
              <a:rPr lang="fr-FR" sz="900" b="1" dirty="0" err="1">
                <a:solidFill>
                  <a:srgbClr val="000000"/>
                </a:solidFill>
              </a:rPr>
              <a:t>Terms</a:t>
            </a:r>
            <a:r>
              <a:rPr lang="fr-FR" sz="900" b="1" dirty="0">
                <a:solidFill>
                  <a:srgbClr val="000000"/>
                </a:solidFill>
              </a:rPr>
              <a:t> ») datées du 24 juin 2022, ainsi que (d) du Résumé Spécifique lié à l’Émission (« Issue-</a:t>
            </a:r>
            <a:r>
              <a:rPr lang="fr-FR" sz="900" b="1" dirty="0" err="1">
                <a:solidFill>
                  <a:srgbClr val="000000"/>
                </a:solidFill>
              </a:rPr>
              <a:t>Specific</a:t>
            </a:r>
            <a:r>
              <a:rPr lang="fr-FR" sz="900" b="1" dirty="0">
                <a:solidFill>
                  <a:srgbClr val="000000"/>
                </a:solidFill>
              </a:rPr>
              <a:t> </a:t>
            </a:r>
            <a:r>
              <a:rPr lang="fr-FR" sz="900" b="1" dirty="0" err="1">
                <a:solidFill>
                  <a:srgbClr val="000000"/>
                </a:solidFill>
              </a:rPr>
              <a:t>Summary</a:t>
            </a:r>
            <a:r>
              <a:rPr lang="fr-FR" sz="900" b="1" dirty="0">
                <a:solidFill>
                  <a:srgbClr val="000000"/>
                </a:solidFill>
              </a:rPr>
              <a:t> ») dont une copie pourra être obtenue sur simple demande auprès de BNP Paribas Arbitrage SNC. L’approbation du prospectus par l’AMF ne doit pas être considéré comme un avis favorable de la part de l’AMF sur la qualité des titres de créance faisant l’objet de cette communication à caractère promotionnel.</a:t>
            </a:r>
          </a:p>
          <a:p>
            <a:pPr lvl="0" algn="just">
              <a:lnSpc>
                <a:spcPct val="90000"/>
              </a:lnSpc>
            </a:pPr>
            <a:endParaRPr lang="fr-FR" sz="900" b="1" dirty="0">
              <a:solidFill>
                <a:srgbClr val="000000"/>
              </a:solidFill>
            </a:endParaRPr>
          </a:p>
          <a:p>
            <a:pPr algn="just">
              <a:lnSpc>
                <a:spcPct val="90000"/>
              </a:lnSpc>
            </a:pPr>
            <a:r>
              <a:rPr lang="fr-FR" sz="900" b="1" dirty="0">
                <a:solidFill>
                  <a:srgbClr val="000000"/>
                </a:solidFill>
              </a:rPr>
              <a:t>L’attention des investisseurs est notamment attirée sur le fait qu'en acquérant les titres de créance, ils prennent un risque de crédit sur l'Émetteur et sur le Garant de la formule. Les investisseurs sont également invités à prendre connaissance du Document d’Informations Clés disponible à l’adresse : </a:t>
            </a:r>
            <a:r>
              <a:rPr lang="fr-FR" sz="900" b="1" dirty="0">
                <a:solidFill>
                  <a:srgbClr val="B9A049"/>
                </a:solidFill>
                <a:hlinkClick r:id="rId2">
                  <a:extLst>
                    <a:ext uri="{A12FA001-AC4F-418D-AE19-62706E023703}">
                      <ahyp:hlinkClr xmlns:ahyp="http://schemas.microsoft.com/office/drawing/2018/hyperlinkcolor" val="tx"/>
                    </a:ext>
                  </a:extLst>
                </a:hlinkClick>
              </a:rPr>
              <a:t>http://kid.bnpparibas.</a:t>
            </a:r>
            <a:r>
              <a:rPr lang="fr-FR" sz="900" b="1">
                <a:solidFill>
                  <a:srgbClr val="B9A049"/>
                </a:solidFill>
                <a:hlinkClick r:id="rId2">
                  <a:extLst>
                    <a:ext uri="{A12FA001-AC4F-418D-AE19-62706E023703}">
                      <ahyp:hlinkClr xmlns:ahyp="http://schemas.microsoft.com/office/drawing/2018/hyperlinkcolor" val="tx"/>
                    </a:ext>
                  </a:extLst>
                </a:hlinkClick>
              </a:rPr>
              <a:t>com/123415647-FR</a:t>
            </a:r>
            <a:r>
              <a:rPr lang="fr-FR" sz="900" b="1" dirty="0">
                <a:solidFill>
                  <a:srgbClr val="B9A049"/>
                </a:solidFill>
                <a:hlinkClick r:id="rId2">
                  <a:extLst>
                    <a:ext uri="{A12FA001-AC4F-418D-AE19-62706E023703}">
                      <ahyp:hlinkClr xmlns:ahyp="http://schemas.microsoft.com/office/drawing/2018/hyperlinkcolor" val="tx"/>
                    </a:ext>
                  </a:extLst>
                </a:hlinkClick>
              </a:rPr>
              <a:t>.pdf</a:t>
            </a:r>
            <a:endParaRPr lang="fr-FR" sz="900" b="1" dirty="0">
              <a:solidFill>
                <a:srgbClr val="B9A049"/>
              </a:solidFill>
            </a:endParaRPr>
          </a:p>
          <a:p>
            <a:pPr lvl="0" algn="just">
              <a:lnSpc>
                <a:spcPct val="90000"/>
              </a:lnSpc>
            </a:pPr>
            <a:r>
              <a:rPr lang="fr-FR" sz="900" b="1" dirty="0">
                <a:solidFill>
                  <a:srgbClr val="000000"/>
                </a:solidFill>
              </a:rPr>
              <a:t>En cas d'incohérence entre ce document à caractère promotionnel et la documentation juridique des Titres de créance, cette dernière prévaudra. </a:t>
            </a:r>
          </a:p>
          <a:p>
            <a:pPr lvl="0" algn="just">
              <a:lnSpc>
                <a:spcPct val="90000"/>
              </a:lnSpc>
            </a:pPr>
            <a:endParaRPr lang="fr-FR" sz="900" b="1" dirty="0">
              <a:solidFill>
                <a:srgbClr val="000000"/>
              </a:solidFill>
            </a:endParaRPr>
          </a:p>
          <a:p>
            <a:pPr algn="just">
              <a:lnSpc>
                <a:spcPct val="90000"/>
              </a:lnSpc>
            </a:pPr>
            <a:r>
              <a:rPr lang="fr-FR" sz="900" b="1" dirty="0">
                <a:solidFill>
                  <a:srgbClr val="000000"/>
                </a:solidFill>
              </a:rPr>
              <a:t>Rachat par BNP Paribas arbitrage S.N.C du produit : </a:t>
            </a:r>
            <a:r>
              <a:rPr lang="fr-FR" sz="900" dirty="0">
                <a:solidFill>
                  <a:srgbClr val="000000"/>
                </a:solidFill>
              </a:rPr>
              <a:t>BNP Paribas arbitrage S.N.C s'est engagé à assurer un marché secondaire sur le produit. BNP Paribas arbitrage S.N.C s'est expressément engagée à racheter ou proposer des prix pour le produit en cours de vie de ce dernier. L'exécution de cet engagement dépendra (i) des conditions générales de marché et (ii) des conditions de liquidité du (ou des) instrument(s) sous-jacent(s) et, le cas échéant, des autres opérations de couvertures conclues. Le prix du produit (en particulier la fourchette de prix achat/vente que BNP Paribas arbitrage S.N.C peut proposer, à tout moment) tiendra compte notamment des coûts de couverture et/ou de débouclement de la position de BNP Paribas arbitrage S.N.C liés à ce rachat. BNP Paribas arbitrage S.N.C et/ou ses entités affiliées ne sont aucunement responsables de telles conséquences et de leur impact sur les transactions liées au produit ou sur tout investissement dans le produit. </a:t>
            </a:r>
          </a:p>
          <a:p>
            <a:pPr lvl="0" algn="just">
              <a:lnSpc>
                <a:spcPct val="90000"/>
              </a:lnSpc>
            </a:pPr>
            <a:r>
              <a:rPr lang="fr-FR" sz="900" b="1" dirty="0">
                <a:solidFill>
                  <a:srgbClr val="000000"/>
                </a:solidFill>
              </a:rPr>
              <a:t>Restrictions générales de vente : </a:t>
            </a:r>
            <a:r>
              <a:rPr lang="fr-FR" sz="900" dirty="0">
                <a:solidFill>
                  <a:srgbClr val="000000"/>
                </a:solidFill>
              </a:rPr>
              <a:t>il appartient à chaque investisseur de s’assurer qu’il est autorisé à souscrire ou à investir dans ce produit.</a:t>
            </a:r>
          </a:p>
          <a:p>
            <a:pPr lvl="0" algn="just">
              <a:lnSpc>
                <a:spcPct val="90000"/>
              </a:lnSpc>
            </a:pPr>
            <a:r>
              <a:rPr lang="fr-FR" sz="900" b="1" dirty="0">
                <a:solidFill>
                  <a:srgbClr val="000000"/>
                </a:solidFill>
              </a:rPr>
              <a:t>Restrictions permanentes de vente aux États-Unis d'Amérique : </a:t>
            </a:r>
            <a:r>
              <a:rPr lang="fr-FR" sz="900" dirty="0">
                <a:solidFill>
                  <a:srgbClr val="000000"/>
                </a:solidFill>
              </a:rPr>
              <a:t>les titres décrits aux présentes qui sont désignés comme des titres avec restriction permanente ne peuvent à aucun moment, être la propriété légale ou effective d’une « U.S. Person » (au sens défini dans la régulation S) et par voie de conséquence, sont offerts et vendus hors des États-Unis à des personnes qui ne sont pas des ressortissants des États-Unis, sur le fondement de la régulation S.</a:t>
            </a:r>
          </a:p>
          <a:p>
            <a:pPr lvl="0" algn="just">
              <a:lnSpc>
                <a:spcPct val="90000"/>
              </a:lnSpc>
            </a:pPr>
            <a:endParaRPr lang="fr-FR" sz="900" dirty="0">
              <a:solidFill>
                <a:srgbClr val="000000"/>
              </a:solidFill>
            </a:endParaRPr>
          </a:p>
          <a:p>
            <a:pPr lvl="0" algn="just">
              <a:lnSpc>
                <a:spcPct val="90000"/>
              </a:lnSpc>
            </a:pPr>
            <a:r>
              <a:rPr lang="fr-FR" sz="900" b="1" dirty="0">
                <a:solidFill>
                  <a:srgbClr val="000000"/>
                </a:solidFill>
              </a:rPr>
              <a:t>Caractère promotionnel de ce document : </a:t>
            </a:r>
            <a:r>
              <a:rPr lang="fr-FR" sz="900" dirty="0">
                <a:solidFill>
                  <a:srgbClr val="000000"/>
                </a:solidFill>
              </a:rPr>
              <a:t>le présent document est un document à caractère promotionnel et non de nature réglementaire. </a:t>
            </a:r>
          </a:p>
          <a:p>
            <a:pPr lvl="0" algn="just">
              <a:lnSpc>
                <a:spcPct val="90000"/>
              </a:lnSpc>
            </a:pPr>
            <a:r>
              <a:rPr lang="fr-FR" sz="900" b="1" dirty="0">
                <a:solidFill>
                  <a:srgbClr val="000000"/>
                </a:solidFill>
              </a:rPr>
              <a:t>Performances sur la base de performances brutes : </a:t>
            </a:r>
            <a:r>
              <a:rPr lang="fr-FR" sz="900" dirty="0">
                <a:solidFill>
                  <a:srgbClr val="000000"/>
                </a:solidFill>
              </a:rPr>
              <a:t>les gains éventuels peuvent être réduits par l’effet de commissions, redevances, impôts ou autres charges supportées par l’investisseur. Lorsque l’instrument financier décrit dans ce document (ci-après l’ « instrument financier ») est proposé dans le cadre du contrat d’assurance vie ou de capitalisation (ci-après le « contrat d’assurance vie ou de capitalisation »), l’instrument financier est un actif représentatif de l’une des unités de compte de ce contrat. Ce document ne constitue pas une offre d’adhésion au contrat d’assurance vie ou de capitalisation. Ce document ne constitue pas une offre, une recommandation, une invitation ou un acte de démarchage visant à souscrire ou acheter l’instrument financier qui ne peut être diffusé directement ou indirectement dans le public qu’en conformité avec les dispositions des articles L. 411-1 et suivants du code monétaire et financier.</a:t>
            </a:r>
          </a:p>
          <a:p>
            <a:pPr lvl="0" algn="just">
              <a:lnSpc>
                <a:spcPct val="90000"/>
              </a:lnSpc>
            </a:pPr>
            <a:endParaRPr lang="fr-FR" sz="900" dirty="0">
              <a:solidFill>
                <a:srgbClr val="000000"/>
              </a:solidFill>
              <a:latin typeface="Century Gothic" panose="020B0502020202020204" pitchFamily="34" charset="0"/>
            </a:endParaRPr>
          </a:p>
        </p:txBody>
      </p:sp>
    </p:spTree>
    <p:extLst>
      <p:ext uri="{BB962C8B-B14F-4D97-AF65-F5344CB8AC3E}">
        <p14:creationId xmlns:p14="http://schemas.microsoft.com/office/powerpoint/2010/main" val="5577192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2</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algn="just"/>
            <a:r>
              <a:rPr lang="fr-FR" sz="650" dirty="0">
                <a:solidFill>
                  <a:srgbClr val="000000"/>
                </a:solidFill>
                <a:latin typeface="Proxima Nova Rg" panose="02000506030000020004" pitchFamily="2" charset="0"/>
              </a:rPr>
              <a:t>(1) Veuillez vous référer au tableau récapitulant les principales caractéristiques financières en page 7 pour le détail des dates. </a:t>
            </a:r>
          </a:p>
          <a:p>
            <a:pPr algn="just"/>
            <a:r>
              <a:rPr lang="fr-FR" sz="650" dirty="0">
                <a:solidFill>
                  <a:srgbClr val="000000"/>
                </a:solidFill>
                <a:latin typeface="Proxima Nova Rg" panose="02000506030000020004" pitchFamily="2" charset="0"/>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a:t>
            </a:r>
            <a:r>
              <a:rPr lang="fr-FR" sz="650">
                <a:solidFill>
                  <a:srgbClr val="000000"/>
                </a:solidFill>
                <a:latin typeface="Proxima Nova Rg" panose="02000506030000020004" pitchFamily="2" charset="0"/>
              </a:rPr>
              <a:t>29/07/2022 </a:t>
            </a:r>
            <a:r>
              <a:rPr lang="fr-FR" sz="650" dirty="0">
                <a:solidFill>
                  <a:srgbClr val="000000"/>
                </a:solidFill>
                <a:latin typeface="Proxima Nova Rg" panose="02000506030000020004" pitchFamily="2" charset="0"/>
              </a:rPr>
              <a:t>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6252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6585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74579"/>
            <a:ext cx="6741374" cy="3539430"/>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onsanbranle » soit 1 000 EUR. Le montant remboursé est brut, hors frais et fiscalité applicable au cadre d’investissement. Le taux de rendement annuel est net de frais de gestion pour les contrats d’assurance vie/capitalisation (en prenant comme hypothèse un taux de frais de gestion de </a:t>
            </a:r>
            <a:r>
              <a:rPr kumimoji="0" lang="fr-FR" sz="800" b="0" i="0" u="none" strike="noStrike" kern="1200" cap="none" spc="-40" normalizeH="0" baseline="0" noProof="0" dirty="0">
                <a:ln>
                  <a:noFill/>
                </a:ln>
                <a:solidFill>
                  <a:schemeClr val="tx1"/>
                </a:solidFill>
                <a:effectLst/>
                <a:uLnTx/>
                <a:uFillTx/>
                <a:latin typeface="Proxima Nova Rg" panose="02000506030000020004" pitchFamily="2" charset="0"/>
                <a:ea typeface="+mn-ea"/>
                <a:cs typeface="+mn-cs"/>
              </a:rPr>
              <a:t>1,00%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annuel), sans prise en compte des autres frais et de la fiscalité. Il est calculé entre le 29/07/2022 et la date de remboursement anticipé automatique concernée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selon les cas. En cas de vente du titre de créance avant la date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la date de remboursement anticipé automatique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en cas d’arbitrage ou de rachat pour les contrats d’assurance vie/capitalisation, ou de dénouement par décès pour les contrats d’assurance vie), le taux de rendement annuel effectif peut être supérieur ou inférieur au taux de rendement annuel indiqué dans la présente brochure. De plus, l’investisseur peut subir une perte en capital. </a:t>
            </a: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onsanbranle », vous êtes exposés pour une durée </a:t>
            </a:r>
            <a:r>
              <a:rPr lang="fr-FR" sz="800" b="1" dirty="0">
                <a:solidFill>
                  <a:schemeClr val="tx1"/>
                </a:solidFill>
                <a:latin typeface="Proxima Nova Rg"/>
              </a:rPr>
              <a:t>de 4 à 40 trimestres </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à l’évolution de l'indice</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Bloomberg Luxury 2021 Decrement 50 point Index, la performance positive ou négative de ce placement dépendant de l'évolution de l'indice Bloomberg Luxury 2021 Decrement 50 point Index (L'indice est construit en réinvestissant les dividendes bruts détachés par les actions qui le composent et en rentranchant un prélèvement forfaitaire annuel et constant de 50 points d'indice ; code Bloomberg : LUX21T Index ; sponsor : Bloomberg ; www.bloomberg.com).</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(1)</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l'indice </a:t>
            </a:r>
            <a:r>
              <a:rPr kumimoji="0" lang="fr-FR" sz="800" b="0" i="0" u="none" strike="noStrike" kern="1200" cap="none" spc="0" normalizeH="0" baseline="0" noProof="0" dirty="0">
                <a:ln>
                  <a:noFill/>
                </a:ln>
                <a:effectLst/>
                <a:uLnTx/>
                <a:uFillTx/>
                <a:latin typeface="Proxima Nova Rg"/>
                <a:ea typeface="+mn-ea"/>
                <a:cs typeface="+mn-cs"/>
              </a:rPr>
              <a:t>si celui-ci,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clôture à un niveau strictement inférieur à 50% de son Niveau Initial.</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à hauteur de l’intégralité du capital initial, activable automatiquement à partir de la fin du trimestre 4 jusqu'à la fin du trimestre 39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l'indice clôture à un niveau supérieur </a:t>
            </a:r>
            <a:r>
              <a:rPr kumimoji="0" lang="fr-FR" sz="800" b="0" i="0" u="none" strike="noStrike" kern="1200" cap="none" spc="0" normalizeH="0" baseline="0" noProof="0" dirty="0">
                <a:ln>
                  <a:noFill/>
                </a:ln>
                <a:effectLst/>
                <a:uLnTx/>
                <a:uFillTx/>
                <a:latin typeface="Proxima Nova Rg"/>
                <a:ea typeface="+mn-ea"/>
                <a:cs typeface="+mn-cs"/>
              </a:rPr>
              <a:t>ou égal à la barrière dégressive de remboursement anticipé automatique⁽¹⁾.</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gain fixe plafonné à 2,10% par trimestre écoulé depuis le 29/07/2022 soit (8,40% par année écoulée)</a:t>
            </a:r>
            <a:r>
              <a:rPr lang="fr-FR" sz="800" b="1" dirty="0">
                <a:solidFill>
                  <a:srgbClr val="B9A049"/>
                </a:solidFill>
                <a:latin typeface="Proxima Nova Rg"/>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l'indice clôture à un niveau supérieur </a:t>
            </a:r>
            <a:r>
              <a:rPr kumimoji="0" lang="fr-FR" sz="800" b="0" i="0" u="none" strike="noStrike" kern="1200" cap="none" spc="0" normalizeH="0" baseline="0" noProof="0" dirty="0">
                <a:ln>
                  <a:noFill/>
                </a:ln>
                <a:effectLst/>
                <a:uLnTx/>
                <a:uFillTx/>
                <a:latin typeface="Proxima Nova Rg"/>
                <a:ea typeface="+mn-ea"/>
                <a:cs typeface="+mn-cs"/>
              </a:rPr>
              <a:t>ou égal à la barrière dégressive de remboursement anticipé automatique⁽¹⁾, ou si à la date de constatation finale⁽¹⁾, l'indice clôture à un niveau supérieur ou égal à 64% de son Niveau Initial</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l'indice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afin de bénéficier d’un remboursement du capital à l’échéance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si l'indice</a:t>
            </a:r>
            <a:r>
              <a:rPr kumimoji="0" lang="it-IT" sz="800" b="0" i="0"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n’enregistre pas de baisse de plus de 50% par rapport à son Niveau Initial, l’investisseur accepte de limiter ses gains en cas de forte hausse de l'indice (taux de rendement annuel net maximum de </a:t>
            </a:r>
            <a:r>
              <a:rPr lang="fr-FR" sz="800" dirty="0">
                <a:solidFill>
                  <a:schemeClr val="tx1"/>
                </a:solidFill>
                <a:latin typeface="Proxima Nova Rg"/>
              </a:rPr>
              <a:t>6,95%</a:t>
            </a:r>
            <a:r>
              <a:rPr lang="fr-FR" sz="800" baseline="30000" dirty="0">
                <a:solidFill>
                  <a:schemeClr val="tx1"/>
                </a:solidFill>
                <a:latin typeface="Proxima Nova Rg"/>
              </a:rPr>
              <a:t>(</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2)</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1" u="none" strike="noStrike" kern="1200" cap="none" spc="0" normalizeH="0" baseline="0" noProof="0" dirty="0">
                <a:ln>
                  <a:noFill/>
                </a:ln>
                <a:solidFill>
                  <a:schemeClr val="tx1"/>
                </a:solidFill>
                <a:effectLst/>
                <a:uLnTx/>
                <a:uFillTx/>
                <a:latin typeface="Proxima Nova Rg"/>
                <a:ea typeface="+mn-ea"/>
                <a:cs typeface="+mn-cs"/>
              </a:rPr>
              <a:t>onsanbranle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onsanbranle » et ne prend pas en compte les spécificités des contrats d’assurance vie ou de capitalisation dans le cadre desquels ce produit est proposé.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Il est précisé que l’Assureur d’une part, l’Émetteur et le Garant de la formule d’autre part, sont des entités juridiques distinctes. Ce document n’a pas été rédigé par l’Assureur.</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1" i="1" u="none" strike="noStrike" kern="1200" cap="none" spc="0" normalizeH="0" baseline="0" noProof="0" dirty="0">
                <a:ln>
                  <a:noFill/>
                </a:ln>
                <a:solidFill>
                  <a:schemeClr val="tx1"/>
                </a:solidFill>
                <a:effectLst/>
                <a:uLnTx/>
                <a:uFillTx/>
                <a:latin typeface="Proxima Nova Rg"/>
                <a:ea typeface="+mn-ea"/>
                <a:cs typeface="+mn-cs"/>
              </a:rPr>
              <a:t> « onsanbranle » ne peut constituer l’intégralité d’un portefeuille d’investissement. L’investisseur est exposé pour une durée de 4 à 40 trimestres à </a:t>
            </a:r>
            <a:r>
              <a:rPr lang="fr-FR" b="1" i="1" dirty="0">
                <a:solidFill>
                  <a:schemeClr val="tx1"/>
                </a:solidFill>
                <a:latin typeface="Proxima Nova Rg"/>
              </a:rPr>
              <a:t>l'indice. Vous </a:t>
            </a:r>
            <a:r>
              <a:rPr kumimoji="0" lang="fr-FR" b="1" i="1" u="none" strike="noStrike" kern="1200" cap="none" spc="0" normalizeH="0" baseline="0" noProof="0" dirty="0">
                <a:ln>
                  <a:noFill/>
                </a:ln>
                <a:solidFill>
                  <a:schemeClr val="tx1"/>
                </a:solidFill>
                <a:effectLst/>
                <a:uLnTx/>
                <a:uFillTx/>
                <a:latin typeface="Proxima Nova Rg"/>
                <a:ea typeface="+mn-ea"/>
                <a:cs typeface="+mn-cs"/>
              </a:rPr>
              <a:t>êtes sur le point d’acheter un produit qui n’est pas simple et qui peut être difficile à comprendre.</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550647"/>
            <a:ext cx="6242589" cy="369332"/>
          </a:xfrm>
          <a:prstGeom prst="rect">
            <a:avLst/>
          </a:prstGeom>
          <a:noFill/>
        </p:spPr>
        <p:txBody>
          <a:bodyPr wrap="square">
            <a:spAutoFit/>
          </a:bodyPr>
          <a:lstStyle/>
          <a:p/>
        </p:txBody>
      </p:sp>
      <p:pic>
        <p:nvPicPr>
          <p:cNvPr id="17" name="Picture 16" descr="graph1.png"/>
          <p:cNvPicPr>
            <a:picLocks noChangeAspect="1"/>
          </p:cNvPicPr>
          <p:nvPr/>
        </p:nvPicPr>
        <p:blipFill>
          <a:blip r:embed="rId2"/>
          <a:stretch>
            <a:fillRect/>
          </a:stretch>
        </p:blipFill>
        <p:spPr>
          <a:xfrm>
            <a:off x="0" y="6135624"/>
            <a:ext cx="7315200" cy="4000500"/>
          </a:xfrm>
          <a:prstGeom prst="rect">
            <a:avLst/>
          </a:prstGeom>
        </p:spPr>
      </p:pic>
    </p:spTree>
    <p:extLst>
      <p:ext uri="{BB962C8B-B14F-4D97-AF65-F5344CB8AC3E}">
        <p14:creationId xmlns:p14="http://schemas.microsoft.com/office/powerpoint/2010/main" val="4283008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4</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dirty="0">
                <a:solidFill>
                  <a:srgbClr val="000000"/>
                </a:solidFill>
                <a:latin typeface="Proxima Nova Rg" panose="02000506030000020004" pitchFamily="2" charset="0"/>
              </a:rPr>
              <a:t>(1) Veuillez vous référer au tableau récapitulant les principales caractéristiques financières en page 7 pour le détail des dates. </a:t>
            </a:r>
          </a:p>
          <a:p>
            <a:pPr algn="just"/>
            <a:r>
              <a:rPr lang="fr-FR" sz="650" dirty="0">
                <a:solidFill>
                  <a:srgbClr val="000000"/>
                </a:solidFill>
                <a:latin typeface="Proxima Nova Rg" panose="02000506030000020004" pitchFamily="2" charset="0"/>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29/07/2022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277442" y="6377701"/>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de 2,10% par trimestre écoulé depuis le 29/07/2022</a:t>
            </a:r>
          </a:p>
          <a:p>
            <a:pPr marL="0" indent="0" algn="ctr">
              <a:lnSpc>
                <a:spcPct val="100000"/>
              </a:lnSpc>
              <a:spcBef>
                <a:spcPts val="0"/>
              </a:spcBef>
              <a:buNone/>
            </a:pPr>
            <a:r>
              <a:rPr lang="fr-FR" sz="800" dirty="0"/>
              <a:t>(soit un gain total de 84,00% et un taux de rendement annuel net de 5,19%</a:t>
            </a:r>
            <a:r>
              <a:rPr lang="fr-FR" sz="800" baseline="30000" dirty="0"/>
              <a:t>(2)</a:t>
            </a:r>
            <a:r>
              <a:rPr lang="fr-FR" sz="800" dirty="0"/>
              <a:t>)</a:t>
            </a:r>
          </a:p>
        </p:txBody>
      </p:sp>
      <p:sp>
        <p:nvSpPr>
          <p:cNvPr id="9" name="Espace réservé du texte 36">
            <a:extLst>
              <a:ext uri="{FF2B5EF4-FFF2-40B4-BE49-F238E27FC236}">
                <a16:creationId xmlns:a16="http://schemas.microsoft.com/office/drawing/2014/main" id="{BAD55BEF-E45A-4965-B14D-559B26896481}"/>
              </a:ext>
            </a:extLst>
          </p:cNvPr>
          <p:cNvSpPr txBox="1">
            <a:spLocks/>
          </p:cNvSpPr>
          <p:nvPr/>
        </p:nvSpPr>
        <p:spPr>
          <a:xfrm>
            <a:off x="1272972" y="3393949"/>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de 2,10% par trimestre écoulé depuis le 29/07/2022 </a:t>
            </a:r>
          </a:p>
          <a:p>
            <a:pPr marL="0" indent="0" algn="ctr">
              <a:lnSpc>
                <a:spcPct val="100000"/>
              </a:lnSpc>
              <a:spcBef>
                <a:spcPts val="0"/>
              </a:spcBef>
              <a:buNone/>
            </a:pPr>
            <a:r>
              <a:rPr lang="fr-FR" sz="800" dirty="0"/>
              <a:t>(Soit un taux de rendement annuel net entre 5,23%</a:t>
            </a:r>
            <a:r>
              <a:rPr lang="fr-FR" sz="800" baseline="30000" dirty="0"/>
              <a:t>(2) </a:t>
            </a:r>
            <a:r>
              <a:rPr lang="fr-FR" sz="800" dirty="0"/>
              <a:t>et 6,95%</a:t>
            </a:r>
            <a:r>
              <a:rPr lang="fr-FR" sz="800" baseline="30000" dirty="0"/>
              <a:t>(2)</a:t>
            </a:r>
            <a:r>
              <a:rPr lang="fr-FR" sz="800" dirty="0"/>
              <a:t>)</a:t>
            </a:r>
          </a:p>
        </p:txBody>
      </p:sp>
      <p:sp>
        <p:nvSpPr>
          <p:cNvPr id="11" name="ZoneTexte 10">
            <a:extLst>
              <a:ext uri="{FF2B5EF4-FFF2-40B4-BE49-F238E27FC236}">
                <a16:creationId xmlns:a16="http://schemas.microsoft.com/office/drawing/2014/main" id="{6DC45A7B-7BFC-4642-8DD1-B4A6D781A216}"/>
              </a:ext>
            </a:extLst>
          </p:cNvPr>
          <p:cNvSpPr txBox="1"/>
          <p:nvPr/>
        </p:nvSpPr>
        <p:spPr>
          <a:xfrm>
            <a:off x="910052" y="2345793"/>
            <a:ext cx="6005163" cy="615553"/>
          </a:xfrm>
          <a:prstGeom prst="rect">
            <a:avLst/>
          </a:prstGeom>
          <a:noFill/>
        </p:spPr>
        <p:txBody>
          <a:bodyPr wrap="square" lIns="0" tIns="0" rIns="0" bIns="0" rtlCol="0">
            <a:spAutoFit/>
          </a:bodyPr>
          <a:lstStyle/>
          <a:p>
            <a:pPr algn="just"/>
            <a:r>
              <a:rPr lang="fr-FR" sz="800" dirty="0">
                <a:solidFill>
                  <a:schemeClr val="tx2"/>
                </a:solidFill>
              </a:rPr>
              <a:t>À chaque date de constatation trimestrielle</a:t>
            </a:r>
            <a:r>
              <a:rPr lang="fr-FR" sz="800" baseline="30000" dirty="0">
                <a:solidFill>
                  <a:schemeClr val="tx2"/>
                </a:solidFill>
              </a:rPr>
              <a:t>(1) </a:t>
            </a:r>
            <a:r>
              <a:rPr lang="fr-FR" sz="800" dirty="0">
                <a:solidFill>
                  <a:schemeClr val="tx2"/>
                </a:solidFill>
              </a:rPr>
              <a:t>à partir de la fin du trimestre 4 jusqu'à la fin du trimestre 39, on observe le niveau de clôture de l'indice</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à une date de constatation trimestrielle</a:t>
            </a:r>
            <a:r>
              <a:rPr lang="fr-FR" sz="800" b="1" baseline="30000" dirty="0">
                <a:solidFill>
                  <a:schemeClr val="tx2"/>
                </a:solidFill>
              </a:rPr>
              <a:t>(1)</a:t>
            </a:r>
            <a:r>
              <a:rPr lang="fr-FR" sz="800" b="1" dirty="0">
                <a:solidFill>
                  <a:schemeClr val="tx2"/>
                </a:solidFill>
              </a:rPr>
              <a:t>, </a:t>
            </a:r>
            <a:r>
              <a:rPr lang="it-IT" sz="800" b="1" dirty="0">
                <a:solidFill>
                  <a:schemeClr val="tx2"/>
                </a:solidFill>
              </a:rPr>
              <a:t>l'indice </a:t>
            </a:r>
            <a:r>
              <a:rPr lang="fr-FR" sz="800" b="1" dirty="0">
                <a:solidFill>
                  <a:schemeClr val="tx2"/>
                </a:solidFill>
              </a:rPr>
              <a:t>clôture à un niveau supérieur ou égal à la barrière dégressive de remboursement anticipé automatique⁽¹⁾, le produit est automatiquement remboursé par anticipation et l’investisseur reçoit, à la date de remboursement anticipé automatique correspondante</a:t>
            </a:r>
            <a:r>
              <a:rPr lang="fr-FR" sz="800" b="1" baseline="30000" dirty="0">
                <a:solidFill>
                  <a:schemeClr val="tx2"/>
                </a:solidFill>
              </a:rPr>
              <a:t>(1)</a:t>
            </a:r>
            <a:r>
              <a:rPr lang="fr-FR" sz="800" b="1" dirty="0">
                <a:solidFill>
                  <a:schemeClr val="tx2"/>
                </a:solidFill>
              </a:rPr>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646631" y="4849273"/>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910052" y="5344781"/>
            <a:ext cx="6081297"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29/07/2032, en l’absence de remboursement anticipé automatique préalable, on compare le niveau de clôture de l'indice</a:t>
            </a:r>
            <a:r>
              <a:rPr lang="en-US" sz="800" dirty="0">
                <a:solidFill>
                  <a:schemeClr val="tx2"/>
                </a:solidFill>
              </a:rPr>
              <a:t> </a:t>
            </a:r>
            <a:r>
              <a:rPr lang="fr-FR" sz="800" dirty="0">
                <a:solidFill>
                  <a:schemeClr val="tx2"/>
                </a:solidFill>
              </a:rPr>
              <a:t>à son Niveau Initial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908733" y="5945098"/>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l'indice </a:t>
            </a:r>
            <a:r>
              <a:rPr lang="fr-FR" sz="800" b="1" dirty="0">
                <a:solidFill>
                  <a:schemeClr val="tx2"/>
                </a:solidFill>
              </a:rPr>
              <a:t>clôture à un niveau supérieur ou égal à &lt;</a:t>
            </a:r>
            <a:r>
              <a:rPr lang="fr-FR" sz="800" b="1">
                <a:solidFill>
                  <a:schemeClr val="tx2"/>
                </a:solidFill>
              </a:rPr>
              <a:t>DBAC&gt; </a:t>
            </a:r>
            <a:r>
              <a:rPr lang="fr-FR" sz="800" b="1" dirty="0">
                <a:solidFill>
                  <a:schemeClr val="tx2"/>
                </a:solidFill>
              </a:rPr>
              <a:t>de son Niveau Initial, l’investisseur reçoit, le 12 août 2032</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917673" y="8553774"/>
            <a:ext cx="6064738" cy="24622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l'indice </a:t>
            </a:r>
            <a:r>
              <a:rPr lang="fr-FR" sz="800" b="1" dirty="0">
                <a:solidFill>
                  <a:schemeClr val="tx2"/>
                </a:solidFill>
              </a:rPr>
              <a:t>clôture à un niveau strictement inférieur à 50% de son niveau de Référence, l’investisseur reçoit, le 12 août 2032 : </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186722" y="8986375"/>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l'indice entre son Niveau Initial et son niveau final le 29/07/2032</a:t>
            </a:r>
          </a:p>
          <a:p>
            <a:pPr marL="0" indent="0" algn="ctr">
              <a:lnSpc>
                <a:spcPct val="100000"/>
              </a:lnSpc>
              <a:spcBef>
                <a:spcPts val="0"/>
              </a:spcBef>
              <a:buNone/>
            </a:pPr>
            <a:r>
              <a:rPr lang="fr-FR" sz="800" dirty="0"/>
              <a:t>(Soit un taux de rendement annuel net inférieur ou égal à -7,60%</a:t>
            </a:r>
            <a:r>
              <a:rPr lang="fr-FR" sz="800" baseline="30000" dirty="0"/>
              <a:t>(2)</a:t>
            </a:r>
            <a:r>
              <a:rPr lang="fr-FR" sz="800" dirty="0"/>
              <a:t>)</a:t>
            </a:r>
          </a:p>
          <a:p>
            <a:pPr marL="0" indent="0" algn="ctr">
              <a:lnSpc>
                <a:spcPct val="100000"/>
              </a:lnSpc>
              <a:spcBef>
                <a:spcPts val="0"/>
              </a:spcBef>
              <a:buNone/>
            </a:pPr>
            <a:r>
              <a:rPr lang="fr-FR" sz="800" b="1" i="1" dirty="0"/>
              <a:t>L’investisseur subit alors une perte en capital partielle, voire totale</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277442" y="1181326"/>
            <a:ext cx="5021862"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Le Niveau Initial correspond au niveau de clôture entre de l'indice Bloomberg Luxury 2021 Decrement 50 point Index le 29/07/2022.</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Niveau Initial</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183498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273632" y="7866704"/>
            <a:ext cx="5029482" cy="391628"/>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de -1,00%</a:t>
            </a:r>
            <a:r>
              <a:rPr lang="fr-FR" sz="800" baseline="30000" dirty="0">
                <a:latin typeface="+mn-lt"/>
              </a:rPr>
              <a:t>(2)</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904289" y="7325041"/>
            <a:ext cx="608129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l'indice </a:t>
            </a:r>
            <a:r>
              <a:rPr lang="fr-FR" sz="800" b="1" dirty="0">
                <a:solidFill>
                  <a:srgbClr val="000000"/>
                </a:solidFill>
              </a:rPr>
              <a:t>clôture à un niveau strictement inférieur à 64% mais supérieur ou égal à 50% de son Niveau Initial, l’investisseur reçoit, le 12 août 2032 : </a:t>
            </a:r>
          </a:p>
        </p:txBody>
      </p:sp>
      <p:sp>
        <p:nvSpPr>
          <p:cNvPr id="3" name="ZoneTexte 2">
            <a:extLst>
              <a:ext uri="{FF2B5EF4-FFF2-40B4-BE49-F238E27FC236}">
                <a16:creationId xmlns:a16="http://schemas.microsoft.com/office/drawing/2014/main" id="{CA03B948-52BE-4099-9E3E-FCC2F2CB0E31}"/>
              </a:ext>
            </a:extLst>
          </p:cNvPr>
          <p:cNvSpPr txBox="1"/>
          <p:nvPr/>
        </p:nvSpPr>
        <p:spPr>
          <a:xfrm>
            <a:off x="910052" y="4341289"/>
            <a:ext cx="6035040" cy="215444"/>
          </a:xfrm>
          <a:prstGeom prst="rect">
            <a:avLst/>
          </a:prstGeom>
          <a:noFill/>
        </p:spPr>
        <p:txBody>
          <a:bodyPr wrap="square" rtlCol="0">
            <a:spAutoFit/>
          </a:bodyPr>
          <a:lstStyle/>
          <a:p>
            <a:r>
              <a:rPr lang="fr-FR" sz="800" dirty="0"/>
              <a:t>La barrière de remboursement anticipé automatique est dégressive au fil du temps. Elle est fixée à 100% du Niveau Initial en fin de trimestre 4, puis décroît de 1,00% chaque trimestre, pour atteindre 65% du Niveau Initial à la fin du trimestre 39.</a:t>
            </a:r>
            <a:endParaRPr lang="en-US" sz="800" dirty="0"/>
          </a:p>
        </p:txBody>
      </p:sp>
    </p:spTree>
    <p:extLst>
      <p:ext uri="{BB962C8B-B14F-4D97-AF65-F5344CB8AC3E}">
        <p14:creationId xmlns:p14="http://schemas.microsoft.com/office/powerpoint/2010/main" val="12514309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7</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dirty="0">
                <a:solidFill>
                  <a:schemeClr val="tx2"/>
                </a:solidFill>
                <a:latin typeface="+mn-lt"/>
              </a:rPr>
              <a:t>(1) Veuillez vous référer au tableau récapitulant les principales caractéristiques financières en page 7 pour le détail des dates. </a:t>
            </a:r>
          </a:p>
          <a:p>
            <a:pPr marL="0" lvl="1" algn="just"/>
            <a:r>
              <a:rPr lang="fr-FR" sz="650" dirty="0">
                <a:solidFill>
                  <a:schemeClr val="tx2"/>
                </a:solidFill>
                <a:latin typeface="+mn-lt"/>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29/07/2022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Rectangle">
            <a:extLst>
              <a:ext uri="{FF2B5EF4-FFF2-40B4-BE49-F238E27FC236}">
                <a16:creationId xmlns:a16="http://schemas.microsoft.com/office/drawing/2014/main" id="{11CD4052-900D-4194-A69C-0AF1ADBF03E1}"/>
              </a:ext>
            </a:extLst>
          </p:cNvPr>
          <p:cNvSpPr/>
          <p:nvPr/>
        </p:nvSpPr>
        <p:spPr>
          <a:xfrm>
            <a:off x="541297" y="9536636"/>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Rectangle">
            <a:extLst>
              <a:ext uri="{FF2B5EF4-FFF2-40B4-BE49-F238E27FC236}">
                <a16:creationId xmlns:a16="http://schemas.microsoft.com/office/drawing/2014/main" id="{C768572F-300B-4C49-A926-4F8F54816CFD}"/>
              </a:ext>
            </a:extLst>
          </p:cNvPr>
          <p:cNvSpPr/>
          <p:nvPr/>
        </p:nvSpPr>
        <p:spPr>
          <a:xfrm>
            <a:off x="541297" y="9058605"/>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9" name="ZoneTexte 8">
            <a:extLst>
              <a:ext uri="{FF2B5EF4-FFF2-40B4-BE49-F238E27FC236}">
                <a16:creationId xmlns:a16="http://schemas.microsoft.com/office/drawing/2014/main" id="{A55E763B-8611-4526-B7E2-84EB19435569}"/>
              </a:ext>
            </a:extLst>
          </p:cNvPr>
          <p:cNvSpPr txBox="1"/>
          <p:nvPr/>
        </p:nvSpPr>
        <p:spPr>
          <a:xfrm>
            <a:off x="537948" y="9144369"/>
            <a:ext cx="6483350" cy="332399"/>
          </a:xfrm>
          <a:prstGeom prst="rect">
            <a:avLst/>
          </a:prstGeom>
          <a:noFill/>
        </p:spPr>
        <p:txBody>
          <a:bodyPr wrap="square" lIns="0" tIns="0" rIns="0" bIns="0">
            <a:spAutoFit/>
          </a:bodyPr>
          <a:lstStyle/>
          <a:p>
            <a:pPr marL="0" lvl="2" indent="0" algn="just">
              <a:lnSpc>
                <a:spcPct val="90000"/>
              </a:lnSpc>
              <a:buNone/>
            </a:pPr>
            <a:r>
              <a:rPr lang="fr-FR" sz="800" dirty="0">
                <a:solidFill>
                  <a:srgbClr val="000000"/>
                </a:solidFill>
              </a:rPr>
              <a:t>En tant que banque d’investissement avec un large éventail d’activités, BNP Paribas peut faire face à de potentiels conflits d’intérêts. Dans le cadre de l’émission de ces titres de créance, le Groupe BNP Paribas a mis en place des politiques et des mesures appropriées afin de gérer de possibles conflits de ce type entre les différentes entités du Groupe. </a:t>
            </a:r>
          </a:p>
        </p:txBody>
      </p:sp>
      <p:sp>
        <p:nvSpPr>
          <p:cNvPr id="11" name="ZoneTexte 10">
            <a:extLst>
              <a:ext uri="{FF2B5EF4-FFF2-40B4-BE49-F238E27FC236}">
                <a16:creationId xmlns:a16="http://schemas.microsoft.com/office/drawing/2014/main" id="{FED2574D-6984-4E56-B512-D9093DAE028A}"/>
              </a:ext>
            </a:extLst>
          </p:cNvPr>
          <p:cNvSpPr txBox="1"/>
          <p:nvPr/>
        </p:nvSpPr>
        <p:spPr>
          <a:xfrm>
            <a:off x="361950" y="960898"/>
            <a:ext cx="6837887" cy="6725816"/>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à partir de la fin du trimestre 4 jusqu'à la fin du trimestre 39, si à l’une des dates de constatation trimestrielle correspondantes</a:t>
            </a:r>
            <a:r>
              <a:rPr lang="fr-FR" sz="800" baseline="30000" dirty="0">
                <a:solidFill>
                  <a:srgbClr val="000000"/>
                </a:solidFill>
              </a:rPr>
              <a:t>(1)</a:t>
            </a:r>
            <a:r>
              <a:rPr lang="fr-FR" sz="800" dirty="0">
                <a:solidFill>
                  <a:srgbClr val="000000"/>
                </a:solidFill>
              </a:rPr>
              <a:t> l'indice clôture à un niveau supérieur ou égal à la barrière dégressive de remboursement anticipé automatique⁽¹⁾,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d’un gain de 2,10% par trimestre écoulé depuis le 29/07/2022 (soit 8,40%</a:t>
            </a:r>
            <a:r>
              <a:rPr lang="fr-FR" sz="800" i="1" dirty="0">
                <a:solidFill>
                  <a:srgbClr val="000000"/>
                </a:solidFill>
              </a:rPr>
              <a:t> </a:t>
            </a:r>
            <a:r>
              <a:rPr lang="fr-FR" sz="800" dirty="0">
                <a:solidFill>
                  <a:srgbClr val="000000"/>
                </a:solidFill>
              </a:rPr>
              <a:t>par année écoulée et un taux de rendement annuel net maximum de 6,95%</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endParaRPr lang="fr-FR" sz="800" dirty="0">
              <a:solidFill>
                <a:srgbClr val="000000"/>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(1)</a:t>
            </a:r>
            <a:r>
              <a:rPr lang="fr-FR" sz="800" dirty="0">
                <a:solidFill>
                  <a:srgbClr val="000000"/>
                </a:solidFill>
              </a:rPr>
              <a:t>, si le mécanisme de remboursement anticipé n’a pas été activé au préalable, et si l'indice clôture à un niveau supérieur ou égal à 64% de son Niveau Initial, l’investisseur récupère alors l’intégralité de son capital initial, majorée d’un gain de 2,10% par trimestre écoulé depuis le 29/07/2022 (soit un gain de 84,00% et un taux de rendement annuel net de 5,19%</a:t>
            </a:r>
            <a:r>
              <a:rPr lang="fr-FR" sz="800" baseline="30000" dirty="0">
                <a:solidFill>
                  <a:srgbClr val="000000"/>
                </a:solidFill>
              </a:rPr>
              <a:t>(2)</a:t>
            </a:r>
            <a:r>
              <a:rPr lang="fr-FR" sz="800" dirty="0">
                <a:solidFill>
                  <a:srgbClr val="000000"/>
                </a:solidFill>
              </a:rPr>
              <a:t>). </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Sinon, si le mécanisme automatique de remboursement anticipé n’a pas été activé au préalable et si, à la date de constatation finale⁽¹⁾, l'indice clôture à un niveau strictement inférieur à 64% de son Niveau Initial mais supérieur ou égal à 50% de ce dernier, l’investisseur récupère l’intégralité de son capital initialement investi. Le capital n’est donc exposé à un risque de perte à l’échéance⁽¹⁾ que si l'indice clôture à un niveau strictement inférieur à 50% de son Niveau Initial à la date de constatation finale⁽¹⁾.</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onsanbranle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anticipé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(1)</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(1)</a:t>
            </a:r>
            <a:r>
              <a:rPr lang="fr-FR" sz="800" dirty="0">
                <a:solidFill>
                  <a:srgbClr val="000000"/>
                </a:solidFill>
              </a:rPr>
              <a:t>, l'indice enregistre une baisse supérieure à 50% de son Niveau Initial). La valeur du remboursement peut être inférieure au montant du capital initialement investi. Dans le pire des scenarios, les investisseurs peuvent perdre jusqu’à la totalité de leur capital initialement investi. En cas de revente des titres de créance avant la date d’échéance</a:t>
            </a:r>
            <a:r>
              <a:rPr lang="fr-FR" sz="800" baseline="30000" dirty="0">
                <a:solidFill>
                  <a:srgbClr val="000000"/>
                </a:solidFill>
              </a:rPr>
              <a:t>(1)</a:t>
            </a:r>
            <a:r>
              <a:rPr lang="fr-FR" sz="800" dirty="0">
                <a:solidFill>
                  <a:srgbClr val="000000"/>
                </a:solidFill>
              </a:rPr>
              <a:t>, il est impossible de mesurer a priori le gain ou la perte possible, le prix pratiqué dépendant alors des paramètres de marché du jour. La perte en capital peut être partielle ou totale. Dans le cadre d’un contrat d’assurance vie ou de capitalisation, le dénouement ou le rachat partiel de celui-ci peut entraîner le désinvestissement des unités de compte adossées aux titres de créance avant leur date d’échéance</a:t>
            </a:r>
            <a:r>
              <a:rPr lang="fr-FR" sz="800" baseline="30000" dirty="0">
                <a:solidFill>
                  <a:srgbClr val="000000"/>
                </a:solidFill>
              </a:rPr>
              <a:t>(1)</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(qui induit un risque sur la valeur de marché du produit) de l’Émetteur ainsi qu’au </a:t>
            </a:r>
            <a:r>
              <a:rPr lang="fr-FR" sz="800" b="1" dirty="0">
                <a:solidFill>
                  <a:srgbClr val="000000"/>
                </a:solidFill>
              </a:rPr>
              <a:t>risque de défaut de paiement, de faillite et de mise en résolution </a:t>
            </a:r>
            <a:r>
              <a:rPr lang="fr-FR" sz="800" dirty="0">
                <a:solidFill>
                  <a:srgbClr val="000000"/>
                </a:solidFill>
              </a:rPr>
              <a:t>du Garant de la formule et du paiement des sommes dues au titre du produit.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de 4 à 40 trimestres</a:t>
            </a:r>
            <a:r>
              <a:rPr lang="fr-FR" sz="800" b="1"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de l'indice, du fait du </a:t>
            </a:r>
            <a:r>
              <a:rPr lang="fr-FR" sz="800" b="1" dirty="0">
                <a:solidFill>
                  <a:srgbClr val="000000"/>
                </a:solidFill>
              </a:rPr>
              <a:t>mécanisme de plafonnement des gains à 2,10% par trimestre écoulé depuis le 29/07/2022 </a:t>
            </a:r>
            <a:r>
              <a:rPr lang="fr-FR" sz="800" dirty="0">
                <a:solidFill>
                  <a:srgbClr val="000000"/>
                </a:solidFill>
              </a:rPr>
              <a:t>(soit un taux de rendement annuel net maximum de 6,95%</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Le rendement de « onsanbranle » est très sensible à une faible variation du niveau de clôture de l'indice autour du seuil de </a:t>
            </a:r>
            <a:r>
              <a:rPr lang="fr-FR" sz="800" b="1" dirty="0">
                <a:solidFill>
                  <a:srgbClr val="000000"/>
                </a:solidFill>
                <a:effectLst/>
                <a:ea typeface="Calibri" panose="020F0502020204030204" pitchFamily="34" charset="0"/>
              </a:rPr>
              <a:t>la barrière dégressive de remboursement anticipé automatique⁽¹⁾ et 100% </a:t>
            </a:r>
            <a:r>
              <a:rPr lang="fr-FR" sz="800" b="1" dirty="0">
                <a:effectLst/>
                <a:ea typeface="Calibri" panose="020F0502020204030204" pitchFamily="34" charset="0"/>
              </a:rPr>
              <a:t>en cours de vie, et des seuils de 64% et 50% de son Niveau Initial à la date de constatation finale</a:t>
            </a:r>
            <a:r>
              <a:rPr lang="fr-FR" sz="800" b="1" baseline="30000" dirty="0">
                <a:effectLst/>
                <a:ea typeface="Calibri" panose="020F0502020204030204" pitchFamily="34" charset="0"/>
              </a:rPr>
              <a:t>(1)</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
            </a:r>
            <a:endParaRPr lang="fr-FR" sz="800" dirty="0">
              <a:solidFill>
                <a:srgbClr val="000000"/>
              </a:solidFill>
              <a:highlight>
                <a:srgbClr val="FFFF00"/>
              </a:highlight>
            </a:endParaRPr>
          </a:p>
          <a:p>
            <a:pPr marL="0" lvl="1" indent="0" algn="just">
              <a:lnSpc>
                <a:spcPct val="95000"/>
              </a:lnSpc>
              <a:spcBef>
                <a:spcPts val="600"/>
              </a:spcBef>
              <a:spcAft>
                <a:spcPts val="200"/>
              </a:spcAft>
              <a:buNone/>
            </a:pPr>
            <a:r>
              <a:rPr lang="fr-FR" sz="1000" b="1" dirty="0">
                <a:solidFill>
                  <a:srgbClr val="B9A049"/>
                </a:solidFill>
              </a:rPr>
              <a:t>PRINCIPAUX FACTEURS DE RISQUES</a:t>
            </a:r>
          </a:p>
          <a:p>
            <a:pPr algn="just">
              <a:lnSpc>
                <a:spcPct val="95000"/>
              </a:lnSpc>
            </a:pPr>
            <a:r>
              <a:rPr lang="fr-FR" sz="800" i="1" dirty="0">
                <a:solidFill>
                  <a:srgbClr val="000000"/>
                </a:solidFill>
              </a:rPr>
              <a:t>Les investisseurs sont invités à lire attentivement la section « Facteurs de Risques » du Prospectus de base. </a:t>
            </a:r>
          </a:p>
          <a:p>
            <a:pPr algn="just">
              <a:lnSpc>
                <a:spcPct val="95000"/>
              </a:lnSpc>
              <a:spcAft>
                <a:spcPts val="600"/>
              </a:spcAft>
            </a:pPr>
            <a:r>
              <a:rPr lang="fr-FR" sz="800" b="1" u="sng" dirty="0">
                <a:solidFill>
                  <a:srgbClr val="000000"/>
                </a:solidFill>
              </a:rPr>
              <a:t>Ces risques sont notamment :</a:t>
            </a:r>
            <a:endParaRPr lang="fr-FR" sz="800" i="1" u="sng"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crédit : </a:t>
            </a:r>
            <a:r>
              <a:rPr lang="fr-FR" sz="800" dirty="0">
                <a:solidFill>
                  <a:srgbClr val="000000"/>
                </a:solidFill>
              </a:rPr>
              <a:t>L’investisseur supporte le risque de défaut de paiement et de faillite de l’Émetteur ainsi que le risque de défaut de paiement, de faillite et de mise en résolution du Garant de la formule. Conformément à la règlementation relative au mécanisme de renflouement interne des institutions financières (bail-in), en cas de défaillance probable ou certaine du Garant de la formule, l’investisseur est susceptible de ne pas recouvrer, le cas échéant, la totalité ou partie du montant qui est dû par le Garant de la formule au titre de la Garantie ou l’Investisseur peut être susceptible de recevoir, le cas échéant, tout autre instrument financier émis par le Garant de la formule (ou toute autre entité) en remplacement du montant qui est dû au titre des titres de créance émis par l’Émetteur.</a:t>
            </a:r>
            <a:endParaRPr lang="fr-FR" sz="800" b="1"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marché : </a:t>
            </a:r>
            <a:r>
              <a:rPr lang="fr-FR" sz="800" dirty="0">
                <a:solidFill>
                  <a:srgbClr val="000000"/>
                </a:solidFill>
              </a:rPr>
              <a:t>Le produit peut connaître à tout moment d’importantes fluctuations de cours (en raison notamment de l’évolution du prix, du (ou des) instrument(s) sous-jacent(s) et des taux d’intérêt), pouvant aboutir dans certains cas à la perte totale du montant investi. &lt;</a:t>
            </a:r>
            <a:r>
              <a:rPr lang="fr-FR" sz="800" dirty="0" err="1">
                <a:solidFill>
                  <a:srgbClr val="000000"/>
                </a:solidFill>
              </a:rPr>
              <a:t>decrement</a:t>
            </a:r>
            <a:r>
              <a:rPr lang="fr-FR" sz="800" dirty="0">
                <a:solidFill>
                  <a:srgbClr val="000000"/>
                </a:solidFill>
              </a:rPr>
              <a:t>&gt;</a:t>
            </a:r>
            <a:endParaRPr lang="fr-FR" sz="800" dirty="0">
              <a:solidFill>
                <a:srgbClr val="000000"/>
              </a:solidFill>
              <a:highlight>
                <a:srgbClr val="FFFF00"/>
              </a:highlight>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liquidité : </a:t>
            </a:r>
            <a:r>
              <a:rPr lang="fr-FR" sz="800" dirty="0">
                <a:solidFill>
                  <a:srgbClr val="000000"/>
                </a:solidFill>
              </a:rPr>
              <a:t>Certaines conditions exceptionnelles de marché peuvent avoir un effet défavorable sur la liquidité du produit, voire même rendre le produit totalement illiquide, ce qui peut rendre impossible la vente du produit et entraîner la perte totale ou partielle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perte en capital : </a:t>
            </a:r>
            <a:r>
              <a:rPr lang="fr-FR" sz="800" dirty="0">
                <a:solidFill>
                  <a:srgbClr val="000000"/>
                </a:solidFill>
              </a:rPr>
              <a:t>Le produit présente un risque de perte en capital. La valeur de remboursement du produit peut être inférieure au montant de l’investissement initial. Dans le pire des scénarios, les investisseurs peuvent perdre jusqu’à la totalité de leur investissement.</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lié au sous-jacent : </a:t>
            </a:r>
            <a:r>
              <a:rPr lang="fr-FR" sz="800" dirty="0">
                <a:solidFill>
                  <a:srgbClr val="000000"/>
                </a:solidFill>
              </a:rPr>
              <a:t>Le mécanisme de remboursement est lié à l’évolution du niveau de l'indice et donc à l’évolution des marchés actions.</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découlant de la nature du support : </a:t>
            </a:r>
            <a:r>
              <a:rPr lang="fr-FR" sz="800" dirty="0">
                <a:solidFill>
                  <a:srgbClr val="000000"/>
                </a:solidFill>
              </a:rPr>
              <a:t>En cas de revente du produit avant l’échéance ou, selon le cas, à la date de remboursement anticipé automatique</a:t>
            </a:r>
            <a:r>
              <a:rPr lang="fr-FR" sz="800" baseline="30000" dirty="0">
                <a:solidFill>
                  <a:srgbClr val="000000"/>
                </a:solidFill>
              </a:rPr>
              <a:t>(1)</a:t>
            </a:r>
            <a:r>
              <a:rPr lang="fr-FR" sz="800" dirty="0">
                <a:solidFill>
                  <a:srgbClr val="000000"/>
                </a:solidFill>
              </a:rPr>
              <a:t>, alors que les conditions de remboursement anticipé automatique ne sont pas remplies, il est impossible de mesurer a priori le gain ou la perte possibles, le prix pratiqué dépendant alors des conditions de marché en vigueur. Si le cadre d’investissement du produit est un contrat d’assurance vie ou de capitalisation, le dénouement (notamment par rachat ou décès de l’assuré), l’arbitrage ou le rachat partiel de celui-ci peuvent entraîner le désinvestissement des unités de compte adossées aux titres avant leur dates d’échéance</a:t>
            </a:r>
            <a:r>
              <a:rPr lang="fr-FR" sz="800" baseline="30000" dirty="0">
                <a:solidFill>
                  <a:srgbClr val="000000"/>
                </a:solidFill>
              </a:rPr>
              <a:t>(1)</a:t>
            </a:r>
            <a:r>
              <a:rPr lang="fr-FR" sz="800" dirty="0">
                <a:solidFill>
                  <a:srgbClr val="000000"/>
                </a:solidFill>
              </a:rPr>
              <a:t>. Ainsi, le montant remboursé pourra être très différent (inférieur ou supérieur) du montant résultant de l’application de la formule annoncée. </a:t>
            </a:r>
            <a:r>
              <a:rPr lang="fr-FR" sz="800" b="1" dirty="0">
                <a:solidFill>
                  <a:srgbClr val="000000"/>
                </a:solidFill>
              </a:rPr>
              <a:t>Il existe donc un risque de perte en capital partielle ou totale. Il est précisé que l’Assureur, d'une part, l'Emetteur et le Garant de la formule d'autre part sont des entités juridiques indépendantes.</a:t>
            </a:r>
          </a:p>
        </p:txBody>
      </p:sp>
    </p:spTree>
    <p:extLst>
      <p:ext uri="{BB962C8B-B14F-4D97-AF65-F5344CB8AC3E}">
        <p14:creationId xmlns:p14="http://schemas.microsoft.com/office/powerpoint/2010/main" val="23356639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9</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marL="0" lvl="1" algn="just"/>
            <a:r>
              <a:rPr lang="fr-FR" sz="650" dirty="0">
                <a:solidFill>
                  <a:schemeClr val="tx2"/>
                </a:solidFill>
                <a:latin typeface="+mn-lt"/>
              </a:rPr>
              <a:t>(1) Veuillez vous référer au tableau récapitulant les principales caractéristiques financières en page 7 pour le détail des dates. </a:t>
            </a:r>
          </a:p>
          <a:p>
            <a:pPr marL="0" lvl="1" algn="just"/>
            <a:r>
              <a:rPr lang="fr-FR" sz="650" dirty="0">
                <a:solidFill>
                  <a:schemeClr val="tx2"/>
                </a:solidFill>
                <a:latin typeface="+mn-lt"/>
              </a:rPr>
              <a:t>(2)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29/07/2022 jusqu’à la date de remboursement anticipé automatique éventuel</a:t>
            </a:r>
            <a:r>
              <a:rPr lang="fr-FR" sz="650" baseline="30000" dirty="0">
                <a:solidFill>
                  <a:schemeClr val="tx2"/>
                </a:solidFill>
                <a:latin typeface="+mn-lt"/>
              </a:rPr>
              <a:t>(1) </a:t>
            </a:r>
            <a:r>
              <a:rPr lang="fr-FR" sz="650" dirty="0">
                <a:solidFill>
                  <a:schemeClr val="tx2"/>
                </a:solidFill>
                <a:latin typeface="+mn-lt"/>
              </a:rPr>
              <a:t>ou d’échéance</a:t>
            </a:r>
            <a:r>
              <a:rPr lang="fr-FR" sz="650" baseline="30000" dirty="0">
                <a:solidFill>
                  <a:schemeClr val="tx2"/>
                </a:solidFill>
                <a:latin typeface="+mn-lt"/>
              </a:rPr>
              <a:t>(1) </a:t>
            </a:r>
            <a:r>
              <a:rPr lang="fr-FR" sz="650" dirty="0">
                <a:solidFill>
                  <a:schemeClr val="tx2"/>
                </a:solidFill>
                <a:latin typeface="+mn-lt"/>
              </a:rPr>
              <a:t>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a:p>
            <a:pPr marL="0" lvl="1" algn="just"/>
            <a:r>
              <a:rPr lang="fr-FR" sz="650" dirty="0">
                <a:solidFill>
                  <a:schemeClr val="tx2"/>
                </a:solidFill>
                <a:latin typeface="+mn-lt"/>
              </a:rPr>
              <a:t>(3) L'indice est construit en réinvestissant les dividendes bruts détachés par les actions qui le composent et en rentranchant un prélèvement forfaitaire annuel et constant de 50 points d'indice </a:t>
            </a: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369332"/>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Ces illustrations ont été réalisées de bonne foi à titre d'information uniquement. Elles ne préjugent en rien de l'évolution future de l'indice Bloomberg Luxury 2021 Decrement 50 point Index et du produit.</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492210"/>
            <a:ext cx="6741375" cy="123111"/>
          </a:xfrm>
          <a:prstGeom prst="rect">
            <a:avLst/>
          </a:prstGeom>
          <a:noFill/>
        </p:spPr>
        <p:txBody>
          <a:bodyPr wrap="square" lIns="0" tIns="0" rIns="0" bIns="0" rtlCol="0">
            <a:spAutoFit/>
          </a:bodyPr>
          <a:lstStyle/>
          <a:p>
            <a:pPr algn="just"/>
            <a:r>
              <a:rPr lang="fr-FR" sz="800" b="1" dirty="0">
                <a:solidFill>
                  <a:srgbClr val="B9A049"/>
                </a:solidFill>
                <a:latin typeface="+mj-lt"/>
              </a:rPr>
              <a:t>SCÉNARIO DÉFAVORABLE </a:t>
            </a:r>
            <a:r>
              <a:rPr lang="fr-FR" sz="800" dirty="0">
                <a:solidFill>
                  <a:srgbClr val="B9A049"/>
                </a:solidFill>
                <a:latin typeface="+mj-lt"/>
              </a:rPr>
              <a:t>: </a:t>
            </a:r>
            <a:r>
              <a:rPr lang="fr-FR" sz="800" dirty="0">
                <a:solidFill>
                  <a:srgbClr val="B9A049"/>
                </a:solidFill>
              </a:rPr>
              <a:t>À la date de constatation finale</a:t>
            </a:r>
            <a:r>
              <a:rPr lang="fr-FR" sz="800" baseline="30000" dirty="0">
                <a:solidFill>
                  <a:srgbClr val="B9A049"/>
                </a:solidFill>
              </a:rPr>
              <a:t>(1)</a:t>
            </a:r>
            <a:r>
              <a:rPr lang="fr-FR" sz="800" dirty="0">
                <a:solidFill>
                  <a:srgbClr val="B9A049"/>
                </a:solidFill>
              </a:rPr>
              <a:t>, l'indice clôture à un niveau strictement inférieur à 50% de son Niveau Initial</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189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j-lt"/>
              </a:rPr>
              <a:t>SCÉNARIO MÉDIAN : </a:t>
            </a:r>
            <a:r>
              <a:rPr lang="fr-FR" sz="800" b="0" dirty="0">
                <a:latin typeface="+mn-lt"/>
              </a:rPr>
              <a:t>À la date de constatation finale⁽¹⁾, l'indice clôture à un niveau strictement inférieur à 64% mais supérieur ou égal à 50% de son Niveau Initial</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j-lt"/>
              </a:rPr>
              <a:t>SCÉNARIO FAVORABLE AVEC MISE EN ÉVIDENCE DU PLAFONNEMENT DES GAINS : </a:t>
            </a:r>
            <a:r>
              <a:rPr lang="fr-FR" sz="800" b="0" dirty="0">
                <a:latin typeface="+mn-lt"/>
              </a:rPr>
              <a:t>Dès la première date de constatation trimestrielle du mécanisme de remboursement anticipé automatique</a:t>
            </a:r>
            <a:r>
              <a:rPr lang="fr-FR" sz="800" b="0" baseline="30000" dirty="0">
                <a:latin typeface="+mn-lt"/>
              </a:rPr>
              <a:t>(1)</a:t>
            </a:r>
            <a:r>
              <a:rPr lang="fr-FR" sz="800" b="0" dirty="0">
                <a:latin typeface="+mn-lt"/>
              </a:rPr>
              <a:t>, l'indice clôture à un niveau supérieur ou égal à la barrière dégressive de remboursement anticipé automatique⁽¹⁾</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350848"/>
            <a:ext cx="6739266" cy="32400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onsanbranle » EST TRÈS SENSIBLE À UNE FAIBLE VARIATION DU niveau DE CLÔTURE de l'indice AUTOUR DES SEUILS DE 64% ET DE 50% </a:t>
            </a:r>
            <a:r>
              <a:rPr lang="fr-FR" sz="800" cap="all" dirty="0">
                <a:solidFill>
                  <a:srgbClr val="B9A049"/>
                </a:solidFill>
                <a:latin typeface="+mn-lt"/>
              </a:rPr>
              <a:t>DE SON Niveau Initial</a:t>
            </a:r>
            <a:r>
              <a:rPr lang="fr-FR" sz="800" dirty="0">
                <a:solidFill>
                  <a:srgbClr val="B9A049"/>
                </a:solidFill>
                <a:latin typeface="+mn-lt"/>
              </a:rPr>
              <a:t> à la date de constatation finale</a:t>
            </a:r>
            <a:r>
              <a:rPr lang="fr-FR" sz="800" baseline="30000" dirty="0">
                <a:solidFill>
                  <a:srgbClr val="B9A049"/>
                </a:solidFill>
                <a:latin typeface="+mn-lt"/>
              </a:rPr>
              <a:t>(1)</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759107"/>
            <a:ext cx="3189159" cy="187743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chaque date de constatation trimestrielle</a:t>
            </a:r>
            <a:r>
              <a:rPr lang="fr-FR" sz="800" baseline="30000" dirty="0"/>
              <a:t>(1) </a:t>
            </a:r>
            <a:r>
              <a:rPr lang="fr-FR" sz="800" dirty="0">
                <a:latin typeface="+mn-lt"/>
              </a:rPr>
              <a:t>des trimestres 4 à 39</a:t>
            </a:r>
            <a:r>
              <a:rPr lang="fr-FR" sz="800" dirty="0"/>
              <a:t>, l'indice clôture à un niveau strictement inférieur à la barrière dégressive de remboursement anticipé automatique⁽¹⁾. Le mécanisme de remboursement anticipé automatique n’est donc pas activé et le produit continue.</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(1)</a:t>
            </a:r>
            <a:r>
              <a:rPr lang="fr-FR" sz="800" dirty="0"/>
              <a:t>, l'indice clôture à un niveau strictement inférieur à 50% de son Niveau Initial (25% dans cet exemple). L’investisseur récupère alors le capital initialement investi diminué de l’intégralité de la baisse enregistrée par l'indice, soit 25% de son capital initial dans cet exemple.</a:t>
            </a:r>
          </a:p>
          <a:p>
            <a:pPr lvl="0" algn="just" defTabSz="1042988" fontAlgn="base">
              <a:spcBef>
                <a:spcPct val="0"/>
              </a:spcBef>
              <a:spcAft>
                <a:spcPts val="600"/>
              </a:spcAft>
            </a:pPr>
            <a:r>
              <a:rPr lang="fr-FR" sz="800" dirty="0"/>
              <a:t>Le taux de rendement annuel net est alors similaire à celui d’un investissement direct dans l'indice</a:t>
            </a:r>
            <a:r>
              <a:rPr lang="fr-FR" sz="800" baseline="30000" dirty="0"/>
              <a:t>(3)</a:t>
            </a:r>
            <a:r>
              <a:rPr lang="fr-FR" sz="800" dirty="0"/>
              <a:t>, soit -13,76%</a:t>
            </a:r>
            <a:r>
              <a:rPr lang="fr-FR" sz="800" baseline="30000" dirty="0"/>
              <a:t>(2)</a:t>
            </a:r>
            <a:r>
              <a:rPr lang="fr-FR" sz="800" dirty="0"/>
              <a:t>. </a:t>
            </a:r>
          </a:p>
          <a:p>
            <a:pPr lvl="0" algn="just" defTabSz="1042988" fontAlgn="base">
              <a:spcBef>
                <a:spcPct val="0"/>
              </a:spcBef>
              <a:spcAft>
                <a:spcPts val="600"/>
              </a:spcAft>
            </a:pPr>
            <a:r>
              <a:rPr lang="fr-FR" sz="800" b="1" dirty="0"/>
              <a:t>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308050"/>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chaque date de constatation trimestrielle</a:t>
            </a:r>
            <a:r>
              <a:rPr lang="fr-FR" sz="800" baseline="30000" dirty="0">
                <a:solidFill>
                  <a:srgbClr val="04202E"/>
                </a:solidFill>
                <a:latin typeface="+mn-lt"/>
              </a:rPr>
              <a:t>(1)</a:t>
            </a:r>
            <a:r>
              <a:rPr lang="fr-FR" sz="800" dirty="0">
                <a:latin typeface="+mn-lt"/>
              </a:rPr>
              <a:t> des trimestres 4 à 39, l'indice clôture à </a:t>
            </a:r>
            <a:r>
              <a:rPr lang="fr-FR" sz="800" dirty="0">
                <a:solidFill>
                  <a:schemeClr val="tx2"/>
                </a:solidFill>
                <a:latin typeface="+mn-lt"/>
              </a:rPr>
              <a:t>un niveau strictement inférieur à la barrière dégressive de remboursement anticipé automatique⁽¹⁾</a:t>
            </a:r>
            <a:r>
              <a:rPr lang="fr-FR" sz="800" dirty="0">
                <a:latin typeface="+mn-lt"/>
              </a:rPr>
              <a:t>. Le mécanisme de remboursement anticipé automatique n’est donc pas activé et le produit continue.</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À la date de constatation finale⁽¹⁾, l'indice clôture à un niveau strictement inférieur à 64% de son Niveau Initial (55% dans cet exemple). L’investisseur récupère alors l’intégralité de son capital initialement investi.
 </a:t>
            </a:r>
          </a:p>
          <a:p>
            <a:pPr lvl="0" defTabSz="1042988" fontAlgn="base">
              <a:spcBef>
                <a:spcPct val="0"/>
              </a:spcBef>
              <a:spcAft>
                <a:spcPts val="600"/>
              </a:spcAft>
            </a:pPr>
            <a:r>
              <a:rPr lang="fr-FR" sz="800" dirty="0">
                <a:solidFill>
                  <a:schemeClr val="tx1"/>
                </a:solidFill>
                <a:latin typeface="+mn-lt"/>
              </a:rPr>
              <a:t>Ce qui correspond à un taux de rendement annuel net de   5,19%</a:t>
            </a:r>
            <a:r>
              <a:rPr lang="fr-FR" sz="800" baseline="30000" dirty="0">
                <a:solidFill>
                  <a:schemeClr val="tx1"/>
                </a:solidFill>
                <a:latin typeface="+mn-lt"/>
              </a:rPr>
              <a:t>(2)</a:t>
            </a:r>
            <a:r>
              <a:rPr lang="fr-FR" sz="800" dirty="0">
                <a:solidFill>
                  <a:schemeClr val="tx1"/>
                </a:solidFill>
                <a:latin typeface="+mn-lt"/>
              </a:rPr>
              <a:t>, contre un taux de rendement annuel net de -6,72%</a:t>
            </a:r>
            <a:r>
              <a:rPr lang="fr-FR" sz="800" baseline="30000" dirty="0">
                <a:solidFill>
                  <a:schemeClr val="tx1"/>
                </a:solidFill>
                <a:latin typeface="+mn-lt"/>
              </a:rPr>
              <a:t>(2)</a:t>
            </a:r>
            <a:r>
              <a:rPr lang="fr-FR" sz="800" dirty="0">
                <a:solidFill>
                  <a:schemeClr val="tx1"/>
                </a:solidFill>
                <a:latin typeface="+mn-lt"/>
              </a:rPr>
              <a:t>, pour un investissement direct dans l'indice</a:t>
            </a:r>
            <a:r>
              <a:rPr lang="fr-FR" sz="800" baseline="30000" dirty="0">
                <a:solidFill>
                  <a:schemeClr val="tx1"/>
                </a:solidFill>
                <a:latin typeface="+mn-lt"/>
              </a:rPr>
              <a:t>(3)</a:t>
            </a:r>
            <a:r>
              <a:rPr lang="fr-FR" sz="800" dirty="0">
                <a:solidFill>
                  <a:schemeClr val="tx1"/>
                </a:solidFill>
                <a:latin typeface="+mn-lt"/>
              </a:rPr>
              <a:t>,</a:t>
            </a:r>
            <a:r>
              <a:rPr lang="fr-FR" sz="800" baseline="30000" dirty="0">
                <a:solidFill>
                  <a:schemeClr val="tx1"/>
                </a:solidFill>
                <a:latin typeface="+mn-lt"/>
              </a:rPr>
              <a:t> </a:t>
            </a:r>
            <a:r>
              <a:rPr lang="fr-FR" sz="800" dirty="0">
                <a:solidFill>
                  <a:schemeClr val="tx1"/>
                </a:solidFill>
                <a:latin typeface="+mn-lt"/>
              </a:rPr>
              <a:t>du fait du </a:t>
            </a:r>
            <a:r>
              <a:rPr lang="fr-FR" sz="800" b="1" dirty="0">
                <a:solidFill>
                  <a:schemeClr val="tx1"/>
                </a:solidFill>
                <a:latin typeface="+mn-lt"/>
              </a:rPr>
              <a:t>mécanisme de remboursement à l’échéance</a:t>
            </a:r>
            <a:r>
              <a:rPr lang="fr-FR" sz="800" b="1" baseline="30000" dirty="0">
                <a:solidFill>
                  <a:schemeClr val="tx1"/>
                </a:solidFill>
                <a:latin typeface="+mn-lt"/>
              </a:rPr>
              <a:t>(1)</a:t>
            </a:r>
            <a:r>
              <a:rPr lang="fr-FR" sz="800" b="1" dirty="0">
                <a:solidFill>
                  <a:schemeClr val="tx1"/>
                </a:solidFill>
                <a:latin typeface="+mn-lt"/>
              </a:rPr>
              <a:t> de « onsanbranle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431161"/>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Dès la première date de constatation trimestrielle</a:t>
            </a:r>
            <a:r>
              <a:rPr lang="fr-FR" sz="800" baseline="30000" dirty="0">
                <a:solidFill>
                  <a:srgbClr val="04202E"/>
                </a:solidFill>
              </a:rPr>
              <a:t>(1)</a:t>
            </a:r>
            <a:r>
              <a:rPr lang="fr-FR" sz="800" dirty="0">
                <a:solidFill>
                  <a:schemeClr val="tx2"/>
                </a:solidFill>
              </a:rPr>
              <a:t> du mécanisme de remboursement anticipé automatique, </a:t>
            </a:r>
            <a:r>
              <a:rPr lang="it-IT" sz="800" dirty="0">
                <a:solidFill>
                  <a:schemeClr val="tx2"/>
                </a:solidFill>
              </a:rPr>
              <a:t>l'indice </a:t>
            </a:r>
            <a:r>
              <a:rPr lang="fr-FR" sz="800" dirty="0">
                <a:solidFill>
                  <a:schemeClr val="tx2"/>
                </a:solidFill>
              </a:rPr>
              <a:t>clôture à </a:t>
            </a:r>
            <a:r>
              <a:rPr lang="fr-FR" sz="800" dirty="0">
                <a:solidFill>
                  <a:schemeClr val="tx2"/>
                </a:solidFill>
                <a:latin typeface="Proxima Nova Rg" panose="02000506030000020004" pitchFamily="2" charset="0"/>
              </a:rPr>
              <a:t>un niveau supérieur à la barrière dégressive de remboursement anticipé automatique⁽¹⁾ </a:t>
            </a:r>
            <a:r>
              <a:rPr lang="fr-FR" sz="800" dirty="0">
                <a:solidFill>
                  <a:schemeClr val="tx2"/>
                </a:solidFill>
              </a:rPr>
              <a:t>(120% dans cet exemple). Le produit est automatiquement remboursé par anticipation. Il verse alors l’intégralité du capital initial majorée d’un gain de 2,10% par trimestre écoulé depuis le 29/07/2022, soit un gain de 8,4% dans notre exemple.</a:t>
            </a:r>
          </a:p>
          <a:p>
            <a:pPr algn="just">
              <a:spcAft>
                <a:spcPts val="600"/>
              </a:spcAft>
            </a:pPr>
            <a:r>
              <a:rPr lang="fr-FR" sz="800" dirty="0"/>
              <a:t>Ce qui correspond à un taux de rendement annuel net de 6,95%</a:t>
            </a:r>
            <a:r>
              <a:rPr lang="fr-FR" sz="800" baseline="30000" dirty="0"/>
              <a:t>(2)</a:t>
            </a:r>
            <a:r>
              <a:rPr lang="fr-FR" sz="800" dirty="0"/>
              <a:t>, contre un taux de rendement annuel net de 17,89%</a:t>
            </a:r>
            <a:r>
              <a:rPr lang="fr-FR" sz="800" baseline="30000" dirty="0"/>
              <a:t>(2)</a:t>
            </a:r>
            <a:r>
              <a:rPr lang="fr-FR" sz="800" dirty="0"/>
              <a:t> pour un investissement direct dans </a:t>
            </a:r>
            <a:r>
              <a:rPr lang="it-IT" sz="800" dirty="0"/>
              <a:t>l'indice</a:t>
            </a:r>
            <a:r>
              <a:rPr lang="fr-FR" sz="800" baseline="30000" dirty="0"/>
              <a:t>(3)</a:t>
            </a:r>
            <a:r>
              <a:rPr lang="fr-FR" sz="800" dirty="0"/>
              <a:t>, du fait du </a:t>
            </a:r>
            <a:r>
              <a:rPr lang="fr-FR" sz="800" b="1" dirty="0">
                <a:solidFill>
                  <a:schemeClr val="tx2"/>
                </a:solidFill>
              </a:rPr>
              <a:t>mécanisme de plafonnement des gains à 2,10% par trimestre écoulé depuis le 29/07/2022.</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p:txBody>
      </p:sp>
      <p:sp>
        <p:nvSpPr>
          <p:cNvPr id="18" name="ZoneTexte 17">
            <a:extLst>
              <a:ext uri="{FF2B5EF4-FFF2-40B4-BE49-F238E27FC236}">
                <a16:creationId xmlns:a16="http://schemas.microsoft.com/office/drawing/2014/main" id="{75CD20E2-FE5E-AE40-ECBF-DA2B94C44579}"/>
              </a:ext>
            </a:extLst>
          </p:cNvPr>
          <p:cNvSpPr txBox="1"/>
          <p:nvPr/>
        </p:nvSpPr>
        <p:spPr>
          <a:xfrm>
            <a:off x="620268" y="4951468"/>
            <a:ext cx="4056888" cy="369332"/>
          </a:xfrm>
          <a:prstGeom prst="rect">
            <a:avLst/>
          </a:prstGeom>
          <a:noFill/>
        </p:spPr>
        <p:txBody>
          <a:bodyPr wrap="square">
            <a:spAutoFit/>
          </a:bodyPr>
          <a:lstStyle/>
          <a:p/>
        </p:txBody>
      </p:sp>
      <p:sp>
        <p:nvSpPr>
          <p:cNvPr id="20" name="ZoneTexte 19">
            <a:extLst>
              <a:ext uri="{FF2B5EF4-FFF2-40B4-BE49-F238E27FC236}">
                <a16:creationId xmlns:a16="http://schemas.microsoft.com/office/drawing/2014/main" id="{0611D14E-8A45-136B-739B-5A6ADE60B4F4}"/>
              </a:ext>
            </a:extLst>
          </p:cNvPr>
          <p:cNvSpPr txBox="1"/>
          <p:nvPr/>
        </p:nvSpPr>
        <p:spPr>
          <a:xfrm>
            <a:off x="598932" y="7923652"/>
            <a:ext cx="4056888" cy="369332"/>
          </a:xfrm>
          <a:prstGeom prst="rect">
            <a:avLst/>
          </a:prstGeom>
          <a:noFill/>
        </p:spPr>
        <p:txBody>
          <a:bodyPr wrap="square">
            <a:spAutoFit/>
          </a:bodyPr>
          <a:lstStyle/>
          <a:p/>
        </p:txBody>
      </p:sp>
      <p:pic>
        <p:nvPicPr>
          <p:cNvPr id="68" name="Picture 67" descr="graph_scenario_def.png"/>
          <p:cNvPicPr>
            <a:picLocks noChangeAspect="1"/>
          </p:cNvPicPr>
          <p:nvPr/>
        </p:nvPicPr>
        <p:blipFill>
          <a:blip r:embed="rId2"/>
          <a:stretch>
            <a:fillRect/>
          </a:stretch>
        </p:blipFill>
        <p:spPr>
          <a:xfrm>
            <a:off x="411480" y="1645920"/>
            <a:ext cx="3383280" cy="2416629"/>
          </a:xfrm>
          <a:prstGeom prst="rect">
            <a:avLst/>
          </a:prstGeom>
        </p:spPr>
      </p:pic>
      <p:pic>
        <p:nvPicPr>
          <p:cNvPr id="69" name="Picture 68" descr="graph_scenario_median.png"/>
          <p:cNvPicPr>
            <a:picLocks noChangeAspect="1"/>
          </p:cNvPicPr>
          <p:nvPr/>
        </p:nvPicPr>
        <p:blipFill>
          <a:blip r:embed="rId3"/>
          <a:stretch>
            <a:fillRect/>
          </a:stretch>
        </p:blipFill>
        <p:spPr>
          <a:xfrm>
            <a:off x="411480" y="4370832"/>
            <a:ext cx="3291840" cy="2351314"/>
          </a:xfrm>
          <a:prstGeom prst="rect">
            <a:avLst/>
          </a:prstGeom>
        </p:spPr>
      </p:pic>
      <p:pic>
        <p:nvPicPr>
          <p:cNvPr id="70" name="Picture 69" descr="graph_scenario_fav.png"/>
          <p:cNvPicPr>
            <a:picLocks noChangeAspect="1"/>
          </p:cNvPicPr>
          <p:nvPr/>
        </p:nvPicPr>
        <p:blipFill>
          <a:blip r:embed="rId4"/>
          <a:stretch>
            <a:fillRect/>
          </a:stretch>
        </p:blipFill>
        <p:spPr>
          <a:xfrm>
            <a:off x="411480" y="7022592"/>
            <a:ext cx="3154680" cy="2253343"/>
          </a:xfrm>
          <a:prstGeom prst="rect">
            <a:avLst/>
          </a:prstGeom>
        </p:spPr>
      </p:pic>
    </p:spTree>
    <p:extLst>
      <p:ext uri="{BB962C8B-B14F-4D97-AF65-F5344CB8AC3E}">
        <p14:creationId xmlns:p14="http://schemas.microsoft.com/office/powerpoint/2010/main" val="1317782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71fdb639b4378fb265ed380bdf16068cf4b7bea"/>
</p:tagLst>
</file>

<file path=ppt/theme/theme1.xml><?xml version="1.0" encoding="utf-8"?>
<a:theme xmlns:a="http://schemas.openxmlformats.org/drawingml/2006/main" name="Equitim">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Equitim-Templates-Masques-v0.potx" id="{46FC1F2B-BB5F-4CF5-BDE6-F5F61E8CED9F}" vid="{AD5C6917-F410-44E0-8EE0-5AFD98F0F86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DDE610BC516E448BB8152259F39635A" ma:contentTypeVersion="17" ma:contentTypeDescription="Crée un document." ma:contentTypeScope="" ma:versionID="bfb75e103009df80b8e5001438c41194">
  <xsd:schema xmlns:xsd="http://www.w3.org/2001/XMLSchema" xmlns:xs="http://www.w3.org/2001/XMLSchema" xmlns:p="http://schemas.microsoft.com/office/2006/metadata/properties" xmlns:ns2="ef624bc2-1644-4d69-8362-5c28ca496374" xmlns:ns3="514a554b-82b0-4359-b247-fc84018a95f0" targetNamespace="http://schemas.microsoft.com/office/2006/metadata/properties" ma:root="true" ma:fieldsID="2ae3df86d13efbb4a35042af2564d386" ns2:_="" ns3:_="">
    <xsd:import namespace="ef624bc2-1644-4d69-8362-5c28ca496374"/>
    <xsd:import namespace="514a554b-82b0-4359-b247-fc84018a95f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_Flow_SignoffStatus" minOccurs="0"/>
                <xsd:element ref="ns2:lcf76f155ced4ddcb4097134ff3c332f" minOccurs="0"/>
                <xsd:element ref="ns3:TaxCatchAll"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624bc2-1644-4d69-8362-5c28ca4963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_Flow_SignoffStatus" ma:index="20" nillable="true" ma:displayName="État de validation" ma:internalName="_x00c9_tat_x0020_de_x0020_validation">
      <xsd:simpleType>
        <xsd:restriction base="dms:Text"/>
      </xsd:simpleType>
    </xsd:element>
    <xsd:element name="lcf76f155ced4ddcb4097134ff3c332f" ma:index="22" nillable="true" ma:taxonomy="true" ma:internalName="lcf76f155ced4ddcb4097134ff3c332f" ma:taxonomyFieldName="MediaServiceImageTags" ma:displayName="Balises d’images" ma:readOnly="false" ma:fieldId="{5cf76f15-5ced-4ddc-b409-7134ff3c332f}" ma:taxonomyMulti="true" ma:sspId="5604eaa7-7f48-49f2-a7a3-87e28e00304d" ma:termSetId="09814cd3-568e-fe90-9814-8d621ff8fb84" ma:anchorId="fba54fb3-c3e1-fe81-a776-ca4b69148c4d" ma:open="true" ma:isKeyword="false">
      <xsd:complexType>
        <xsd:sequence>
          <xsd:element ref="pc:Terms" minOccurs="0" maxOccurs="1"/>
        </xsd:sequence>
      </xsd:complexType>
    </xsd:element>
    <xsd:element name="MediaLengthInSeconds" ma:index="24"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14a554b-82b0-4359-b247-fc84018a95f0"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element name="TaxCatchAll" ma:index="23" nillable="true" ma:displayName="Taxonomy Catch All Column" ma:hidden="true" ma:list="{56d650d2-3c99-4a10-8e9e-56f47bffeb82}" ma:internalName="TaxCatchAll" ma:showField="CatchAllData" ma:web="514a554b-82b0-4359-b247-fc84018a95f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Flow_SignoffStatus xmlns="ef624bc2-1644-4d69-8362-5c28ca496374" xsi:nil="true"/>
    <TaxCatchAll xmlns="514a554b-82b0-4359-b247-fc84018a95f0" xsi:nil="true"/>
    <lcf76f155ced4ddcb4097134ff3c332f xmlns="ef624bc2-1644-4d69-8362-5c28ca496374">
      <Terms xmlns="http://schemas.microsoft.com/office/infopath/2007/PartnerControls"/>
    </lcf76f155ced4ddcb4097134ff3c332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49ECCCF-890C-4C54-BAB4-06AB610C18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f624bc2-1644-4d69-8362-5c28ca496374"/>
    <ds:schemaRef ds:uri="514a554b-82b0-4359-b247-fc84018a95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5DE574B-2CD2-4078-9BEA-2A14717D9698}">
  <ds:schemaRefs>
    <ds:schemaRef ds:uri="http://purl.org/dc/terms/"/>
    <ds:schemaRef ds:uri="514a554b-82b0-4359-b247-fc84018a95f0"/>
    <ds:schemaRef ds:uri="http://schemas.openxmlformats.org/package/2006/metadata/core-properties"/>
    <ds:schemaRef ds:uri="http://purl.org/dc/elements/1.1/"/>
    <ds:schemaRef ds:uri="http://schemas.microsoft.com/office/infopath/2007/PartnerControls"/>
    <ds:schemaRef ds:uri="http://schemas.microsoft.com/office/2006/documentManagement/types"/>
    <ds:schemaRef ds:uri="ef624bc2-1644-4d69-8362-5c28ca496374"/>
    <ds:schemaRef ds:uri="http://schemas.microsoft.com/office/2006/metadata/properties"/>
    <ds:schemaRef ds:uri="http://www.w3.org/XML/1998/namespace"/>
    <ds:schemaRef ds:uri="http://purl.org/dc/dcmitype/"/>
  </ds:schemaRefs>
</ds:datastoreItem>
</file>

<file path=customXml/itemProps3.xml><?xml version="1.0" encoding="utf-8"?>
<ds:datastoreItem xmlns:ds="http://schemas.openxmlformats.org/officeDocument/2006/customXml" ds:itemID="{B00FC41E-FBDE-42E2-B58A-20EBD240A37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20676</TotalTime>
  <Words>11171</Words>
  <Application>Microsoft Office PowerPoint</Application>
  <PresentationFormat>Personnalisé</PresentationFormat>
  <Paragraphs>393</Paragraphs>
  <Slides>14</Slides>
  <Notes>0</Notes>
  <HiddenSlides>0</HiddenSlides>
  <MMClips>0</MMClips>
  <ScaleCrop>false</ScaleCrop>
  <HeadingPairs>
    <vt:vector size="6" baseType="variant">
      <vt:variant>
        <vt:lpstr>Polices utilisées</vt:lpstr>
      </vt:variant>
      <vt:variant>
        <vt:i4>10</vt:i4>
      </vt:variant>
      <vt:variant>
        <vt:lpstr>Thème</vt:lpstr>
      </vt:variant>
      <vt:variant>
        <vt:i4>1</vt:i4>
      </vt:variant>
      <vt:variant>
        <vt:lpstr>Titres des diapositives</vt:lpstr>
      </vt:variant>
      <vt:variant>
        <vt:i4>14</vt:i4>
      </vt:variant>
    </vt:vector>
  </HeadingPairs>
  <TitlesOfParts>
    <vt:vector size="25" baseType="lpstr">
      <vt:lpstr>Akkurat-Light</vt:lpstr>
      <vt:lpstr>Arial</vt:lpstr>
      <vt:lpstr>Calibri</vt:lpstr>
      <vt:lpstr>Century Gothic</vt:lpstr>
      <vt:lpstr>Ciutadella Light Italic</vt:lpstr>
      <vt:lpstr>Ciutadella Regular Italic</vt:lpstr>
      <vt:lpstr>Futura PT</vt:lpstr>
      <vt:lpstr>Helvetica Neue Medium</vt:lpstr>
      <vt:lpstr>Proxima Nova Rg</vt:lpstr>
      <vt:lpstr>Wingdings</vt:lpstr>
      <vt:lpstr>Equitim</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Alexis Giroudeau</dc:creator>
  <cp:lastModifiedBy>Emilie CABROL</cp:lastModifiedBy>
  <cp:revision>969</cp:revision>
  <cp:lastPrinted>2022-07-13T14:13:17Z</cp:lastPrinted>
  <dcterms:created xsi:type="dcterms:W3CDTF">2017-02-21T09:03:05Z</dcterms:created>
  <dcterms:modified xsi:type="dcterms:W3CDTF">2022-07-15T15:51:51Z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0x0101005DDE610BC516E448BB8152259F39635A</vt:lpwstr>
  </property>
  <property fmtid="{D5CDD505-2E9C-101B-9397-08002B2CF9AE}" pid="3" name="Order">
    <vt:r8>6324600</vt:r8>
  </property>
  <property fmtid="{D5CDD505-2E9C-101B-9397-08002B2CF9AE}" pid="4" name="AuthorIds_UIVersion_512">
    <vt:lpwstr>64</vt:lpwstr>
  </property>
  <property fmtid="{D5CDD505-2E9C-101B-9397-08002B2CF9AE}" pid="5" name="OCCLabel">
    <vt:lpwstr>KQUiJFoQY/FzVYbSHrMKeMnX2dMip1HB+ZubgLLjQo0AIC8G1eGhdl4aYNFToMr47/ioU+xutj48RkeVTCQQopNZOmhBHcQDzrxukfZtWwTxHqfqfe28pkU3tiAgjapi</vt:lpwstr>
  </property>
</Properties>
</file>