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73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testbnp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9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testbnp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TESTBNP</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19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testbnp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com/123456789123-FR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12/05/2022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testbnp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12/05/2022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testbnp », vous êtes exposés pour une durée </a:t>
            </a:r>
            <a:r>
              <a:rPr lang="fr-FR" sz="800" b="1" dirty="0">
                <a:solidFill>
                  <a:schemeClr val="tx1"/>
                </a:solidFill>
                <a:latin typeface="Proxima Nova Rg"/>
              </a:rPr>
              <a:t>de 4 à 36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6,77%</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testbnp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testbnp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testbnp » ne peut constituer l’intégralité d’un portefeuille d’investissement. L’investisseur est exposé pour une durée de 4 à 36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a:t>
            </a:r>
          </a:p>
          <a:p>
            <a:pPr marL="0" indent="0" algn="ctr">
              <a:lnSpc>
                <a:spcPct val="100000"/>
              </a:lnSpc>
              <a:spcBef>
                <a:spcPts val="0"/>
              </a:spcBef>
              <a:buNone/>
            </a:pPr>
            <a:r>
              <a:rPr lang="fr-FR" sz="800" dirty="0"/>
              <a:t>(soit un gain total de 72,00% et un taux de rendement annuel net de 5,13%</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 </a:t>
            </a:r>
          </a:p>
          <a:p>
            <a:pPr marL="0" indent="0" algn="ctr">
              <a:lnSpc>
                <a:spcPct val="100000"/>
              </a:lnSpc>
              <a:spcBef>
                <a:spcPts val="0"/>
              </a:spcBef>
              <a:buNone/>
            </a:pPr>
            <a:r>
              <a:rPr lang="fr-FR" sz="800" dirty="0"/>
              <a:t>(Soit un taux de rendement annuel net entre 5,77%</a:t>
            </a:r>
            <a:r>
              <a:rPr lang="fr-FR" sz="800" baseline="30000" dirty="0"/>
              <a:t>(2) </a:t>
            </a:r>
            <a:r>
              <a:rPr lang="fr-FR" sz="800" dirty="0"/>
              <a:t>et 6,77%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12/05/2031,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&lt;</a:t>
            </a:r>
            <a:r>
              <a:rPr lang="fr-FR" sz="800" b="1">
                <a:solidFill>
                  <a:schemeClr val="tx2"/>
                </a:solidFill>
              </a:rPr>
              <a:t>DBAC&gt; </a:t>
            </a:r>
            <a:r>
              <a:rPr lang="fr-FR" sz="800" b="1" dirty="0">
                <a:solidFill>
                  <a:schemeClr val="tx2"/>
                </a:solidFill>
              </a:rPr>
              <a:t>de son Cours Initial, l’investisseur reçoit, le 19 mai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19 mai 2031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12/05/2031</a:t>
            </a:r>
          </a:p>
          <a:p>
            <a:pPr marL="0" indent="0" algn="ctr">
              <a:lnSpc>
                <a:spcPct val="100000"/>
              </a:lnSpc>
              <a:spcBef>
                <a:spcPts val="0"/>
              </a:spcBef>
              <a:buNone/>
            </a:pPr>
            <a:r>
              <a:rPr lang="fr-FR" sz="800" dirty="0"/>
              <a:t>(Soit un taux de rendement annuel net inférieur ou égal à -8,32%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19 mai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testbnp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36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testbnp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testbnp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testbnp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20676</TotalTime>
  <Words>11171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969</cp:revision>
  <cp:lastPrinted>2022-07-13T14:13:17Z</cp:lastPrinted>
  <dcterms:created xsi:type="dcterms:W3CDTF">2017-02-21T09:03:05Z</dcterms:created>
  <dcterms:modified xsi:type="dcterms:W3CDTF">2022-07-15T15:51:51Z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