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85" r:id="rId8"/>
    <p:sldId id="286" r:id="rId11"/>
    <p:sldId id="287" r:id="rId13"/>
    <p:sldId id="288" r:id="rId15"/>
    <p:sldId id="289" r:id="rId16"/>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10" autoAdjust="0"/>
    <p:restoredTop sz="96122" autoAdjust="0"/>
  </p:normalViewPr>
  <p:slideViewPr>
    <p:cSldViewPr snapToGrid="0">
      <p:cViewPr>
        <p:scale>
          <a:sx n="66" d="100"/>
          <a:sy n="66" d="100"/>
        </p:scale>
        <p:origin x="3636" y="294"/>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1" Type="http://schemas.openxmlformats.org/officeDocument/2006/relationships/slide" Target="slides/slide7.xml"/><Relationship Id="rId13" Type="http://schemas.openxmlformats.org/officeDocument/2006/relationships/slide" Target="slides/slide9.xml"/><Relationship Id="rId15" Type="http://schemas.openxmlformats.org/officeDocument/2006/relationships/slide" Target="slides/slide11.xml"/><Relationship Id="rId16" Type="http://schemas.openxmlformats.org/officeDocument/2006/relationships/slide" Target="slides/slide12.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15/07/2022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15/07/2022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rivative.credit-suisse.com/countryselect/f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8" y="6069790"/>
            <a:ext cx="3148811" cy="2192908"/>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a:t>
            </a:r>
            <a:r>
              <a:rPr lang="fr-FR" sz="800" b="1" cap="none" baseline="30000" dirty="0"/>
              <a:t> </a:t>
            </a:r>
            <a:r>
              <a:rPr lang="fr-FR" sz="800" b="1" cap="none" dirty="0"/>
              <a:t>et à l’échéance</a:t>
            </a:r>
            <a:r>
              <a:rPr lang="fr-FR" sz="800" b="1" baseline="30000" dirty="0">
                <a:solidFill>
                  <a:schemeClr val="tx2"/>
                </a:solidFill>
              </a:rPr>
              <a:t>(1)</a:t>
            </a:r>
            <a:r>
              <a:rPr lang="fr-FR" sz="800" b="1" cap="none" dirty="0">
                <a:solidFill>
                  <a:schemeClr val="tx2"/>
                </a:solidFill>
                <a:latin typeface="Proxima Nova Rg" panose="02000506030000020004" pitchFamily="2" charset="0"/>
              </a:rPr>
              <a:t>.</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12 mai 2022 au 12 mai 2022 (inclus). </a:t>
            </a:r>
            <a:r>
              <a:rPr lang="fr-FR" sz="800" cap="none" dirty="0">
                <a:solidFill>
                  <a:schemeClr val="tx2"/>
                </a:solidFill>
                <a:latin typeface="Proxima Nova Rg" panose="02000506030000020004" pitchFamily="2" charset="0"/>
              </a:rPr>
              <a:t>Durant cette période, le prix d’offre sera fixé à 100% de la valeur nominale. L’Emetteur se réserve le droit de mettre fin à l’offre de manière anticipée à tout moment. Tout Titre non vendu fera l’objet d’une annulation à l’issue de la Période d’Offre ou sera conservé en inventaire.</a:t>
            </a:r>
            <a:endParaRPr lang="fr-FR" sz="800" cap="none" dirty="0"/>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rgbClr val="000000"/>
                </a:solidFill>
              </a:rPr>
              <a:t>9 ans</a:t>
            </a:r>
            <a:r>
              <a:rPr lang="fr-FR" sz="800" cap="none" dirty="0">
                <a:solidFill>
                  <a:schemeClr val="tx2"/>
                </a:solidFill>
              </a:rPr>
              <a:t> (hors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action.</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000548"/>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(2)</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123456789123</a:t>
            </a:r>
          </a:p>
          <a:p>
            <a:pPr marL="171450" indent="-171450" algn="just">
              <a:buClr>
                <a:srgbClr val="000000"/>
              </a:buClr>
              <a:buSzPct val="100000"/>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en-US" sz="800" b="1" cap="all" dirty="0">
                <a:solidFill>
                  <a:srgbClr val="B9A049"/>
                </a:solidFill>
                <a:latin typeface="Futura PT" panose="020B0902020204020203" pitchFamily="34" charset="0"/>
              </a:rPr>
              <a:t>credit Suisse ag</a:t>
            </a:r>
            <a:r>
              <a:rPr lang="fr-FR" sz="800" b="1"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agissant par l’intermédiaire de sa succursale de Londres. </a:t>
            </a:r>
            <a:r>
              <a:rPr lang="fr-FR" sz="800" cap="none" dirty="0">
                <a:solidFill>
                  <a:schemeClr val="tx2"/>
                </a:solidFill>
                <a:latin typeface="Proxima Nova Rg" panose="02000506030000020004" pitchFamily="2" charset="0"/>
              </a:rPr>
              <a:t>L’investisseur est soumis au risque de défaut de paiement, de faillite et de mise en résolution de l’Émetteur.</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a:p>
            <a:pPr marL="171450" indent="-171450" algn="just">
              <a:buClr>
                <a:srgbClr val="000000"/>
              </a:buClr>
              <a:buSzPct val="100000"/>
              <a:buFont typeface="Wingdings" panose="05000000000000000000" pitchFamily="2" charset="2"/>
              <a:buChar char="§"/>
            </a:pPr>
            <a:r>
              <a:rPr lang="fr-FR" sz="800" cap="none" dirty="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L’Emetteur ne s’engage pas sur l’éligibilité des titres dans les contrats d’assurance vie. La détermination de cette éligibilité est du ressort de l’assureur.</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TESTCRSUISSE</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800219"/>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latin typeface="Proxima Nova Rg" panose="02000506030000020004" pitchFamily="2" charset="0"/>
              </a:rPr>
              <a:t>(1) L’investisseur prend un risque de perte en capital non mesurable a priori si les titres de créance sont revendus avant la date d’échéance ou de remboursement anticipé automatique. L’investisseur supporte le risque de défaut de paiement, de mise en résolution et de faillite de l’Émetteur. Pour les autres risques de perte en capital, voir pages suivantes. </a:t>
            </a:r>
          </a:p>
          <a:p>
            <a:pPr algn="just" defTabSz="914400"/>
            <a:r>
              <a:rPr lang="fr-FR" sz="650" dirty="0">
                <a:solidFill>
                  <a:schemeClr val="tx2"/>
                </a:solidFill>
                <a:latin typeface="Proxima Nova Rg" panose="02000506030000020004" pitchFamily="2" charset="0"/>
              </a:rPr>
              <a:t>(2) L’Assureur s’engage exclusivement sur le nombre d’unités de compte mais non sur leur valeur, qu’il ne garantit pas. Ce document n’a pas été rédigé par l’Assureur. L'émetteur ne s'engage pas sur l'éligibilité des titres dans des contrats d'assurance vie. La détermination de cette éligibilité est du ressort de l'assureur. L’Emetteur ne s’engage pas sur l’éligibilité des Titres dans des contrat d’assurance-vie. La détermination de cette éligibilité est exclusivement du ressort de l’assureur. </a:t>
            </a:r>
          </a:p>
          <a:p>
            <a:pPr algn="just" defTabSz="914400"/>
            <a:r>
              <a:rPr lang="fr-FR" sz="650" dirty="0">
                <a:latin typeface="Proxima Nova Rg" panose="02000506030000020004" pitchFamily="2" charset="0"/>
              </a:rPr>
              <a:t>(3) Crédit Suisse AG : </a:t>
            </a:r>
            <a:r>
              <a:rPr lang="en-US" sz="650" dirty="0">
                <a:latin typeface="Proxima Nova Rg" panose="02000506030000020004" pitchFamily="2" charset="0"/>
              </a:rPr>
              <a:t>Moody’s A1 / Standard &amp; Poor’s A / Fitch A-</a:t>
            </a:r>
            <a:r>
              <a:rPr lang="fr-FR" sz="650" dirty="0">
                <a:latin typeface="Proxima Nova Rg" panose="02000506030000020004" pitchFamily="2" charset="0"/>
              </a:rPr>
              <a:t>. Notations en vigueur au moment de la rédaction de la présente brochure le 19 juillet 2022. Ces notations peuvent être révisées à tout moment et ne sont pas une garantie de solvabilité de l’Émetteur. Elle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a:t>
            </a:r>
            <a:r>
              <a:rPr lang="fr-FR" sz="1200" cap="none" dirty="0">
                <a:solidFill>
                  <a:srgbClr val="B9A049"/>
                </a:solidFill>
                <a:latin typeface="Futura PT" panose="020B0902020204020203" pitchFamily="34" charset="0"/>
              </a:rPr>
              <a:t>BOUYGUES SA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3948941"/>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3362561"/>
              </p:ext>
            </p:extLst>
          </p:nvPr>
        </p:nvGraphicFramePr>
        <p:xfrm>
          <a:off x="359838" y="8326240"/>
          <a:ext cx="6839999" cy="558652"/>
        </p:xfrm>
        <a:graphic>
          <a:graphicData uri="http://schemas.openxmlformats.org/drawingml/2006/table">
            <a:tbl>
              <a:tblPr firstRow="1" bandRow="1"/>
              <a:tblGrid>
                <a:gridCol w="2053465">
                  <a:extLst>
                    <a:ext uri="{9D8B030D-6E8A-4147-A177-3AD203B41FA5}">
                      <a16:colId xmlns:a16="http://schemas.microsoft.com/office/drawing/2014/main" val="426783337"/>
                    </a:ext>
                  </a:extLst>
                </a:gridCol>
                <a:gridCol w="772842">
                  <a:extLst>
                    <a:ext uri="{9D8B030D-6E8A-4147-A177-3AD203B41FA5}">
                      <a16:colId xmlns:a16="http://schemas.microsoft.com/office/drawing/2014/main" val="1092029791"/>
                    </a:ext>
                  </a:extLst>
                </a:gridCol>
                <a:gridCol w="1003423">
                  <a:extLst>
                    <a:ext uri="{9D8B030D-6E8A-4147-A177-3AD203B41FA5}">
                      <a16:colId xmlns:a16="http://schemas.microsoft.com/office/drawing/2014/main" val="2835768170"/>
                    </a:ext>
                  </a:extLst>
                </a:gridCol>
                <a:gridCol w="1003423">
                  <a:extLst>
                    <a:ext uri="{9D8B030D-6E8A-4147-A177-3AD203B41FA5}">
                      <a16:colId xmlns:a16="http://schemas.microsoft.com/office/drawing/2014/main" val="2946066054"/>
                    </a:ext>
                  </a:extLst>
                </a:gridCol>
                <a:gridCol w="1003423">
                  <a:extLst>
                    <a:ext uri="{9D8B030D-6E8A-4147-A177-3AD203B41FA5}">
                      <a16:colId xmlns:a16="http://schemas.microsoft.com/office/drawing/2014/main" val="2045902365"/>
                    </a:ext>
                  </a:extLst>
                </a:gridCol>
                <a:gridCol w="1003423">
                  <a:extLst>
                    <a:ext uri="{9D8B030D-6E8A-4147-A177-3AD203B41FA5}">
                      <a16:colId xmlns:a16="http://schemas.microsoft.com/office/drawing/2014/main" val="631244412"/>
                    </a:ext>
                  </a:extLst>
                </a:gridCol>
              </a:tblGrid>
              <a:tr h="312188">
                <a:tc>
                  <a:txBody>
                    <a:bodyPr/>
                    <a:lstStyle/>
                    <a:p>
                      <a:pPr>
                        <a:defRPr sz="700"/>
                      </a:pPr>
                      <a:r>
                        <a:t>Performances au 18/07/2022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BOUYGUES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-4,57%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4,11%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0,13%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133,40%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78,87%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8" y="9771664"/>
            <a:ext cx="6642943"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cap="none"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Crédit Suisse AG 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07669" y="3884444"/>
            <a:ext cx="7101213" cy="276999"/>
          </a:xfrm>
          <a:prstGeom prst="rect">
            <a:avLst/>
          </a:prstGeom>
          <a:noFill/>
        </p:spPr>
        <p:txBody>
          <a:bodyPr wrap="square">
            <a:spAutoFit/>
          </a:bodyPr>
          <a:lstStyle/>
          <a:p>
            <a:r>
              <a:rPr lang="fr-FR" sz="1200" cap="none" dirty="0">
                <a:latin typeface="Futura PT" panose="020B0902020204020203" pitchFamily="34" charset="0"/>
              </a:rPr>
              <a:t>ÉVOLUTION DE L'ACTION </a:t>
            </a:r>
            <a:r>
              <a:rPr lang="fr-FR" sz="1200" cap="none" dirty="0">
                <a:solidFill>
                  <a:srgbClr val="B9A049"/>
                </a:solidFill>
                <a:latin typeface="Futura PT" panose="020B0902020204020203" pitchFamily="34" charset="0"/>
              </a:rPr>
              <a:t>BOUYGUES SA</a:t>
            </a:r>
            <a:r>
              <a:rPr lang="fr-FR" sz="1200" cap="none" dirty="0">
                <a:latin typeface="Futura PT" panose="020B0902020204020203" pitchFamily="34" charset="0"/>
              </a:rPr>
              <a:t> ENTRE LE </a:t>
            </a:r>
            <a:r>
              <a:rPr lang="en-US" sz="1200" b="0" dirty="0">
                <a:solidFill>
                  <a:srgbClr val="B9A049"/>
                </a:solidFill>
                <a:effectLst/>
                <a:latin typeface="+mj-lt"/>
              </a:rPr>
              <a:t>18/07/2010</a:t>
            </a:r>
            <a:r>
              <a:rPr lang="en-US" sz="1200" dirty="0">
                <a:latin typeface="+mj-lt"/>
              </a:rPr>
              <a:t> </a:t>
            </a:r>
            <a:r>
              <a:rPr lang="fr-FR" sz="1200" cap="none" dirty="0">
                <a:latin typeface="Futura PT" panose="020B0902020204020203" pitchFamily="34" charset="0"/>
              </a:rPr>
              <a:t>ET LE </a:t>
            </a:r>
            <a:r>
              <a:rPr lang="fr-FR" sz="1200" cap="none" dirty="0">
                <a:solidFill>
                  <a:srgbClr val="B9A049"/>
                </a:solidFill>
                <a:latin typeface="Futura PT" panose="020B0902020204020203" pitchFamily="34" charset="0"/>
              </a:rPr>
              <a:t>18/07/2022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4457700" y="9174546"/>
            <a:ext cx="2873342" cy="215444"/>
          </a:xfrm>
          <a:prstGeom prst="rect">
            <a:avLst/>
          </a:prstGeom>
          <a:noFill/>
        </p:spPr>
        <p:txBody>
          <a:bodyPr wrap="square" rtlCol="0">
            <a:spAutoFit/>
          </a:bodyPr>
          <a:lstStyle/>
          <a:p>
            <a:pPr algn="r"/>
            <a:r>
              <a:rPr lang="fr-FR" sz="800" u="sng" dirty="0"/>
              <a:t>Source :</a:t>
            </a:r>
            <a:r>
              <a:rPr lang="fr-FR" sz="800" dirty="0"/>
              <a:t> Bloomberg, le </a:t>
            </a:r>
            <a:r>
              <a:rPr lang="fr-FR" sz="800" dirty="0">
                <a:solidFill>
                  <a:schemeClr val="tx2"/>
                </a:solidFill>
              </a:rPr>
              <a:t>18 JUILLET 2022</a:t>
            </a:r>
            <a:endParaRPr lang="fr-FR" sz="800" dirty="0"/>
          </a:p>
        </p:txBody>
      </p:sp>
      <p:sp>
        <p:nvSpPr>
          <p:cNvPr id="19" name="ZoneTexte 18">
            <a:extLst>
              <a:ext uri="{FF2B5EF4-FFF2-40B4-BE49-F238E27FC236}">
                <a16:creationId xmlns:a16="http://schemas.microsoft.com/office/drawing/2014/main" id="{F430BCC1-AFEA-9CD5-2109-F2802CCF6A55}"/>
              </a:ext>
            </a:extLst>
          </p:cNvPr>
          <p:cNvSpPr txBox="1"/>
          <p:nvPr/>
        </p:nvSpPr>
        <p:spPr>
          <a:xfrm>
            <a:off x="4457700" y="7967599"/>
            <a:ext cx="2873342" cy="215444"/>
          </a:xfrm>
          <a:prstGeom prst="rect">
            <a:avLst/>
          </a:prstGeom>
          <a:noFill/>
        </p:spPr>
        <p:txBody>
          <a:bodyPr wrap="square" rtlCol="0">
            <a:spAutoFit/>
          </a:bodyPr>
          <a:lstStyle/>
          <a:p>
            <a:pPr algn="r"/>
            <a:r>
              <a:rPr lang="fr-FR" sz="800" u="sng" dirty="0"/>
              <a:t>Source :</a:t>
            </a:r>
            <a:r>
              <a:rPr lang="fr-FR" sz="800" dirty="0"/>
              <a:t> Bloomberg, le </a:t>
            </a:r>
            <a:r>
              <a:rPr lang="fr-FR" sz="800" dirty="0">
                <a:solidFill>
                  <a:schemeClr val="tx2"/>
                </a:solidFill>
              </a:rPr>
              <a:t>18 JUILLET 2022</a:t>
            </a:r>
            <a:endParaRPr lang="fr-FR" sz="800" dirty="0"/>
          </a:p>
        </p:txBody>
      </p:sp>
      <p:pic>
        <p:nvPicPr>
          <p:cNvPr id="20" name="Picture 19"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46276"/>
          </a:xfrm>
          <a:prstGeom prst="rect">
            <a:avLst/>
          </a:prstGeom>
          <a:noFill/>
          <a:ln w="9525">
            <a:noFill/>
            <a:miter lim="800000"/>
            <a:headEnd/>
            <a:tailEnd/>
          </a:ln>
        </p:spPr>
        <p:txBody>
          <a:bodyPr wrap="square" lIns="0" tIns="0" rIns="0" bIns="0">
            <a:spAutoFit/>
          </a:bodyPr>
          <a:lstStyle/>
          <a:p>
            <a:pPr lvl="0" algn="just" defTabSz="914400"/>
            <a:r>
              <a:rPr lang="fr-FR" sz="700" baseline="30000" dirty="0">
                <a:latin typeface="Proxima Nova Rg" panose="02000506030000020004" pitchFamily="2" charset="0"/>
              </a:rPr>
              <a:t>(1) </a:t>
            </a:r>
            <a:r>
              <a:rPr lang="fr-FR" sz="700" dirty="0">
                <a:latin typeface="Proxima Nova Rg" panose="02000506030000020004" pitchFamily="2" charset="0"/>
              </a:rPr>
              <a:t>Crédit Suisse AG : </a:t>
            </a:r>
            <a:r>
              <a:rPr lang="en-US" sz="700" dirty="0">
                <a:latin typeface="Proxima Nova Rg" panose="02000506030000020004" pitchFamily="2" charset="0"/>
              </a:rPr>
              <a:t>Moody’s A1 / Standard &amp; Poor’s A / Fitch A-</a:t>
            </a:r>
            <a:r>
              <a:rPr lang="fr-FR" sz="700" dirty="0">
                <a:latin typeface="Proxima Nova Rg" panose="02000506030000020004" pitchFamily="2" charset="0"/>
              </a:rPr>
              <a:t>. Notations en vigueur au moment de la rédaction de la présente brochure le 19 juillet 2022. Ces notations peuvent être révisées à tout moment et ne sont pas une garantie de solvabilité de l’Émetteur de la formule. Elles ne sauraient constituer un argument de souscription au produit.</a:t>
            </a:r>
          </a:p>
          <a:p>
            <a:pPr lvl="0" algn="just" defTabSz="914400"/>
            <a:r>
              <a:rPr lang="fr-FR" sz="700" baseline="30000" dirty="0">
                <a:latin typeface="Proxima Nova Rg" panose="02000506030000020004" pitchFamily="2" charset="0"/>
              </a:rPr>
              <a:t>(2)</a:t>
            </a:r>
            <a:r>
              <a:rPr lang="fr-FR" sz="700" dirty="0">
                <a:latin typeface="Proxima Nova Rg" panose="02000506030000020004" pitchFamily="2" charset="0"/>
              </a:rPr>
              <a:t> Les conflits d’intérêts seront gérés suivant la réglementation en vigueur.</a:t>
            </a: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614688442"/>
              </p:ext>
            </p:extLst>
          </p:nvPr>
        </p:nvGraphicFramePr>
        <p:xfrm>
          <a:off x="361950" y="1011371"/>
          <a:ext cx="6837886" cy="7390289"/>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175" cap="flat" cmpd="sng" algn="ctr">
                      <a:solidFill>
                        <a:schemeClr val="tx1"/>
                      </a:solidFill>
                      <a:prstDash val="sysDot"/>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94434610"/>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kumimoji="0" lang="fr-FR" sz="700" b="0" i="0" u="none" strike="noStrike" kern="1200" cap="none" spc="0" normalizeH="0" baseline="0" noProof="0" dirty="0">
                          <a:ln>
                            <a:noFill/>
                          </a:ln>
                          <a:solidFill>
                            <a:schemeClr val="tx1"/>
                          </a:solidFill>
                          <a:effectLst/>
                          <a:uLnTx/>
                          <a:uFillTx/>
                          <a:latin typeface="+mn-lt"/>
                          <a:ea typeface="+mn-ea"/>
                          <a:cs typeface="+mn-cs"/>
                        </a:rPr>
                        <a:t>Crédit Suisse AG, agissant par l’intermédiaire de sa succursale de Londres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Bouygues SA (dividendes non réinvestis ; code Bloomberg : EN FP Equity ; place de cotation : sponsorEuronext Paris SA ; www.bouygues.com).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12/05/2022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12/05/2022 au 12/05/2022 (inclus). Une fois le montant de l’enveloppe initiale atteint (30 000 000 EUR), la commercialisation de « testcrsuisse » peut cesser à tout moment sans préavis avant le 12/05/2022,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 de clôture entre de l'action Bouygues SA le 12/05/2022.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12/05/2031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19/05/2031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12/05/2023, 14/08/2023, 13/11/2023, 12/02/2024, 13/05/2024, 12/08/2024, 12/11/2024, 12/02/2025, 12/05/2025, 12/08/2025, 12/11/2025, 12/02/2026, 12/05/2026, 12/08/2026, 12/11/2026, 12/02/2027, 12/05/2027, 12/08/2027, 12/11/2027, 14/02/2028, 12/05/2028, 14/08/2028, 13/11/2028, 12/02/2029, 14/05/2029, 13/08/2029, 12/11/2029, 12/02/2030, 13/05/2030, 12/08/2030, 12/11/2030, 12/02/2031, 12/05/2031, 12/05/2031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2022-08-12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a:defRPr sz="700"/>
                      </a:pPr>
                      <a:r>
                        <a:t>Seuil de versement des gains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de son Cours Initial</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kumimoji="0" lang="fr-FR" sz="700" b="0" i="0" u="none" strike="noStrike" kern="1200" cap="none" spc="0" normalizeH="0" baseline="0" noProof="0" dirty="0" err="1">
                          <a:ln>
                            <a:noFill/>
                          </a:ln>
                          <a:solidFill>
                            <a:srgbClr val="000000"/>
                          </a:solidFill>
                          <a:effectLst/>
                          <a:uLnTx/>
                          <a:uFillTx/>
                          <a:latin typeface="+mn-lt"/>
                          <a:ea typeface="+mn-ea"/>
                          <a:cs typeface="+mn-cs"/>
                        </a:rPr>
                        <a:t>Credit</a:t>
                      </a:r>
                      <a:r>
                        <a:rPr kumimoji="0" lang="fr-FR" sz="700" b="0" i="0" u="none" strike="noStrike" kern="1200" cap="none" spc="0" normalizeH="0" baseline="0" noProof="0" dirty="0">
                          <a:ln>
                            <a:noFill/>
                          </a:ln>
                          <a:solidFill>
                            <a:srgbClr val="000000"/>
                          </a:solidFill>
                          <a:effectLst/>
                          <a:uLnTx/>
                          <a:uFillTx/>
                          <a:latin typeface="+mn-lt"/>
                          <a:ea typeface="+mn-ea"/>
                          <a:cs typeface="+mn-cs"/>
                        </a:rPr>
                        <a:t> Suisse Bank (Europe) SA paiera au distributeur une rémunération annuelle maximum équivalente à 1,00%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mn-lt"/>
                          <a:ea typeface="+mn-ea"/>
                          <a:cs typeface="+mn-cs"/>
                        </a:rPr>
                        <a:t>Valorisation quotidienne publiée sur les pages Bloomberg, </a:t>
                      </a:r>
                      <a:r>
                        <a:rPr lang="fr-FR" sz="700" b="0" i="0" kern="1200" dirty="0" err="1">
                          <a:solidFill>
                            <a:srgbClr val="000000"/>
                          </a:solidFill>
                          <a:latin typeface="+mn-lt"/>
                          <a:ea typeface="+mn-ea"/>
                          <a:cs typeface="+mn-cs"/>
                        </a:rPr>
                        <a:t>Telekurs</a:t>
                      </a:r>
                      <a:r>
                        <a:rPr lang="fr-FR" sz="700" b="0" i="0" kern="1200" dirty="0">
                          <a:solidFill>
                            <a:srgbClr val="000000"/>
                          </a:solidFill>
                          <a:latin typeface="+mn-lt"/>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mn-lt"/>
                          <a:ea typeface="+mn-ea"/>
                          <a:cs typeface="+mn-cs"/>
                        </a:rPr>
                        <a:t>Une double valorisation est établie par </a:t>
                      </a:r>
                      <a:r>
                        <a:rPr lang="fr-FR" sz="700" b="0" i="0" kern="1200" dirty="0" err="1">
                          <a:solidFill>
                            <a:srgbClr val="000000"/>
                          </a:solidFill>
                          <a:latin typeface="+mn-lt"/>
                          <a:ea typeface="+mn-ea"/>
                          <a:cs typeface="+mn-cs"/>
                        </a:rPr>
                        <a:t>Finalyse</a:t>
                      </a:r>
                      <a:r>
                        <a:rPr lang="fr-FR" sz="700" b="0" i="0" kern="1200" dirty="0">
                          <a:solidFill>
                            <a:srgbClr val="000000"/>
                          </a:solidFill>
                          <a:latin typeface="+mn-lt"/>
                          <a:ea typeface="+mn-ea"/>
                          <a:cs typeface="+mn-cs"/>
                        </a:rPr>
                        <a:t> (tous les 15 jours). Cette société est un organisme indépendant distinct et non lié financièrement à l’entité </a:t>
                      </a:r>
                      <a:r>
                        <a:rPr lang="fr-FR" sz="700" b="0" i="0" kern="1200" dirty="0" err="1">
                          <a:solidFill>
                            <a:srgbClr val="000000"/>
                          </a:solidFill>
                          <a:latin typeface="+mn-lt"/>
                          <a:ea typeface="+mn-ea"/>
                          <a:cs typeface="+mn-cs"/>
                        </a:rPr>
                        <a:t>Credit</a:t>
                      </a:r>
                      <a:r>
                        <a:rPr lang="fr-FR" sz="700" b="0" i="0" kern="1200" dirty="0">
                          <a:solidFill>
                            <a:srgbClr val="000000"/>
                          </a:solidFill>
                          <a:latin typeface="+mn-lt"/>
                          <a:ea typeface="+mn-ea"/>
                          <a:cs typeface="+mn-cs"/>
                        </a:rPr>
                        <a:t> Suisse International ou à une autre entité du groupe </a:t>
                      </a:r>
                      <a:r>
                        <a:rPr lang="fr-FR" sz="700" b="0" i="0" kern="1200" dirty="0" err="1">
                          <a:solidFill>
                            <a:srgbClr val="000000"/>
                          </a:solidFill>
                          <a:latin typeface="+mn-lt"/>
                          <a:ea typeface="+mn-ea"/>
                          <a:cs typeface="+mn-cs"/>
                        </a:rPr>
                        <a:t>Credit</a:t>
                      </a:r>
                      <a:r>
                        <a:rPr lang="fr-FR" sz="700" b="0" i="0" kern="1200" dirty="0">
                          <a:solidFill>
                            <a:srgbClr val="000000"/>
                          </a:solidFill>
                          <a:latin typeface="+mn-lt"/>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(le cas échéant). Sous réserve des conditions de marchés normales, l’écart entre les prix acheteur/vendeur ne dépensera pas 1,00%. Aucune garantie ne peut être fournie quant à l’évolution ou à la liquidité de tout marché secondaire pour les titres.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Credit Suisse International, ce qui peut être source d’un conflit d’intérêts(2)</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123456789123</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du 12/05/2022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algn="just"/>
            <a:r>
              <a:rPr lang="fr-FR" sz="650" dirty="0">
                <a:solidFill>
                  <a:schemeClr val="tx2"/>
                </a:solidFill>
                <a:latin typeface="Proxima Nova Rg" panose="02000506030000020004" pitchFamily="2" charset="0"/>
              </a:rPr>
              <a:t>(3)</a:t>
            </a:r>
            <a:r>
              <a:rPr lang="fr-FR" sz="650" dirty="0">
                <a:solidFill>
                  <a:srgbClr val="000000"/>
                </a:solidFill>
                <a:latin typeface="Proxima Nova Rg" panose="02000506030000020004" pitchFamily="2" charset="0"/>
              </a:rPr>
              <a:t> Veuillez vous référer à la section dédiée en page 3 pour une présentation de la détermination du Cours Initial de l'action.</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205421"/>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238681"/>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573286"/>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testcrsuisse » soit 1 000 EUR multiplié par le nombre de titres. Le montant remboursé est brut, hors frais et fiscalité applicable au cadre d’investissement. Le Taux de Rendement Annuel net est net de frais de gestion pour les contrats d’assurance vie/capitalisation ou nets de droits de garde en compte-titres (en prenant comme hypothèse un taux de frais de gestion ou de droits de garde de 1,00% annuel), sans prise en compte des autres frais et de la fiscalité. Il est calculé entre le 12/05/2022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finale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a:t>
            </a:r>
          </a:p>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testcrsuisse », vous êtes exposé pour une durée de 4 à 36 trimestres à l’évolution de l'action Bouygues SA, la performance positive ou négative de ce placement dépendant de l'évolution de l'action Bouygues SA (dividendes non réinvestis ; code Bloomberg : EN FP Equity ; place de cotation : Euronext Paris SA ; www.bouygues.com)</a:t>
            </a:r>
            <a:r>
              <a:rPr kumimoji="0" lang="fr-FR" sz="800" b="1" i="0" u="none" strike="noStrike" kern="1200" cap="none" spc="0" normalizeH="0" baseline="0" dirty="0">
                <a:ln>
                  <a:noFill/>
                </a:ln>
                <a:solidFill>
                  <a:schemeClr val="tx1"/>
                </a:solidFill>
                <a:effectLst/>
                <a:uLnTx/>
                <a:uFillTx/>
                <a:latin typeface="Proxima Nova Rg"/>
                <a:ea typeface="+mn-ea"/>
                <a:cs typeface="+mn-cs"/>
              </a:rPr>
              <a: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cours strictement inférieur à 50% de son Cours Initial</a:t>
            </a:r>
            <a:r>
              <a:rPr kumimoji="0" lang="fr-FR" sz="800" b="0" i="0" u="none" strike="noStrike" kern="1200" cap="none" spc="0" normalizeH="0" baseline="30000" noProof="0" dirty="0">
                <a:ln>
                  <a:noFill/>
                </a:ln>
                <a:effectLst/>
                <a:uLnTx/>
                <a:uFillTx/>
                <a:latin typeface="Proxima Nova Rg"/>
                <a:ea typeface="+mn-ea"/>
                <a:cs typeface="+mn-cs"/>
              </a:rPr>
              <a:t>(3)</a:t>
            </a:r>
            <a:r>
              <a:rPr kumimoji="0" lang="fr-FR" sz="800" b="0" i="0" u="none" strike="noStrike" kern="1200" cap="none" spc="0" normalizeH="0" baseline="0" noProof="0" dirty="0">
                <a:ln>
                  <a:noFill/>
                </a:ln>
                <a:effectLst/>
                <a:uLnTx/>
                <a:uFillTx/>
                <a:latin typeface="Proxima Nova Rg"/>
                <a:ea typeface="+mn-ea"/>
                <a:cs typeface="+mn-cs"/>
              </a:rPr>
              <a: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du trimestre 4 jusqu'à la fin du trimestre 35</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2,00% par trimestre écoulé depuis le 12/05/2022 soit (8,00%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ea typeface="+mn-ea"/>
                <a:cs typeface="+mn-cs"/>
              </a:rPr>
              <a:t>Le gain est plafonné </a:t>
            </a:r>
            <a:r>
              <a:rPr kumimoji="0" lang="fr-FR" sz="800" b="0" i="0" u="none" strike="noStrike" kern="1200" cap="none" spc="0" normalizeH="0" baseline="0" noProof="0" dirty="0">
                <a:ln>
                  <a:noFill/>
                </a:ln>
                <a:solidFill>
                  <a:schemeClr val="tx1"/>
                </a:solidFill>
                <a:effectLst/>
                <a:uLnTx/>
                <a:uFillTx/>
                <a:ea typeface="+mn-ea"/>
                <a:cs typeface="+mn-cs"/>
              </a:rPr>
              <a:t>: En acceptant de limiter leurs gains à 2,00% par trimestre écoulé (soit un Taux de Rendement Annuel net maximum de </a:t>
            </a:r>
            <a:r>
              <a:rPr lang="fr-FR" sz="800" dirty="0">
                <a:solidFill>
                  <a:schemeClr val="tx1"/>
                </a:solidFill>
                <a:latin typeface="Proxima Nova Rg"/>
              </a:rPr>
              <a:t>6,77%</a:t>
            </a:r>
            <a:r>
              <a:rPr lang="fr-FR" sz="800" baseline="30000" dirty="0">
                <a:solidFill>
                  <a:schemeClr val="tx1"/>
                </a:solidFill>
                <a:latin typeface="Proxima Nova Rg"/>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ea typeface="+mn-ea"/>
                <a:cs typeface="+mn-cs"/>
              </a:rPr>
              <a:t>), les investisseurs recevront en contrepartie l’intégralité du capital initial si l’action ne baisse pas de plus de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50%</a:t>
            </a:r>
            <a:r>
              <a:rPr kumimoji="0" lang="fr-FR" sz="800" b="0" i="0" u="none" strike="noStrike" kern="1200" cap="none" spc="0" normalizeH="0" baseline="0" noProof="0" dirty="0">
                <a:ln>
                  <a:noFill/>
                </a:ln>
                <a:solidFill>
                  <a:schemeClr val="tx1"/>
                </a:solidFill>
                <a:effectLst/>
                <a:uLnTx/>
                <a:uFillTx/>
                <a:ea typeface="+mn-ea"/>
                <a:cs typeface="+mn-cs"/>
              </a:rPr>
              <a:t> par rapport à son Cours Initial à l’échéance.</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testcrsuisse » peuvent être proposés comme un actif représentatif d’une unité de compte dans le cadre de contrats d’assurance vie et/ou de capitalisation. </a:t>
            </a:r>
            <a:r>
              <a:rPr lang="fr-FR" sz="800" i="1" dirty="0">
                <a:solidFill>
                  <a:srgbClr val="000000"/>
                </a:solidFill>
                <a:latin typeface="Proxima Nova Rg" panose="02000506030000020004" pitchFamily="2" charset="0"/>
              </a:rPr>
              <a:t>L’Assureur s’engage exclusivement sur le nombre d’unités de compte mais non sur leur valeur, qu’il ne garantit pas. La présente brochure décrit les caractéristiques du support «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testcrsuisse </a:t>
            </a:r>
            <a:r>
              <a:rPr lang="fr-FR" sz="800" i="1" dirty="0">
                <a:solidFill>
                  <a:srgbClr val="000000"/>
                </a:solidFill>
                <a:latin typeface="Proxima Nova Rg" panose="02000506030000020004" pitchFamily="2" charset="0"/>
              </a:rPr>
              <a:t>» et ne prend pas en compte les spécificités des contrats d’assurance vie ou de capitalisation dans le cadre desquels ce produit est proposé</a:t>
            </a:r>
            <a:r>
              <a:rPr lang="fr-FR" sz="800" b="1" i="1" dirty="0">
                <a:solidFill>
                  <a:srgbClr val="000000"/>
                </a:solidFill>
                <a:latin typeface="Proxima Nova Rg" panose="02000506030000020004" pitchFamily="2" charset="0"/>
              </a:rPr>
              <a:t>. Il est précisé que l’Assureur d’une part, l’Émetteur d’autre part, sont des entités juridiques distinctes. Ce document n’a pas été rédigé par l’Assureur. L’Emetteur ne s’engage pas sur l’éligibilité des titres dans les contrats d’assurance vie. La détermination de cette éligibilité est du ressort de l’assureur.</a:t>
            </a: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130803"/>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12/05/2022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2,00% par trimestre écoulé depuis le 12/05/2022</a:t>
            </a:r>
          </a:p>
          <a:p>
            <a:pPr marL="0" indent="0" algn="ctr">
              <a:lnSpc>
                <a:spcPct val="100000"/>
              </a:lnSpc>
              <a:spcBef>
                <a:spcPts val="0"/>
              </a:spcBef>
              <a:buNone/>
            </a:pPr>
            <a:r>
              <a:rPr lang="fr-FR" sz="800" dirty="0"/>
              <a:t>(soit un gain de 72,00% et un Taux de Rendement Annuel net de 5,13%</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2,00% par trimestre écoulé depuis le 12/05/2022 </a:t>
            </a:r>
          </a:p>
          <a:p>
            <a:pPr marL="0" indent="0" algn="ctr">
              <a:lnSpc>
                <a:spcPct val="100000"/>
              </a:lnSpc>
              <a:spcBef>
                <a:spcPts val="0"/>
              </a:spcBef>
              <a:buNone/>
            </a:pPr>
            <a:r>
              <a:rPr lang="fr-FR" sz="800" dirty="0"/>
              <a:t>(Soit un Taux de Rendement Annuel net entre 5,77%</a:t>
            </a:r>
            <a:r>
              <a:rPr lang="fr-FR" sz="800" baseline="30000" dirty="0"/>
              <a:t>(2) </a:t>
            </a:r>
            <a:r>
              <a:rPr lang="fr-FR" sz="800" dirty="0"/>
              <a:t>et 6,77%</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chemeClr val="tx2"/>
                </a:solidFill>
              </a:rPr>
              <a:t>à partir de la fin du trimestre 4 jusqu'à la fin du trimestre 35, on observe le cours de clôture de l'action</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a:t>
            </a:r>
            <a:r>
              <a:rPr lang="fr-FR" sz="800" b="1" dirty="0">
                <a:solidFill>
                  <a:schemeClr val="tx2"/>
                </a:solidFill>
              </a:rPr>
              <a:t>clôture à un cours supérieur ou égal à 100% de son Cours Initial,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12/05/2031,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100% de son Cours Initial, l’investisseur reçoit, le 19 mai 2031</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50% de son </a:t>
            </a:r>
            <a:r>
              <a:rPr lang="fr-FR" sz="800" b="1" dirty="0">
                <a:solidFill>
                  <a:srgbClr val="000000"/>
                </a:solidFill>
              </a:rPr>
              <a:t>Cours Initial</a:t>
            </a:r>
            <a:r>
              <a:rPr lang="fr-FR" sz="800" b="1" dirty="0">
                <a:solidFill>
                  <a:schemeClr val="tx2"/>
                </a:solidFill>
              </a:rPr>
              <a:t>, l’investisseur reçoit, le 19 mai 2031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272972" y="8859375"/>
            <a:ext cx="5026332" cy="637849"/>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son Cours Initial et son cours final le 12/05/2031</a:t>
            </a:r>
          </a:p>
          <a:p>
            <a:pPr marL="0" indent="0" algn="ctr">
              <a:lnSpc>
                <a:spcPct val="100000"/>
              </a:lnSpc>
              <a:spcBef>
                <a:spcPts val="0"/>
              </a:spcBef>
              <a:buNone/>
            </a:pPr>
            <a:r>
              <a:rPr lang="fr-FR" sz="800" dirty="0"/>
              <a:t>(Soit un Taux de Rendement Annuel net inférieur ou égal à -8,32%</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2972" y="1219426"/>
            <a:ext cx="502633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 de clôture entre de l'action Bouygues SA le 12/05/2022.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844402"/>
            <a:ext cx="5025672" cy="391628"/>
          </a:xfrm>
          <a:prstGeom prst="rect">
            <a:avLst/>
          </a:prstGeom>
          <a:noFill/>
          <a:ln w="6350">
            <a:solidFill>
              <a:srgbClr val="B9A049"/>
            </a:solidFill>
          </a:ln>
        </p:spPr>
        <p:txBody>
          <a:bodyPr wrap="square"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100% mais supérieur ou égal à 50% de son Cours Initial, l’investisseur reçoit, le 19 mai 2031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7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12/05/2022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7317068"/>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partir de la fin du trimestre 4 jusqu'à la fin du trimestre 35, si à l’une des dates de constatation</a:t>
            </a:r>
            <a:r>
              <a:rPr lang="fr-FR" sz="800" baseline="30000" dirty="0">
                <a:solidFill>
                  <a:srgbClr val="000000"/>
                </a:solidFill>
              </a:rPr>
              <a:t>(1)</a:t>
            </a:r>
            <a:r>
              <a:rPr lang="fr-FR" sz="800" dirty="0">
                <a:solidFill>
                  <a:srgbClr val="000000"/>
                </a:solidFill>
              </a:rPr>
              <a:t> trimestrielle l’action clôture à un cours supérieur ou égal à 100%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2,00% par trimestre écoulé depuis le 12/05/2022 (soit 8,00%</a:t>
            </a:r>
            <a:r>
              <a:rPr lang="fr-FR" sz="800" i="1" dirty="0">
                <a:solidFill>
                  <a:srgbClr val="000000"/>
                </a:solidFill>
              </a:rPr>
              <a:t> </a:t>
            </a:r>
            <a:r>
              <a:rPr lang="fr-FR" sz="800" dirty="0">
                <a:solidFill>
                  <a:srgbClr val="000000"/>
                </a:solidFill>
              </a:rPr>
              <a:t>par année écoulée et un Taux de Rendement Annuel net maximum de 6,77%</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l’action clôture à un cours supérieur ou égal à 100% de son Cours Initial, l’investisseur récupère alors l’intégralité de son capital initial, majorée d’un gain de 2,00% par trimestre écoulé depuis le 12/05/2022 (soit un gain de 72,00% et un taux de rendement annuel net de 5,13%</a:t>
            </a:r>
            <a:r>
              <a:rPr lang="fr-FR" sz="800" baseline="30000" dirty="0">
                <a:solidFill>
                  <a:srgbClr val="000000"/>
                </a:solidFill>
              </a:rPr>
              <a:t>(2)</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l’action clôture à un cours strictement inférieur à 100% de son Cours Initial mais supérieur ou égal à 50% de ce dernier, l’investisseur récupère l’intégralité de son capital initialement investi. Le capital n’est donc exposé à un risque de perte à l’échéance⁽¹⁾ que si l’action clôture à un cours strictement inférieur à 50% de son Cours Initial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testcrsuisse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enregistre une baisse supérieure à 50%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36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2,00% par trimestre écoulé depuis le 12/05/2022 </a:t>
            </a:r>
            <a:r>
              <a:rPr lang="fr-FR" sz="800" dirty="0">
                <a:solidFill>
                  <a:srgbClr val="000000"/>
                </a:solidFill>
              </a:rPr>
              <a:t>(soit un Taux de Rendement Annuel net maximum de 6,77%</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testcrsuisse » est très sensible à une faible variation du cours de clôture de l'action autour du seuil de </a:t>
            </a:r>
            <a:r>
              <a:rPr lang="fr-FR" sz="800" b="1" dirty="0">
                <a:solidFill>
                  <a:srgbClr val="000000"/>
                </a:solidFill>
                <a:effectLst/>
                <a:ea typeface="Calibri" panose="020F0502020204030204" pitchFamily="34" charset="0"/>
              </a:rPr>
              <a:t>100% de son Cours Initial % </a:t>
            </a:r>
            <a:r>
              <a:rPr lang="fr-FR" sz="800" b="1" dirty="0">
                <a:effectLst/>
                <a:ea typeface="Calibri" panose="020F0502020204030204" pitchFamily="34" charset="0"/>
              </a:rPr>
              <a:t>en cours de vie, et des seuils de 100% et 50% de son Cours Initial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marL="0" lvl="1" indent="0" algn="just">
              <a:lnSpc>
                <a:spcPct val="95000"/>
              </a:lnSpc>
              <a:spcBef>
                <a:spcPts val="600"/>
              </a:spcBef>
              <a:spcAft>
                <a:spcPts val="200"/>
              </a:spcAft>
              <a:buNone/>
            </a:pPr>
            <a:r>
              <a:rPr lang="fr-FR" sz="800" i="1" dirty="0">
                <a:solidFill>
                  <a:srgbClr val="000000"/>
                </a:solidFill>
                <a:latin typeface="Proxima Nova Rg" panose="02000506030000020004" pitchFamily="2" charset="0"/>
              </a:rPr>
              <a:t>Conformément à l’article 14 du Règlement délégué n° 2019/979, les investisseurs sont invités à lire attentivement la section « Facteurs de Risques » du Prospectus de Base et des Conditions définitives, disponibles sur le site </a:t>
            </a:r>
            <a:r>
              <a:rPr lang="fr-FR" sz="800" i="1" dirty="0">
                <a:solidFill>
                  <a:srgbClr val="B9A049"/>
                </a:solidFill>
                <a:latin typeface="Proxima Nova Rg" panose="02000506030000020004" pitchFamily="2" charset="0"/>
                <a:hlinkClick r:id="rId2">
                  <a:extLst>
                    <a:ext uri="{A12FA001-AC4F-418D-AE19-62706E023703}">
                      <ahyp:hlinkClr xmlns:ahyp="http://schemas.microsoft.com/office/drawing/2018/hyperlinkcolor" val="tx"/>
                    </a:ext>
                  </a:extLst>
                </a:hlinkClick>
              </a:rPr>
              <a:t>https://derivative.credit-suisse.com/countryselect/fr</a:t>
            </a:r>
            <a:r>
              <a:rPr lang="fr-FR" sz="800" i="1" dirty="0">
                <a:solidFill>
                  <a:schemeClr val="accent1"/>
                </a:solidFill>
                <a:latin typeface="Proxima Nova Rg" panose="02000506030000020004" pitchFamily="2" charset="0"/>
              </a:rPr>
              <a:t>.</a:t>
            </a:r>
          </a:p>
          <a:p>
            <a:pPr marL="0" lvl="1" indent="0" algn="just">
              <a:lnSpc>
                <a:spcPct val="95000"/>
              </a:lnSpc>
              <a:spcBef>
                <a:spcPts val="600"/>
              </a:spcBef>
              <a:spcAft>
                <a:spcPts val="200"/>
              </a:spcAft>
              <a:buNone/>
            </a:pPr>
            <a:r>
              <a:rPr lang="fr-FR" sz="775" b="1" u="sng" dirty="0">
                <a:latin typeface="Proxima Nova Rg" panose="02000506030000020004" pitchFamily="2" charset="0"/>
              </a:rPr>
              <a:t>Ces risques sont notamment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crédit : </a:t>
            </a:r>
            <a:r>
              <a:rPr lang="fr-FR" sz="775" dirty="0">
                <a:latin typeface="Proxima Nova Rg" panose="02000506030000020004" pitchFamily="2" charset="0"/>
              </a:rPr>
              <a:t>En cas d'insolvabilité de l'Emetteur, les investisseurs pourraient perdre l'ensemble ou une partie du capital investi indépendamment de tout autre facteur favorable pouvant impacter la valeur du produit, tel que la performance des actifs sous-jacents.</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taux : </a:t>
            </a:r>
            <a:r>
              <a:rPr lang="fr-FR" sz="775" dirty="0">
                <a:latin typeface="Proxima Nova Rg" panose="02000506030000020004" pitchFamily="2" charset="0"/>
              </a:rPr>
              <a:t>Toute modification des taux d’intérêt peut affecter négativement la valeur du produit.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liquidité : </a:t>
            </a:r>
            <a:r>
              <a:rPr lang="fr-FR" sz="775" dirty="0">
                <a:latin typeface="Proxima Nova Rg" panose="02000506030000020004" pitchFamily="2" charset="0"/>
              </a:rPr>
              <a:t>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conflits d’intérêts potentiels : </a:t>
            </a:r>
            <a:r>
              <a:rPr lang="fr-FR" sz="775" dirty="0">
                <a:latin typeface="Proxima Nova Rg" panose="02000506030000020004" pitchFamily="2" charset="0"/>
              </a:rPr>
              <a:t>L’émetteur et l’agent de calcul de ce produit appartiennent au Groupe </a:t>
            </a:r>
            <a:r>
              <a:rPr lang="fr-FR" sz="775" dirty="0" err="1">
                <a:latin typeface="Proxima Nova Rg" panose="02000506030000020004" pitchFamily="2" charset="0"/>
              </a:rPr>
              <a:t>Credit</a:t>
            </a:r>
            <a:r>
              <a:rPr lang="fr-FR" sz="775" dirty="0">
                <a:latin typeface="Proxima Nova Rg" panose="02000506030000020004" pitchFamily="2" charset="0"/>
              </a:rPr>
              <a:t> Suisse. Les conflits d’intérêts qui peuvent être engendrés seront gérés conformément à la réglementation applicable.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Exposition à la performance de l’Indice sous-jacent : </a:t>
            </a:r>
            <a:r>
              <a:rPr lang="fr-FR" sz="775" dirty="0">
                <a:latin typeface="Proxima Nova Rg" panose="02000506030000020004" pitchFamily="2" charset="0"/>
              </a:rPr>
              <a:t>La performance des actions composant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Risques liés aux indices "Decrement" en points d'indice : </a:t>
            </a:r>
            <a:r>
              <a:rPr lang="fr-FR" sz="775" dirty="0">
                <a:latin typeface="Proxima Nova Rg" panose="02000506030000020004" pitchFamily="2" charset="0"/>
              </a:rPr>
              <a:t>Un montant prédéterminé (dividende synthétique) étant périodiquement déduit du niveau de l’indice sous-jacent, celui-ci sous-performera l’indice correspondant dividendes réinvestis sans retranchement. En outre, l’indice sous-jacent aura une performance différente de celle de l'indice correspondant dividendes non réinvestis, de sorte que si le niveau de dividende synthétique est supérieur au niveau de dividende réalisé, l’indice sous-jacent sous-performera l’indice correspondant dividendes non réinvestis. Enfin, le dividende synthétique prélevé étant exprimé en points d’indice, le rendement du dividende synthétique augmentera dans un scénario de marché négatif. Ainsi, la sous-performance de l’indice sera accélérée en cas de baisse du niveau de l’indice.</a:t>
            </a:r>
          </a:p>
        </p:txBody>
      </p:sp>
    </p:spTree>
    <p:extLst>
      <p:ext uri="{BB962C8B-B14F-4D97-AF65-F5344CB8AC3E}">
        <p14:creationId xmlns:p14="http://schemas.microsoft.com/office/powerpoint/2010/main" val="2335663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7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12/05/2022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dirty="0">
                <a:solidFill>
                  <a:schemeClr val="tx2"/>
                </a:solidFill>
                <a:latin typeface="+mn-lt"/>
              </a:rPr>
              <a:t>(3) Hors prise en compte des dividendes éventuels détachés par </a:t>
            </a:r>
            <a:r>
              <a:rPr lang="it-IT" sz="650" dirty="0">
                <a:solidFill>
                  <a:schemeClr val="tx2"/>
                </a:solidFill>
                <a:latin typeface="+mn-lt"/>
              </a:rPr>
              <a:t>l’action</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l’action clôture à un cours strictement inférieur à 50%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clôture à un cours strictement inférieur à 100% mais supérieur ou égal à 50%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 </a:t>
            </a:r>
            <a:r>
              <a:rPr lang="fr-FR" sz="800" b="0" dirty="0">
                <a:latin typeface="+mn-lt"/>
              </a:rPr>
              <a:t>Dès la première date de constatation du mécanisme de remboursement anticipé automatique, l’action clôture à un cours supérieur ou égal à 100%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382259" y="9427048"/>
            <a:ext cx="6739266" cy="252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testcrsuisse » EST TRÈS SENSIBLE À UNE FAIBLE VARIATION DU cours DE CLÔTURE de l'action AUTOUR DES SEUILS DE 100% ET DE 50% </a:t>
            </a:r>
            <a:r>
              <a:rPr lang="fr-FR" sz="800" cap="all" dirty="0">
                <a:solidFill>
                  <a:srgbClr val="B9A049"/>
                </a:solidFill>
                <a:latin typeface="+mn-lt"/>
              </a:rPr>
              <a:t>DE SON Cours Initial</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(1) </a:t>
            </a:r>
            <a:r>
              <a:rPr lang="fr-FR" sz="800" dirty="0">
                <a:latin typeface="+mn-lt"/>
              </a:rPr>
              <a:t>du trimestres 4 à 35</a:t>
            </a:r>
            <a:r>
              <a:rPr lang="fr-FR" sz="800" dirty="0"/>
              <a:t>, l’action clôture à un cours strictement inférieur à 100% de son Cours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l’action clôture à un cours strictement inférieur à 50% de son Cours Initial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a:t>
            </a:r>
            <a:r>
              <a:rPr lang="fr-FR" sz="800" baseline="30000" dirty="0"/>
              <a:t>(3)</a:t>
            </a:r>
            <a:r>
              <a:rPr lang="fr-FR" sz="800" dirty="0"/>
              <a:t>, soit -13,36%</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(1)</a:t>
            </a:r>
            <a:r>
              <a:rPr lang="fr-FR" sz="800" dirty="0">
                <a:latin typeface="+mn-lt"/>
              </a:rPr>
              <a:t> des trimestres 4 à 35, l’action clôture à </a:t>
            </a:r>
            <a:r>
              <a:rPr lang="fr-FR" sz="800" dirty="0">
                <a:solidFill>
                  <a:schemeClr val="tx2"/>
                </a:solidFill>
                <a:latin typeface="+mn-lt"/>
              </a:rPr>
              <a:t>un cours strictement inférieur à 100% de son Cours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clôture à un cours strictement inférieur à 100% de son Cours Initial (60%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(2)</a:t>
            </a:r>
            <a:r>
              <a:rPr lang="fr-FR" sz="800" dirty="0">
                <a:solidFill>
                  <a:schemeClr val="tx1"/>
                </a:solidFill>
                <a:latin typeface="+mn-lt"/>
              </a:rPr>
              <a:t>, contre un Taux de Rendement Annuel net de -6,45%</a:t>
            </a:r>
            <a:r>
              <a:rPr lang="fr-FR" sz="800" baseline="30000" dirty="0">
                <a:solidFill>
                  <a:schemeClr val="tx1"/>
                </a:solidFill>
                <a:latin typeface="+mn-lt"/>
              </a:rPr>
              <a:t>(2)</a:t>
            </a:r>
            <a:r>
              <a:rPr lang="fr-FR" sz="800" dirty="0">
                <a:solidFill>
                  <a:schemeClr val="tx1"/>
                </a:solidFill>
                <a:latin typeface="+mn-lt"/>
              </a:rPr>
              <a:t>, pour un investissement direct dans l’action</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testcrsuisse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l’action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100% de son Cours Initial </a:t>
            </a:r>
            <a:r>
              <a:rPr lang="fr-FR" sz="800" dirty="0">
                <a:solidFill>
                  <a:schemeClr val="tx2"/>
                </a:solidFill>
              </a:rPr>
              <a:t>(120% dans cet exemple). Le produit est automatiquement remboursé par anticipation. Il verse alors l’intégralité du capital initial majorée d’un gain de 2,00% par trimestre écoulé depuis le 12/05/2022, soit un gain de 8,00% dans notre exemple.</a:t>
            </a:r>
          </a:p>
          <a:p>
            <a:pPr algn="just">
              <a:spcAft>
                <a:spcPts val="600"/>
              </a:spcAft>
            </a:pPr>
            <a:r>
              <a:rPr lang="fr-FR" sz="800" dirty="0"/>
              <a:t>Ce qui correspond à un Taux de Rendement Annuel net de 6,77%</a:t>
            </a:r>
            <a:r>
              <a:rPr lang="fr-FR" sz="800" baseline="30000" dirty="0"/>
              <a:t>(2)</a:t>
            </a:r>
            <a:r>
              <a:rPr lang="fr-FR" sz="800" dirty="0"/>
              <a:t>, contre un Taux de Rendement Annuel net de 18,39%</a:t>
            </a:r>
            <a:r>
              <a:rPr lang="fr-FR" sz="800" baseline="30000" dirty="0"/>
              <a:t>(2)</a:t>
            </a:r>
            <a:r>
              <a:rPr lang="fr-FR" sz="800" dirty="0"/>
              <a:t> pour un investissement direct dans </a:t>
            </a:r>
            <a:r>
              <a:rPr lang="it-IT" sz="800" dirty="0"/>
              <a:t>l’action</a:t>
            </a:r>
            <a:r>
              <a:rPr lang="fr-FR" sz="800" baseline="30000" dirty="0"/>
              <a:t>(3)</a:t>
            </a:r>
            <a:r>
              <a:rPr lang="fr-FR" sz="800" dirty="0"/>
              <a:t>, du fait du </a:t>
            </a:r>
            <a:r>
              <a:rPr lang="fr-FR" sz="800" b="1" dirty="0">
                <a:solidFill>
                  <a:schemeClr val="tx2"/>
                </a:solidFill>
              </a:rPr>
              <a:t>mécanisme de plafonnement des gains à 2,00% par trimestre écoulé depuis le 12/05/2022.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A944F93F-A17D-C322-BB9F-96E734C25F9B}"/>
              </a:ext>
            </a:extLst>
          </p:cNvPr>
          <p:cNvSpPr txBox="1"/>
          <p:nvPr/>
        </p:nvSpPr>
        <p:spPr>
          <a:xfrm>
            <a:off x="4406900" y="9187246"/>
            <a:ext cx="2924142" cy="215444"/>
          </a:xfrm>
          <a:prstGeom prst="rect">
            <a:avLst/>
          </a:prstGeom>
          <a:noFill/>
        </p:spPr>
        <p:txBody>
          <a:bodyPr wrap="square" rtlCol="0">
            <a:spAutoFit/>
          </a:bodyPr>
          <a:lstStyle/>
          <a:p>
            <a:pPr algn="r"/>
            <a:r>
              <a:rPr lang="fr-FR" sz="800" u="sng" dirty="0"/>
              <a:t>Source :</a:t>
            </a:r>
            <a:r>
              <a:rPr lang="fr-FR" sz="800" dirty="0"/>
              <a:t> Equitim, le </a:t>
            </a:r>
            <a:r>
              <a:rPr lang="fr-FR" sz="800" dirty="0">
                <a:solidFill>
                  <a:schemeClr val="tx2"/>
                </a:solidFill>
              </a:rPr>
              <a:t>19 juillet 2022</a:t>
            </a:r>
            <a:endParaRPr lang="fr-FR" sz="800" dirty="0"/>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9D1B024F-C944-441B-9844-68C8399983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21506</TotalTime>
  <Words>9834</Words>
  <Application>Microsoft Office PowerPoint</Application>
  <PresentationFormat>Personnalisé</PresentationFormat>
  <Paragraphs>375</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Emilie CABROL</cp:lastModifiedBy>
  <cp:revision>967</cp:revision>
  <cp:lastPrinted>2022-05-04T09:56:42Z</cp:lastPrinted>
  <dcterms:created xsi:type="dcterms:W3CDTF">2017-02-21T09:03:05Z</dcterms:created>
  <dcterms:modified xsi:type="dcterms:W3CDTF">2022-07-15T15:55:27Z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