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6" r:id="rId8"/>
    <p:sldId id="292"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08" y="-75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12 mai 2022 au 12 mai 2022 (inclus). </a:t>
            </a:r>
            <a:r>
              <a:rPr lang="fr-FR" sz="800" cap="none" dirty="0"/>
              <a:t>Une fois le montant de l’enveloppe initiale atteint (30 000 000 EUR), la commercialisation de « testgoldmaninternational » peut cesser à tout moment sans préavis avant le 12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9 ans</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a:t>
            </a:r>
            <a:r>
              <a:rPr lang="fr-FR" sz="800" cap="none" baseline="30000" dirty="0">
                <a:solidFill>
                  <a:schemeClr val="tx2"/>
                </a:solidFill>
              </a:rPr>
              <a:t>(2)</a:t>
            </a:r>
            <a:r>
              <a:rPr lang="fr-FR" sz="800" cap="none" dirty="0">
                <a:solidFill>
                  <a:schemeClr val="tx2"/>
                </a:solidFill>
              </a:rPr>
              <a:t>.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123456789123</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TESTGOLDMANINTERNATIONAL</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dirty="0">
                <a:solidFill>
                  <a:schemeClr val="tx2"/>
                </a:solidFill>
              </a:rPr>
              <a:t>(2) Le remboursement automatique anticipé ne pourra pas se faire, en tout état de cause, avant le &lt;</a:t>
            </a:r>
            <a:r>
              <a:rPr lang="fr-FR" sz="650" dirty="0"/>
              <a:t>2PDC_MAJ&gt;.</a:t>
            </a:r>
            <a:endParaRPr lang="fr-FR" sz="650" dirty="0">
              <a:solidFill>
                <a:schemeClr val="tx2"/>
              </a:solidFill>
            </a:endParaRPr>
          </a:p>
          <a:p>
            <a:pPr algn="just" defTabSz="914400"/>
            <a:r>
              <a:rPr lang="fr-FR" sz="650" dirty="0">
                <a:solidFill>
                  <a:schemeClr val="tx2"/>
                </a:solidFill>
              </a:rPr>
              <a:t>(3) Goldman Sachs International : Standard &amp; </a:t>
            </a:r>
            <a:r>
              <a:rPr lang="fr-FR" sz="650" dirty="0" err="1">
                <a:solidFill>
                  <a:schemeClr val="tx2"/>
                </a:solidFill>
              </a:rPr>
              <a:t>Poor’s</a:t>
            </a:r>
            <a:r>
              <a:rPr lang="fr-FR" sz="650" dirty="0">
                <a:solidFill>
                  <a:schemeClr val="tx2"/>
                </a:solidFill>
              </a:rPr>
              <a:t> : A+, Moody’s : A1, Fitch : A+ : notations en vigueur au moment de la rédaction de cette brochure le 19 juillet 2022. Ces notations peuvent être révisées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133,40%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18 JUILLET 2010</a:t>
            </a:r>
            <a:r>
              <a:rPr lang="en-US" sz="1200" dirty="0">
                <a:latin typeface="+mj-lt"/>
              </a:rPr>
              <a:t> </a:t>
            </a:r>
            <a:r>
              <a:rPr lang="fr-FR" sz="1200" cap="none" dirty="0">
                <a:latin typeface="Futura PT" panose="020B0902020204020203" pitchFamily="34" charset="0"/>
              </a:rPr>
              <a:t>ET LE 18 JUILLET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3571875" y="9181392"/>
            <a:ext cx="3759167"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18 JUILLET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643796" y="8029739"/>
            <a:ext cx="2687246"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18 JUILLET 2022</a:t>
            </a:r>
            <a:endParaRPr lang="fr-FR" sz="800" dirty="0"/>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90197181"/>
              </p:ext>
            </p:extLst>
          </p:nvPr>
        </p:nvGraphicFramePr>
        <p:xfrm>
          <a:off x="359837" y="1027408"/>
          <a:ext cx="6837886" cy="84854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2560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34105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français présentant un risque de perte en capital partielle ou totatale en cours de viet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(Standard &amp; Poor’s A+, Moody’s A1, Fitch A+). Notations en vigueur au 12/05/2022. Ces notations peuvent être révisées à tout moment et ne sont pas une garantie de solvabilité de l’Emetteur. Elles ne sauraient constituer un argument de souscription au titre de creance.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12/05/2022 au 12/05/2022 (inclus). Une fois le montant de l’enveloppe initiale atteint (30 000 000 EUR), la commercialisation de « testgoldmaninternational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entre de l'action Bouygues SA le 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19/05/2031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12/05/2023, 14/08/2023, 13/11/2023, 12/02/2024, 13/05/2024, 12/08/2024, 12/11/2024, 12/02/2025, 12/05/2025, 12/08/2025, 12/11/2025, 12/02/2026, 12/05/2026, 12/08/2026, 12/11/2026, 12/02/2027, 12/05/2027, 12/08/2027, 12/11/2027, 14/02/2028, 12/05/2028, 14/08/2028, 13/11/2028, 12/02/2029, 14/05/2029, 13/08/2029, 12/11/2029, 12/02/2030, 13/05/2030, 12/08/2030, 12/11/2030, 12/02/2031, 12/05/2031, 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2022-08-12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London, GB, une valorisation du titre de créance sera assurée, tous les quinze jours à compter du 12/05/2022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Goldman Sachs International,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123456789123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12/05/2022)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12/05/2022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testgoldmaninternational », vous êtes exposé pour une durée de 4 à 36 trimestres à l’évolution de l'action Bouygues SA, la performance positive ou négative de ce placement dépendant de l'évolution de l'action Bouygues SA (dividendes non réinvestis ; code Bloomberg : EN FP Equity ; place de cotation : Euronext Paris SA ; www.bouygues.com).</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35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2,00% par trimestre soit (8,00% par année écoulée) </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2,00% par trimestre écoulé (soit un Taux de Rendement Annuel net maximum de 6,77%</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50% par rapport à son Cours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testgoldmaninternational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testgoldmaninternational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35,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2,00% par trimestre écoulé depuis le 12/05/2022 (soit 8,00%</a:t>
            </a:r>
            <a:r>
              <a:rPr lang="fr-FR" sz="800" i="1" dirty="0">
                <a:solidFill>
                  <a:srgbClr val="000000"/>
                </a:solidFill>
              </a:rPr>
              <a:t> </a:t>
            </a:r>
            <a:r>
              <a:rPr lang="fr-FR" sz="800" dirty="0">
                <a:solidFill>
                  <a:srgbClr val="000000"/>
                </a:solidFill>
              </a:rPr>
              <a:t>par année écoulée et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2,00% par trimestre écoulé depuis le 12/05/2022 (soit un gain de 72,00% et un taux de rendement annuel net de 5,13%</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testgoldmaninternational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36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écoulé depuis le 12/05/2022 </a:t>
            </a:r>
            <a:r>
              <a:rPr lang="fr-FR" sz="800" dirty="0">
                <a:solidFill>
                  <a:srgbClr val="000000"/>
                </a:solidFill>
              </a:rPr>
              <a:t>(soit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testgoldmaninternational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12/05/2022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12/05/2022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entre de l'action Bouygues SA le 12/05/2022.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35),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748885"/>
            <a:ext cx="4457700"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2,00% par trimestre écoulé depuis le 12/05/2022 </a:t>
            </a:r>
          </a:p>
          <a:p>
            <a:pPr marL="0" indent="0" algn="ctr">
              <a:lnSpc>
                <a:spcPct val="100000"/>
              </a:lnSpc>
              <a:spcBef>
                <a:spcPts val="0"/>
              </a:spcBef>
              <a:buNone/>
            </a:pPr>
            <a:r>
              <a:rPr lang="fr-FR" sz="800" dirty="0"/>
              <a:t>(Soit un Taux de Rendement Annuel net compris entre 5,77%</a:t>
            </a:r>
            <a:r>
              <a:rPr lang="fr-FR" sz="800" baseline="30000" dirty="0"/>
              <a:t>(2) </a:t>
            </a:r>
            <a:r>
              <a:rPr lang="fr-FR" sz="800" dirty="0"/>
              <a:t>et 6,77%</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 100% DU Cours Initial de l’action</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testgoldmaninternational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35</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35,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-6,45%</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testgoldmaninternational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(120% dans cet exemple). Le produit est automatiquement remboursé par anticipation. Il verse alors l’intégralité du capital initial majorée d’un gain de 2,00% par trimestre écoulé depuis le 12/05/2022, soit un gain de 8,0% dans notre exemple.</a:t>
            </a:r>
          </a:p>
          <a:p>
            <a:pPr algn="just">
              <a:spcAft>
                <a:spcPts val="600"/>
              </a:spcAft>
            </a:pPr>
            <a:r>
              <a:rPr lang="fr-FR" sz="800" dirty="0"/>
              <a:t>Ce qui correspond à un Taux de Rendement Annuel net de 6,77%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2,00% par trimestre écoulé depuis le 12/05/2022.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l’action clôture à un cours supérieur ou égal à 100%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À la date de constatation finale⁽¹⁾, l’action clôture à un cours strictement inférieur à 100% mais supérieur ou égal à 50% de son Cours Initial</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clôture à un cours strictement inférieur à 50%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customXml/itemProps3.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20987</TotalTime>
  <Words>8850</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925</cp:revision>
  <cp:lastPrinted>2022-05-04T09:56:42Z</cp:lastPrinted>
  <dcterms:created xsi:type="dcterms:W3CDTF">2017-02-21T09:03:05Z</dcterms:created>
  <dcterms:modified xsi:type="dcterms:W3CDTF">2022-07-15T14:15:21Z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