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22" autoAdjust="0"/>
  </p:normalViewPr>
  <p:slideViewPr>
    <p:cSldViewPr snapToGrid="0">
      <p:cViewPr>
        <p:scale>
          <a:sx n="125" d="100"/>
          <a:sy n="125" d="100"/>
        </p:scale>
        <p:origin x="1716" y="-357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2"/>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12 mai 2022 au 12 mai 2022 (inclus). </a:t>
            </a:r>
            <a:r>
              <a:rPr lang="fr-FR" sz="800" cap="none" dirty="0"/>
              <a:t>Une fois le montant de l’enveloppe initiale atteint (30 000 000 EUR), la commercialisation de « testmorgan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9 ans </a:t>
            </a:r>
            <a:r>
              <a:rPr lang="fr-FR" sz="800" cap="none" dirty="0"/>
              <a:t>(</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123456789123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TESTMORGAN</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7298" y="9731312"/>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50" dirty="0">
                <a:solidFill>
                  <a:schemeClr val="tx2"/>
                </a:solidFill>
                <a:latin typeface="Proxima Nova Rg" panose="02000506030000020004" pitchFamily="2" charset="0"/>
              </a:rPr>
              <a:t>(3) Morgan Stanley &amp; Co International Plc : Moody’s Aa3 / S&amp;P A+. Notations en vigueur au moment de la rédaction de la présente brochure le 19 juillet 2022. Ces notations peuvent être révisées à tout moment et ne sont pas une garantie de solvabilité de l’Émetteur. Elles ne sauraient constituer un argument de souscription au produit.</a:t>
            </a: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133,40%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Morgan Stanley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18 JUILLET 2010</a:t>
            </a:r>
            <a:r>
              <a:rPr lang="en-US" sz="1200" dirty="0">
                <a:latin typeface="+mj-lt"/>
              </a:rPr>
              <a:t> </a:t>
            </a:r>
            <a:r>
              <a:rPr lang="fr-FR" sz="1200" cap="none" dirty="0">
                <a:latin typeface="Futura PT" panose="020B0902020204020203" pitchFamily="34" charset="0"/>
              </a:rPr>
              <a:t>ET LE 18 JUILLET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3779394" y="9174546"/>
            <a:ext cx="3551648"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 </a:t>
            </a:r>
            <a:endParaRPr lang="fr-FR" sz="800" dirty="0"/>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6" name="ZoneTexte 25">
            <a:extLst>
              <a:ext uri="{FF2B5EF4-FFF2-40B4-BE49-F238E27FC236}">
                <a16:creationId xmlns:a16="http://schemas.microsoft.com/office/drawing/2014/main" id="{33414381-F560-BBC5-5064-46FA4625A4C3}"/>
              </a:ext>
            </a:extLst>
          </p:cNvPr>
          <p:cNvSpPr txBox="1"/>
          <p:nvPr/>
        </p:nvSpPr>
        <p:spPr>
          <a:xfrm>
            <a:off x="3671047" y="7911729"/>
            <a:ext cx="3551648"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18 juillet 2022 </a:t>
            </a:r>
            <a:endParaRPr lang="fr-FR" sz="800" dirty="0"/>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rPr>
              <a:t>(1) Morgan Stanley &amp; Co International Plc : Moody’s Aa3 / S&amp;P A+. Notations en vigueur au moment de la rédaction de la présente brochure le </a:t>
            </a:r>
            <a:r>
              <a:rPr lang="fr-FR" sz="65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dirty="0">
                <a:solidFill>
                  <a:srgbClr val="000000"/>
                </a:solidFill>
              </a:rPr>
              <a:t>(2) Les conflits d’intérêts seront gérés suivant la réglementation en vigueur.</a:t>
            </a:r>
            <a:endParaRPr lang="fr-FR" sz="650" i="1"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48479794"/>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Morgan Stanley &amp; Co. International PLC(1).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12/05/2022 au 12/05/2022 (inclus). Une fois le montant de l’enveloppe initiale atteint (30 000 000 EUR), la commercialisation de « testmorgan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Bouygues SA le 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19/05/2031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12/05/2023, 14/08/2023, 13/11/2023, 12/02/2024, 13/05/2024, 12/08/2024, 12/11/2024, 12/02/2025, 12/05/2025, 12/08/2025, 12/11/2025, 12/02/2026, 12/05/2026, 12/08/2026, 12/11/2026, 12/02/2027, 12/05/2027, 12/08/2027, 12/11/2027, 14/02/2028, 12/05/2028, 14/08/2028, 13/11/2028, 12/02/2029, 14/05/2029, 13/08/2029, 12/11/2029, 12/02/2030, 13/05/2030, 12/08/2030, 12/11/2030, 12/02/2031, 12/05/2031, 12/05/2031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2022-08-12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Morgan Stanley &amp; Co International Plc(1)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Morgan Stanley &amp; Co International Plc(1),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123456789123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287288" y="9754456"/>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07879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testmorgan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12/05/2022)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testmorgan », vous êtes exposé pour une durée </a:t>
            </a:r>
            <a:r>
              <a:rPr lang="fr-FR" sz="800" b="1" dirty="0">
                <a:solidFill>
                  <a:schemeClr val="tx1"/>
                </a:solidFill>
                <a:latin typeface="Proxima Nova Rg"/>
              </a:rPr>
              <a:t>de 4 à 36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2,00% par trimestre écoulé depuis le 12/05/2022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2,00% par trimestre écoulé (soit un Taux de Rendement Annuel net maximum de 6,77%</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&lt;</a:t>
            </a:r>
            <a:r>
              <a:rPr lang="fr-FR" sz="800" dirty="0">
                <a:solidFill>
                  <a:schemeClr val="tx1"/>
                </a:solidFill>
                <a:latin typeface="Proxima Nova Rg"/>
              </a:rPr>
              <a:t>PDIPERF&gt;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Cours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testmorgan » ne peut constituer l’intégralité d’un portefeuille d’investissement. L’investisseur est exposé pour une durée de 4 à 36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a:t>
            </a:r>
          </a:p>
          <a:p>
            <a:pPr marL="0" indent="0" algn="ctr">
              <a:lnSpc>
                <a:spcPct val="100000"/>
              </a:lnSpc>
              <a:spcBef>
                <a:spcPts val="0"/>
              </a:spcBef>
              <a:buNone/>
            </a:pPr>
            <a:r>
              <a:rPr lang="fr-FR" sz="800" dirty="0"/>
              <a:t>(Soit un gain de 72,00% et un Taux de Rendement Annuel net de 5,13%</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2,00% par trimestre écoulé depuis le 12/05/2022 </a:t>
            </a:r>
          </a:p>
          <a:p>
            <a:pPr marL="0" indent="0" algn="ctr">
              <a:lnSpc>
                <a:spcPct val="100000"/>
              </a:lnSpc>
              <a:spcBef>
                <a:spcPts val="0"/>
              </a:spcBef>
              <a:buNone/>
            </a:pPr>
            <a:r>
              <a:rPr lang="fr-FR" sz="800" dirty="0"/>
              <a:t>(Soit un Taux de Rendement Annuel net compris entre 5,77%</a:t>
            </a:r>
            <a:r>
              <a:rPr lang="fr-FR" sz="800" baseline="30000" dirty="0"/>
              <a:t>(2) </a:t>
            </a:r>
            <a:r>
              <a:rPr lang="fr-FR" sz="800" dirty="0"/>
              <a:t>et 6,77%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12/05/2031,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19 mai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a:t>
            </a:r>
            <a:r>
              <a:rPr lang="fr-FR" sz="800" b="1">
                <a:solidFill>
                  <a:schemeClr val="tx2"/>
                </a:solidFill>
              </a:rPr>
              <a:t>son Cours Initial, </a:t>
            </a:r>
            <a:r>
              <a:rPr lang="fr-FR" sz="800" b="1" dirty="0">
                <a:solidFill>
                  <a:schemeClr val="tx2"/>
                </a:solidFill>
              </a:rPr>
              <a:t>l’investisseur reçoit, le 19 mai 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12/05/2031</a:t>
            </a:r>
          </a:p>
          <a:p>
            <a:pPr marL="0" indent="0" algn="ctr">
              <a:lnSpc>
                <a:spcPct val="100000"/>
              </a:lnSpc>
              <a:spcBef>
                <a:spcPts val="0"/>
              </a:spcBef>
              <a:buNone/>
            </a:pPr>
            <a:r>
              <a:rPr lang="fr-FR" sz="800" dirty="0"/>
              <a:t>(Soit un Taux de Rendement Annuel net inférieur ou égal à -8,32%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Bouygues SA le 12/05/2022.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19 mai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100% DU Cours Initial de l’action</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534376" y="9752017"/>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06589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35,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2,00% par trimestre écoulé depuis le 12/05/2022 (soit 8,00%</a:t>
            </a:r>
            <a:r>
              <a:rPr lang="fr-FR" sz="800" i="1" dirty="0">
                <a:solidFill>
                  <a:srgbClr val="000000"/>
                </a:solidFill>
              </a:rPr>
              <a:t> </a:t>
            </a:r>
            <a:r>
              <a:rPr lang="fr-FR" sz="800" dirty="0">
                <a:solidFill>
                  <a:srgbClr val="000000"/>
                </a:solidFill>
              </a:rPr>
              <a:t>par année écoulée et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2,00% par trimestre écoulé depuis le 12/05/2022 (soit un gain de 72,00% et un taux de rendement annuel net de 5,13%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testmorgan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36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2,00% par trimestre écoulé depuis le 12/05/2022 </a:t>
            </a:r>
            <a:r>
              <a:rPr lang="fr-FR" sz="800" dirty="0">
                <a:solidFill>
                  <a:srgbClr val="000000"/>
                </a:solidFill>
              </a:rPr>
              <a:t>(soit un taux de rendement annuel net maximum de 6,77%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testmorgan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00540"/>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57721" y="9373722"/>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testmorgan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35</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35,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-6,45%</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testmorgan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2,00% par trimestre écoulé depuis le 12/05/2022, soit un gain de 8,0% dans notre exemple.</a:t>
            </a:r>
          </a:p>
          <a:p>
            <a:pPr algn="just">
              <a:spcAft>
                <a:spcPts val="600"/>
              </a:spcAft>
            </a:pPr>
            <a:r>
              <a:rPr lang="fr-FR" sz="800" dirty="0"/>
              <a:t>Ce qui correspond à un Taux de Rendement Annuel net de 6,77%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2,00% par trimestre écoulé depuis le 12/05/2022.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20785</TotalTime>
  <Words>8804</Words>
  <Application>Microsoft Office PowerPoint</Application>
  <PresentationFormat>Personnalisé</PresentationFormat>
  <Paragraphs>380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951</cp:revision>
  <cp:lastPrinted>2022-05-04T09:56:42Z</cp:lastPrinted>
  <dcterms:created xsi:type="dcterms:W3CDTF">2017-02-21T09:03:05Z</dcterms:created>
  <dcterms:modified xsi:type="dcterms:W3CDTF">2022-07-15T10:26:41Z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