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184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testsggénérale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9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616101"/>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a:t>
            </a:r>
            <a:r>
              <a:rPr lang="fr-FR" sz="800" cap="none" dirty="0">
                <a:latin typeface="Proxima Nova Rg" panose="02000506030000020004" pitchFamily="2" charset="0"/>
              </a:rPr>
              <a:t>soumis au risque de défaut de paiement et de faillite de l’Émetteur, SG ISSUER, ainsi que de défaut de paiement, faillite et de mise en résolution du Garant, Société Générale.</a:t>
            </a:r>
          </a:p>
          <a:p>
            <a:pPr marL="171450" indent="-171450" algn="just">
              <a:buClr>
                <a:srgbClr val="04202E"/>
              </a:buClr>
              <a:buSzPct val="100000"/>
              <a:buFont typeface="Wingdings" panose="05000000000000000000" pitchFamily="2" charset="2"/>
              <a:buChar char="§"/>
            </a:pPr>
            <a:endParaRPr lang="fr-FR" sz="800" dirty="0">
              <a:latin typeface="Proxima Nova Rg" panose="02000506030000020004" pitchFamily="2" charset="0"/>
            </a:endParaRPr>
          </a:p>
          <a:p>
            <a:pPr marL="171450" indent="-171450" algn="just">
              <a:buClr>
                <a:srgbClr val="04202E"/>
              </a:buClr>
              <a:buSzPct val="100000"/>
              <a:buFont typeface="Wingdings" panose="05000000000000000000" pitchFamily="2" charset="2"/>
              <a:buChar char="§"/>
            </a:pPr>
            <a:r>
              <a:rPr lang="fr-FR" sz="800" dirty="0">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marL="171450" indent="-171450" algn="just">
              <a:buClr>
                <a:srgbClr val="04202E"/>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TESTSGGÉNÉRALE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dirty="0">
                <a:latin typeface="Proxima Nova Rg" panose="02000506030000020004" pitchFamily="2" charset="0"/>
              </a:rPr>
              <a:t>(2) Filiale à 100% de Société Générale Luxembourg SA, elle-même filiale à 100% de Société Générale : Moody’s : A1 / Standard &amp; Poor’s : A. Notations en vigueur au moment de la rédaction de la présente brochure le 19 juillet 2022. Ces notations peuvent être révisées à tout moment et ne sont pas une garantie de solvabilité de l’Émetteur ni du Garant. Elles ne sauraient constituer un argument de souscription au titres de créance.</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Natixis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46793"/>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4813300" y="9174546"/>
            <a:ext cx="25177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796759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50062167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SG Issuer.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testsggénérale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538609"/>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Société Générale : Moody’s : A1 / Standard &amp; Poor’s : A. Notations en vigueur au moment de la rédaction de la présente brochure le 19 juillet 2022.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700" dirty="0">
                <a:solidFill>
                  <a:srgbClr val="000000"/>
                </a:solidFill>
                <a:latin typeface="Proxima Nova Rg" panose="02000506030000020004" pitchFamily="2" charset="0"/>
              </a:rPr>
              <a:t>(2) Les conflits d’intérêts seront gérés suivant la réglementation en vigueur.</a:t>
            </a:r>
          </a:p>
          <a:p>
            <a:pPr algn="just" defTabSz="914400" fontAlgn="base">
              <a:spcBef>
                <a:spcPct val="0"/>
              </a:spcBef>
              <a:spcAft>
                <a:spcPct val="0"/>
              </a:spcAft>
            </a:pPr>
            <a:endParaRPr lang="fr-FR" sz="70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testsggénérale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12/05/2022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testsggénérale », vous êtes exposés pour une durée </a:t>
            </a:r>
            <a:r>
              <a:rPr lang="fr-FR" sz="800" b="1" dirty="0">
                <a:solidFill>
                  <a:schemeClr val="tx1"/>
                </a:solidFill>
                <a:latin typeface="Proxima Nova Rg"/>
              </a:rPr>
              <a:t>de 4 à 36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6,77%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testsggénérale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testsggénérale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testsggénérale » ne peut constituer l’intégralité d’un portefeuille d’investissement. L’investisseur est exposé pour une durée de 4 à 36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total de 72,00% et un taux de rendement annuel net de 5,13%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 </a:t>
            </a:r>
          </a:p>
          <a:p>
            <a:pPr marL="0" indent="0" algn="ctr">
              <a:lnSpc>
                <a:spcPct val="100000"/>
              </a:lnSpc>
              <a:spcBef>
                <a:spcPts val="0"/>
              </a:spcBef>
              <a:buNone/>
            </a:pPr>
            <a:r>
              <a:rPr lang="fr-FR" sz="800" dirty="0"/>
              <a:t>(Soit un Taux de Rendement Annuel net compris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19 mai 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testsggénérale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testsggénérale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5" y="9369983"/>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testsggénérale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testsggénérale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20695</TotalTime>
  <Words>9839</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898</cp:revision>
  <cp:lastPrinted>2022-05-04T09:56:42Z</cp:lastPrinted>
  <dcterms:created xsi:type="dcterms:W3CDTF">2017-02-21T09:03:05Z</dcterms:created>
  <dcterms:modified xsi:type="dcterms:W3CDTF">2022-07-15T15:41:24Z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