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4.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9"/>
  </p:notesMasterIdLst>
  <p:handoutMasterIdLst>
    <p:handoutMasterId r:id="rId20"/>
  </p:handoutMasterIdLst>
  <p:sldIdLst>
    <p:sldId id="283" r:id="rId5"/>
    <p:sldId id="284" r:id="rId6"/>
    <p:sldId id="286" r:id="rId8"/>
    <p:sldId id="292" r:id="rId11"/>
    <p:sldId id="287" r:id="rId13"/>
    <p:sldId id="288" r:id="rId15"/>
    <p:sldId id="289" r:id="rId16"/>
    <p:sldId id="290" r:id="rId18"/>
  </p:sldIdLst>
  <p:sldSz cx="7559675" cy="10691813"/>
  <p:notesSz cx="6797675" cy="9928225"/>
  <p:custDataLst>
    <p:tags r:id="rId21"/>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7">
          <p15:clr>
            <a:srgbClr val="A4A3A4"/>
          </p15:clr>
        </p15:guide>
        <p15:guide id="2" pos="238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9A049"/>
    <a:srgbClr val="000000"/>
    <a:srgbClr val="6B6B6B"/>
    <a:srgbClr val="0084DE"/>
    <a:srgbClr val="0064A8"/>
    <a:srgbClr val="003C63"/>
    <a:srgbClr val="F3EFE1"/>
    <a:srgbClr val="E3DAB7"/>
    <a:srgbClr val="D0C086"/>
    <a:srgbClr val="B86E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Style moyen 2 - Accentuation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986" autoAdjust="0"/>
    <p:restoredTop sz="96122" autoAdjust="0"/>
  </p:normalViewPr>
  <p:slideViewPr>
    <p:cSldViewPr snapToGrid="0">
      <p:cViewPr>
        <p:scale>
          <a:sx n="125" d="100"/>
          <a:sy n="125" d="100"/>
        </p:scale>
        <p:origin x="2118" y="-3468"/>
      </p:cViewPr>
      <p:guideLst>
        <p:guide orient="horz" pos="3367"/>
        <p:guide pos="2381"/>
      </p:guideLst>
    </p:cSldViewPr>
  </p:slideViewPr>
  <p:outlineViewPr>
    <p:cViewPr>
      <p:scale>
        <a:sx n="33" d="100"/>
        <a:sy n="33" d="100"/>
      </p:scale>
      <p:origin x="0" y="-51744"/>
    </p:cViewPr>
  </p:outlineViewPr>
  <p:notesTextViewPr>
    <p:cViewPr>
      <p:scale>
        <a:sx n="150" d="100"/>
        <a:sy n="150" d="100"/>
      </p:scale>
      <p:origin x="0" y="0"/>
    </p:cViewPr>
  </p:notesTextViewPr>
  <p:sorterViewPr>
    <p:cViewPr>
      <p:scale>
        <a:sx n="100" d="100"/>
        <a:sy n="100" d="100"/>
      </p:scale>
      <p:origin x="0" y="0"/>
    </p:cViewPr>
  </p:sorterViewPr>
  <p:notesViewPr>
    <p:cSldViewPr snapToGrid="0">
      <p:cViewPr varScale="1">
        <p:scale>
          <a:sx n="80" d="100"/>
          <a:sy n="80" d="100"/>
        </p:scale>
        <p:origin x="4014" y="96"/>
      </p:cViewPr>
      <p:guideLst/>
    </p:cSldViewPr>
  </p:notes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11" Type="http://schemas.openxmlformats.org/officeDocument/2006/relationships/slide" Target="slides/slide7.xml"/><Relationship Id="rId13" Type="http://schemas.openxmlformats.org/officeDocument/2006/relationships/slide" Target="slides/slide9.xml"/><Relationship Id="rId15" Type="http://schemas.openxmlformats.org/officeDocument/2006/relationships/slide" Target="slides/slide11.xml"/><Relationship Id="rId16" Type="http://schemas.openxmlformats.org/officeDocument/2006/relationships/slide" Target="slides/slide12.xml"/><Relationship Id="rId18" Type="http://schemas.openxmlformats.org/officeDocument/2006/relationships/slide" Target="slides/slide14.xml"/><Relationship Id="rId19" Type="http://schemas.openxmlformats.org/officeDocument/2006/relationships/notesMaster" Target="notesMasters/notesMaster1.xml"/><Relationship Id="rId2" Type="http://schemas.openxmlformats.org/officeDocument/2006/relationships/customXml" Target="../customXml/item2.xml"/><Relationship Id="rId20" Type="http://schemas.openxmlformats.org/officeDocument/2006/relationships/handoutMaster" Target="handoutMasters/handoutMaster1.xml"/><Relationship Id="rId21" Type="http://schemas.openxmlformats.org/officeDocument/2006/relationships/tags" Target="tags/tag1.xml"/><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7600"/>
          </a:xfrm>
          <a:prstGeom prst="rect">
            <a:avLst/>
          </a:prstGeom>
        </p:spPr>
        <p:txBody>
          <a:bodyPr vert="horz" lIns="90999" tIns="45499" rIns="90999" bIns="45499" rtlCol="0"/>
          <a:lstStyle>
            <a:lvl1pPr algn="l">
              <a:defRPr sz="1200"/>
            </a:lvl1pPr>
          </a:lstStyle>
          <a:p>
            <a:endParaRPr lang="fr-FR"/>
          </a:p>
        </p:txBody>
      </p:sp>
      <p:sp>
        <p:nvSpPr>
          <p:cNvPr id="3" name="Espace réservé de la date 2"/>
          <p:cNvSpPr>
            <a:spLocks noGrp="1"/>
          </p:cNvSpPr>
          <p:nvPr>
            <p:ph type="dt" sz="quarter" idx="1"/>
          </p:nvPr>
        </p:nvSpPr>
        <p:spPr>
          <a:xfrm>
            <a:off x="3850444" y="0"/>
            <a:ext cx="2945659" cy="497600"/>
          </a:xfrm>
          <a:prstGeom prst="rect">
            <a:avLst/>
          </a:prstGeom>
        </p:spPr>
        <p:txBody>
          <a:bodyPr vert="horz" lIns="90999" tIns="45499" rIns="90999" bIns="45499" rtlCol="0"/>
          <a:lstStyle>
            <a:lvl1pPr algn="r">
              <a:defRPr sz="1200"/>
            </a:lvl1pPr>
          </a:lstStyle>
          <a:p>
            <a:fld id="{515CCE07-1711-4DC7-A7D8-7ED312C82FB8}" type="datetimeFigureOut">
              <a:rPr lang="fr-FR" smtClean="0"/>
              <a:t>15/07/2022</a:t>
            </a:fld>
            <a:endParaRPr lang="fr-FR"/>
          </a:p>
        </p:txBody>
      </p:sp>
      <p:sp>
        <p:nvSpPr>
          <p:cNvPr id="4" name="Espace réservé du pied de page 3"/>
          <p:cNvSpPr>
            <a:spLocks noGrp="1"/>
          </p:cNvSpPr>
          <p:nvPr>
            <p:ph type="ftr" sz="quarter" idx="2"/>
          </p:nvPr>
        </p:nvSpPr>
        <p:spPr>
          <a:xfrm>
            <a:off x="0" y="9430627"/>
            <a:ext cx="2945659" cy="497600"/>
          </a:xfrm>
          <a:prstGeom prst="rect">
            <a:avLst/>
          </a:prstGeom>
        </p:spPr>
        <p:txBody>
          <a:bodyPr vert="horz" lIns="90999" tIns="45499" rIns="90999" bIns="45499"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50444" y="9430627"/>
            <a:ext cx="2945659" cy="497600"/>
          </a:xfrm>
          <a:prstGeom prst="rect">
            <a:avLst/>
          </a:prstGeom>
        </p:spPr>
        <p:txBody>
          <a:bodyPr vert="horz" lIns="90999" tIns="45499" rIns="90999" bIns="45499" rtlCol="0" anchor="b"/>
          <a:lstStyle>
            <a:lvl1pPr algn="r">
              <a:defRPr sz="1200"/>
            </a:lvl1pPr>
          </a:lstStyle>
          <a:p>
            <a:fld id="{569DDB15-2B31-4CAD-B6B8-B9713A88FDC5}" type="slidenum">
              <a:rPr lang="fr-FR" smtClean="0"/>
              <a:t>‹N°›</a:t>
            </a:fld>
            <a:endParaRPr lang="fr-FR"/>
          </a:p>
        </p:txBody>
      </p:sp>
    </p:spTree>
    <p:extLst>
      <p:ext uri="{BB962C8B-B14F-4D97-AF65-F5344CB8AC3E}">
        <p14:creationId xmlns:p14="http://schemas.microsoft.com/office/powerpoint/2010/main" val="32559726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8136"/>
          </a:xfrm>
          <a:prstGeom prst="rect">
            <a:avLst/>
          </a:prstGeom>
        </p:spPr>
        <p:txBody>
          <a:bodyPr vert="horz" lIns="90999" tIns="45499" rIns="90999" bIns="45499" rtlCol="0"/>
          <a:lstStyle>
            <a:lvl1pPr algn="l">
              <a:defRPr sz="1200"/>
            </a:lvl1pPr>
          </a:lstStyle>
          <a:p>
            <a:endParaRPr lang="fr-FR"/>
          </a:p>
        </p:txBody>
      </p:sp>
      <p:sp>
        <p:nvSpPr>
          <p:cNvPr id="3" name="Espace réservé de la date 2"/>
          <p:cNvSpPr>
            <a:spLocks noGrp="1"/>
          </p:cNvSpPr>
          <p:nvPr>
            <p:ph type="dt" idx="1"/>
          </p:nvPr>
        </p:nvSpPr>
        <p:spPr>
          <a:xfrm>
            <a:off x="3850444" y="0"/>
            <a:ext cx="2945659" cy="498136"/>
          </a:xfrm>
          <a:prstGeom prst="rect">
            <a:avLst/>
          </a:prstGeom>
        </p:spPr>
        <p:txBody>
          <a:bodyPr vert="horz" lIns="90999" tIns="45499" rIns="90999" bIns="45499" rtlCol="0"/>
          <a:lstStyle>
            <a:lvl1pPr algn="r">
              <a:defRPr sz="1200"/>
            </a:lvl1pPr>
          </a:lstStyle>
          <a:p>
            <a:fld id="{014ABEAC-8B63-4BD1-9569-A14EB8752A94}" type="datetimeFigureOut">
              <a:rPr lang="fr-FR" smtClean="0"/>
              <a:t>15/07/2022</a:t>
            </a:fld>
            <a:endParaRPr lang="fr-FR"/>
          </a:p>
        </p:txBody>
      </p:sp>
      <p:sp>
        <p:nvSpPr>
          <p:cNvPr id="4" name="Espace réservé de l'image des diapositives 3"/>
          <p:cNvSpPr>
            <a:spLocks noGrp="1" noRot="1" noChangeAspect="1"/>
          </p:cNvSpPr>
          <p:nvPr>
            <p:ph type="sldImg" idx="2"/>
          </p:nvPr>
        </p:nvSpPr>
        <p:spPr>
          <a:xfrm>
            <a:off x="2214563" y="1241425"/>
            <a:ext cx="2368550" cy="3351213"/>
          </a:xfrm>
          <a:prstGeom prst="rect">
            <a:avLst/>
          </a:prstGeom>
          <a:noFill/>
          <a:ln w="12700">
            <a:solidFill>
              <a:prstClr val="black"/>
            </a:solidFill>
          </a:ln>
        </p:spPr>
        <p:txBody>
          <a:bodyPr vert="horz" lIns="90999" tIns="45499" rIns="90999" bIns="45499" rtlCol="0" anchor="ctr"/>
          <a:lstStyle/>
          <a:p>
            <a:endParaRPr lang="fr-FR"/>
          </a:p>
        </p:txBody>
      </p:sp>
      <p:sp>
        <p:nvSpPr>
          <p:cNvPr id="5" name="Espace réservé des notes 4"/>
          <p:cNvSpPr>
            <a:spLocks noGrp="1"/>
          </p:cNvSpPr>
          <p:nvPr>
            <p:ph type="body" sz="quarter" idx="3"/>
          </p:nvPr>
        </p:nvSpPr>
        <p:spPr>
          <a:xfrm>
            <a:off x="679768" y="4777959"/>
            <a:ext cx="5438140" cy="3909239"/>
          </a:xfrm>
          <a:prstGeom prst="rect">
            <a:avLst/>
          </a:prstGeom>
        </p:spPr>
        <p:txBody>
          <a:bodyPr vert="horz" lIns="90999" tIns="45499" rIns="90999" bIns="45499"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9430093"/>
            <a:ext cx="2945659" cy="498135"/>
          </a:xfrm>
          <a:prstGeom prst="rect">
            <a:avLst/>
          </a:prstGeom>
        </p:spPr>
        <p:txBody>
          <a:bodyPr vert="horz" lIns="90999" tIns="45499" rIns="90999" bIns="45499"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50444" y="9430093"/>
            <a:ext cx="2945659" cy="498135"/>
          </a:xfrm>
          <a:prstGeom prst="rect">
            <a:avLst/>
          </a:prstGeom>
        </p:spPr>
        <p:txBody>
          <a:bodyPr vert="horz" lIns="90999" tIns="45499" rIns="90999" bIns="45499" rtlCol="0" anchor="b"/>
          <a:lstStyle>
            <a:lvl1pPr algn="r">
              <a:defRPr sz="1200"/>
            </a:lvl1pPr>
          </a:lstStyle>
          <a:p>
            <a:fld id="{55FDD912-8261-4B73-8183-A5C086F01018}" type="slidenum">
              <a:rPr lang="fr-FR" smtClean="0"/>
              <a:t>‹N°›</a:t>
            </a:fld>
            <a:endParaRPr lang="fr-FR"/>
          </a:p>
        </p:txBody>
      </p:sp>
    </p:spTree>
    <p:extLst>
      <p:ext uri="{BB962C8B-B14F-4D97-AF65-F5344CB8AC3E}">
        <p14:creationId xmlns:p14="http://schemas.microsoft.com/office/powerpoint/2010/main" val="634560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uverture + Fond blanc">
    <p:spTree>
      <p:nvGrpSpPr>
        <p:cNvPr id="1" name=""/>
        <p:cNvGrpSpPr/>
        <p:nvPr/>
      </p:nvGrpSpPr>
      <p:grpSpPr>
        <a:xfrm>
          <a:off x="0" y="0"/>
          <a:ext cx="0" cy="0"/>
          <a:chOff x="0" y="0"/>
          <a:chExt cx="0" cy="0"/>
        </a:xfrm>
      </p:grpSpPr>
      <p:pic>
        <p:nvPicPr>
          <p:cNvPr id="2" name="Image" descr="Image">
            <a:extLst>
              <a:ext uri="{FF2B5EF4-FFF2-40B4-BE49-F238E27FC236}">
                <a16:creationId xmlns:a16="http://schemas.microsoft.com/office/drawing/2014/main" id="{D5A76BCD-6C96-4909-ACEB-56CF925E372F}"/>
              </a:ext>
            </a:extLst>
          </p:cNvPr>
          <p:cNvPicPr>
            <a:picLocks noChangeAspect="1"/>
          </p:cNvPicPr>
          <p:nvPr userDrawn="1"/>
        </p:nvPicPr>
        <p:blipFill>
          <a:blip r:embed="rId2"/>
          <a:stretch>
            <a:fillRect/>
          </a:stretch>
        </p:blipFill>
        <p:spPr>
          <a:xfrm>
            <a:off x="6506599" y="-598741"/>
            <a:ext cx="1605700" cy="1881484"/>
          </a:xfrm>
          <a:prstGeom prst="rect">
            <a:avLst/>
          </a:prstGeom>
          <a:ln w="3175">
            <a:miter lim="400000"/>
          </a:ln>
        </p:spPr>
      </p:pic>
      <p:sp>
        <p:nvSpPr>
          <p:cNvPr id="3" name="Rectangle">
            <a:extLst>
              <a:ext uri="{FF2B5EF4-FFF2-40B4-BE49-F238E27FC236}">
                <a16:creationId xmlns:a16="http://schemas.microsoft.com/office/drawing/2014/main" id="{1DE10B4D-4606-4171-8C03-DB6DCC94C19B}"/>
              </a:ext>
            </a:extLst>
          </p:cNvPr>
          <p:cNvSpPr/>
          <p:nvPr userDrawn="1"/>
        </p:nvSpPr>
        <p:spPr>
          <a:xfrm>
            <a:off x="359837" y="58916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4" name="logo_equitim_final-01.png" descr="logo_equitim_final-01.png">
            <a:extLst>
              <a:ext uri="{FF2B5EF4-FFF2-40B4-BE49-F238E27FC236}">
                <a16:creationId xmlns:a16="http://schemas.microsoft.com/office/drawing/2014/main" id="{3D3B826A-2979-4099-9821-D7175F57BF98}"/>
              </a:ext>
            </a:extLst>
          </p:cNvPr>
          <p:cNvPicPr>
            <a:picLocks noChangeAspect="1"/>
          </p:cNvPicPr>
          <p:nvPr userDrawn="1"/>
        </p:nvPicPr>
        <p:blipFill rotWithShape="1">
          <a:blip r:embed="rId3"/>
          <a:srcRect t="30991" b="26494"/>
          <a:stretch/>
        </p:blipFill>
        <p:spPr>
          <a:xfrm>
            <a:off x="469449" y="22704"/>
            <a:ext cx="1765100" cy="567402"/>
          </a:xfrm>
          <a:prstGeom prst="rect">
            <a:avLst/>
          </a:prstGeom>
          <a:ln w="3175">
            <a:miter lim="400000"/>
          </a:ln>
        </p:spPr>
      </p:pic>
      <p:sp>
        <p:nvSpPr>
          <p:cNvPr id="20" name="Espace réservé du pied de page 11">
            <a:extLst>
              <a:ext uri="{FF2B5EF4-FFF2-40B4-BE49-F238E27FC236}">
                <a16:creationId xmlns:a16="http://schemas.microsoft.com/office/drawing/2014/main" id="{7B74E022-5B86-49D6-8870-24584F787A3C}"/>
              </a:ext>
            </a:extLst>
          </p:cNvPr>
          <p:cNvSpPr>
            <a:spLocks noGrp="1"/>
          </p:cNvSpPr>
          <p:nvPr>
            <p:ph type="ftr" sz="quarter" idx="3"/>
          </p:nvPr>
        </p:nvSpPr>
        <p:spPr>
          <a:xfrm>
            <a:off x="357276" y="10134869"/>
            <a:ext cx="6317844" cy="512154"/>
          </a:xfrm>
          <a:prstGeom prst="rect">
            <a:avLst/>
          </a:prstGeom>
        </p:spPr>
        <p:txBody>
          <a:bodyPr vert="horz" lIns="0" tIns="0" rIns="0" bIns="0" rtlCol="0" anchor="ctr"/>
          <a:lstStyle>
            <a:lvl1pPr algn="just">
              <a:defRPr sz="700">
                <a:solidFill>
                  <a:srgbClr val="000000"/>
                </a:solidFill>
                <a:latin typeface="Proxima Nova Rg" panose="02000506030000020004" pitchFamily="2" charset="0"/>
              </a:defRPr>
            </a:lvl1pPr>
          </a:lstStyle>
          <a:p>
            <a:endParaRPr lang="fr-FR" dirty="0"/>
          </a:p>
        </p:txBody>
      </p:sp>
      <p:sp>
        <p:nvSpPr>
          <p:cNvPr id="21" name="Espace réservé du numéro de diapositive 12">
            <a:extLst>
              <a:ext uri="{FF2B5EF4-FFF2-40B4-BE49-F238E27FC236}">
                <a16:creationId xmlns:a16="http://schemas.microsoft.com/office/drawing/2014/main" id="{E4E9D226-511D-458B-8D62-869F074753CA}"/>
              </a:ext>
            </a:extLst>
          </p:cNvPr>
          <p:cNvSpPr>
            <a:spLocks noGrp="1"/>
          </p:cNvSpPr>
          <p:nvPr>
            <p:ph type="sldNum" sz="quarter" idx="4"/>
          </p:nvPr>
        </p:nvSpPr>
        <p:spPr>
          <a:xfrm>
            <a:off x="6842759" y="10144332"/>
            <a:ext cx="357077" cy="385218"/>
          </a:xfrm>
          <a:prstGeom prst="rect">
            <a:avLst/>
          </a:prstGeom>
        </p:spPr>
        <p:txBody>
          <a:bodyPr vert="horz" lIns="91440" tIns="45720" rIns="91440" bIns="45720" rtlCol="0" anchor="ctr"/>
          <a:lstStyle>
            <a:lvl1pPr algn="r">
              <a:defRPr sz="800" b="1">
                <a:solidFill>
                  <a:srgbClr val="B9A049"/>
                </a:solidFill>
                <a:latin typeface="Proxima Nova Rg" panose="02000506030000020004" pitchFamily="2" charset="0"/>
              </a:defRPr>
            </a:lvl1pPr>
          </a:lstStyle>
          <a:p>
            <a:fld id="{58F0BA28-1212-45AE-B075-64C06113A6D3}" type="slidenum">
              <a:rPr lang="fr-FR" smtClean="0"/>
              <a:pPr/>
              <a:t>‹N°›</a:t>
            </a:fld>
            <a:endParaRPr lang="fr-FR" dirty="0"/>
          </a:p>
        </p:txBody>
      </p:sp>
      <p:sp>
        <p:nvSpPr>
          <p:cNvPr id="22" name="Rectangle">
            <a:extLst>
              <a:ext uri="{FF2B5EF4-FFF2-40B4-BE49-F238E27FC236}">
                <a16:creationId xmlns:a16="http://schemas.microsoft.com/office/drawing/2014/main" id="{0C591005-A978-4017-82AC-F4C5CD330576}"/>
              </a:ext>
            </a:extLst>
          </p:cNvPr>
          <p:cNvSpPr/>
          <p:nvPr userDrawn="1"/>
        </p:nvSpPr>
        <p:spPr>
          <a:xfrm>
            <a:off x="359837" y="970714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1071623652"/>
      </p:ext>
    </p:extLst>
  </p:cSld>
  <p:clrMapOvr>
    <a:masterClrMapping/>
  </p:clrMapOvr>
  <p:extLst>
    <p:ext uri="{DCECCB84-F9BA-43D5-87BE-67443E8EF086}">
      <p15:sldGuideLst xmlns:p15="http://schemas.microsoft.com/office/powerpoint/2012/main">
        <p15:guide id="1" orient="horz" pos="3368">
          <p15:clr>
            <a:srgbClr val="FBAE40"/>
          </p15:clr>
        </p15:guide>
        <p15:guide id="2" pos="2381">
          <p15:clr>
            <a:srgbClr val="FBAE40"/>
          </p15:clr>
        </p15:guide>
      </p15:sldGuideLst>
    </p:ext>
  </p:extLs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image" Target="../media/image1.png"/><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2" name="Connecteur droit 1">
            <a:extLst>
              <a:ext uri="{FF2B5EF4-FFF2-40B4-BE49-F238E27FC236}">
                <a16:creationId xmlns:a16="http://schemas.microsoft.com/office/drawing/2014/main" id="{29CD59DA-BB77-4BCC-8035-0C3F556DCD6C}"/>
              </a:ext>
            </a:extLst>
          </p:cNvPr>
          <p:cNvCxnSpPr/>
          <p:nvPr userDrawn="1"/>
        </p:nvCxnSpPr>
        <p:spPr>
          <a:xfrm>
            <a:off x="1072800" y="6742187"/>
            <a:ext cx="1080000"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pic>
        <p:nvPicPr>
          <p:cNvPr id="3" name="Image" descr="Image">
            <a:extLst>
              <a:ext uri="{FF2B5EF4-FFF2-40B4-BE49-F238E27FC236}">
                <a16:creationId xmlns:a16="http://schemas.microsoft.com/office/drawing/2014/main" id="{B027760F-5F73-47ED-8334-F365AA02846C}"/>
              </a:ext>
            </a:extLst>
          </p:cNvPr>
          <p:cNvPicPr>
            <a:picLocks noChangeAspect="1"/>
          </p:cNvPicPr>
          <p:nvPr userDrawn="1"/>
        </p:nvPicPr>
        <p:blipFill>
          <a:blip r:embed="rId3"/>
          <a:stretch>
            <a:fillRect/>
          </a:stretch>
        </p:blipFill>
        <p:spPr>
          <a:xfrm>
            <a:off x="6506599" y="-598741"/>
            <a:ext cx="1605700" cy="1881484"/>
          </a:xfrm>
          <a:prstGeom prst="rect">
            <a:avLst/>
          </a:prstGeom>
          <a:ln w="3175">
            <a:miter lim="400000"/>
          </a:ln>
        </p:spPr>
      </p:pic>
      <p:sp>
        <p:nvSpPr>
          <p:cNvPr id="4" name="Rectangle">
            <a:extLst>
              <a:ext uri="{FF2B5EF4-FFF2-40B4-BE49-F238E27FC236}">
                <a16:creationId xmlns:a16="http://schemas.microsoft.com/office/drawing/2014/main" id="{E7F06E1F-D644-4F11-9C6B-F8D54F8A3E78}"/>
              </a:ext>
            </a:extLst>
          </p:cNvPr>
          <p:cNvSpPr/>
          <p:nvPr userDrawn="1"/>
        </p:nvSpPr>
        <p:spPr>
          <a:xfrm>
            <a:off x="359837" y="58916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5" name="logo_equitim_final-01.png" descr="logo_equitim_final-01.png">
            <a:extLst>
              <a:ext uri="{FF2B5EF4-FFF2-40B4-BE49-F238E27FC236}">
                <a16:creationId xmlns:a16="http://schemas.microsoft.com/office/drawing/2014/main" id="{A9E3A983-A56E-48BC-B71A-23C20E45D0F9}"/>
              </a:ext>
            </a:extLst>
          </p:cNvPr>
          <p:cNvPicPr>
            <a:picLocks noChangeAspect="1"/>
          </p:cNvPicPr>
          <p:nvPr userDrawn="1"/>
        </p:nvPicPr>
        <p:blipFill rotWithShape="1">
          <a:blip r:embed="rId4"/>
          <a:srcRect t="30991" b="26494"/>
          <a:stretch/>
        </p:blipFill>
        <p:spPr>
          <a:xfrm>
            <a:off x="469449" y="22704"/>
            <a:ext cx="1765100" cy="567402"/>
          </a:xfrm>
          <a:prstGeom prst="rect">
            <a:avLst/>
          </a:prstGeom>
          <a:ln w="3175">
            <a:miter lim="400000"/>
          </a:ln>
        </p:spPr>
      </p:pic>
      <p:sp>
        <p:nvSpPr>
          <p:cNvPr id="10" name="Rectangle">
            <a:extLst>
              <a:ext uri="{FF2B5EF4-FFF2-40B4-BE49-F238E27FC236}">
                <a16:creationId xmlns:a16="http://schemas.microsoft.com/office/drawing/2014/main" id="{CC30895E-8558-43B7-88FB-9F10099099EF}"/>
              </a:ext>
            </a:extLst>
          </p:cNvPr>
          <p:cNvSpPr/>
          <p:nvPr userDrawn="1"/>
        </p:nvSpPr>
        <p:spPr>
          <a:xfrm>
            <a:off x="359837" y="970714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pied de page 11">
            <a:extLst>
              <a:ext uri="{FF2B5EF4-FFF2-40B4-BE49-F238E27FC236}">
                <a16:creationId xmlns:a16="http://schemas.microsoft.com/office/drawing/2014/main" id="{F4E9C2A1-ADF5-4031-A5B6-5C0F57370F54}"/>
              </a:ext>
            </a:extLst>
          </p:cNvPr>
          <p:cNvSpPr>
            <a:spLocks noGrp="1"/>
          </p:cNvSpPr>
          <p:nvPr>
            <p:ph type="ftr" sz="quarter" idx="3"/>
          </p:nvPr>
        </p:nvSpPr>
        <p:spPr>
          <a:xfrm>
            <a:off x="357276" y="10134869"/>
            <a:ext cx="6317844" cy="512154"/>
          </a:xfrm>
          <a:prstGeom prst="rect">
            <a:avLst/>
          </a:prstGeom>
        </p:spPr>
        <p:txBody>
          <a:bodyPr vert="horz" lIns="0" tIns="0" rIns="0" bIns="0" rtlCol="0" anchor="ctr"/>
          <a:lstStyle>
            <a:lvl1pPr algn="just">
              <a:defRPr sz="700">
                <a:solidFill>
                  <a:srgbClr val="000000"/>
                </a:solidFill>
                <a:latin typeface="Proxima Nova Rg" panose="02000506030000020004" pitchFamily="2" charset="0"/>
              </a:defRPr>
            </a:lvl1pPr>
          </a:lstStyle>
          <a:p>
            <a:endParaRPr lang="fr-FR" dirty="0"/>
          </a:p>
        </p:txBody>
      </p:sp>
      <p:sp>
        <p:nvSpPr>
          <p:cNvPr id="13" name="Espace réservé du numéro de diapositive 12">
            <a:extLst>
              <a:ext uri="{FF2B5EF4-FFF2-40B4-BE49-F238E27FC236}">
                <a16:creationId xmlns:a16="http://schemas.microsoft.com/office/drawing/2014/main" id="{2A215E0A-5F80-497A-B131-96EADD0877AD}"/>
              </a:ext>
            </a:extLst>
          </p:cNvPr>
          <p:cNvSpPr>
            <a:spLocks noGrp="1"/>
          </p:cNvSpPr>
          <p:nvPr>
            <p:ph type="sldNum" sz="quarter" idx="4"/>
          </p:nvPr>
        </p:nvSpPr>
        <p:spPr>
          <a:xfrm>
            <a:off x="6842759" y="10144332"/>
            <a:ext cx="357077" cy="385218"/>
          </a:xfrm>
          <a:prstGeom prst="rect">
            <a:avLst/>
          </a:prstGeom>
        </p:spPr>
        <p:txBody>
          <a:bodyPr vert="horz" lIns="91440" tIns="45720" rIns="91440" bIns="45720" rtlCol="0" anchor="ctr"/>
          <a:lstStyle>
            <a:lvl1pPr algn="r">
              <a:defRPr sz="800" b="1">
                <a:solidFill>
                  <a:srgbClr val="B9A049"/>
                </a:solidFill>
                <a:latin typeface="Proxima Nova Rg" panose="02000506030000020004" pitchFamily="2" charset="0"/>
              </a:defRPr>
            </a:lvl1pPr>
          </a:lstStyle>
          <a:p>
            <a:fld id="{58F0BA28-1212-45AE-B075-64C06113A6D3}" type="slidenum">
              <a:rPr lang="fr-FR" smtClean="0"/>
              <a:pPr/>
              <a:t>‹N°›</a:t>
            </a:fld>
            <a:endParaRPr lang="fr-FR" dirty="0"/>
          </a:p>
        </p:txBody>
      </p:sp>
    </p:spTree>
    <p:extLst>
      <p:ext uri="{BB962C8B-B14F-4D97-AF65-F5344CB8AC3E}">
        <p14:creationId xmlns:p14="http://schemas.microsoft.com/office/powerpoint/2010/main" val="3591108463"/>
      </p:ext>
    </p:extLst>
  </p:cSld>
  <p:clrMap bg1="lt1" tx1="dk1" bg2="lt2" tx2="dk2" accent1="accent1" accent2="accent2" accent3="accent3" accent4="accent4" accent5="accent5" accent6="accent6" hlink="hlink" folHlink="folHlink"/>
  <p:sldLayoutIdLst>
    <p:sldLayoutId id="2147483677" r:id="rId1"/>
  </p:sldLayoutIdLst>
  <p:hf hdr="0" ftr="0" dt="0"/>
  <p:txStyles>
    <p:titleStyle>
      <a:lvl1pPr algn="l" defTabSz="755934" rtl="0" eaLnBrk="1" latinLnBrk="0" hangingPunct="1">
        <a:lnSpc>
          <a:spcPct val="90000"/>
        </a:lnSpc>
        <a:spcBef>
          <a:spcPct val="0"/>
        </a:spcBef>
        <a:buNone/>
        <a:defRPr sz="1600" kern="1200">
          <a:solidFill>
            <a:srgbClr val="000000"/>
          </a:solidFill>
          <a:latin typeface="Futura PT" panose="020B0902020204020203" pitchFamily="34" charset="0"/>
          <a:ea typeface="+mj-ea"/>
          <a:cs typeface="+mj-cs"/>
        </a:defRPr>
      </a:lvl1pPr>
    </p:titleStyle>
    <p:body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p:bodyStyle>
    <p:otherStyle>
      <a:defPPr>
        <a:defRPr lang="en-US"/>
      </a:defPPr>
      <a:lvl1pPr marL="0" algn="l" defTabSz="755934" rtl="0" eaLnBrk="1" latinLnBrk="0" hangingPunct="1">
        <a:defRPr sz="1488" kern="1200">
          <a:solidFill>
            <a:schemeClr val="tx1"/>
          </a:solidFill>
          <a:latin typeface="+mn-lt"/>
          <a:ea typeface="+mn-ea"/>
          <a:cs typeface="+mn-cs"/>
        </a:defRPr>
      </a:lvl1pPr>
      <a:lvl2pPr marL="377967" algn="l" defTabSz="755934" rtl="0" eaLnBrk="1" latinLnBrk="0" hangingPunct="1">
        <a:defRPr sz="1488" kern="1200">
          <a:solidFill>
            <a:schemeClr val="tx1"/>
          </a:solidFill>
          <a:latin typeface="+mn-lt"/>
          <a:ea typeface="+mn-ea"/>
          <a:cs typeface="+mn-cs"/>
        </a:defRPr>
      </a:lvl2pPr>
      <a:lvl3pPr marL="755934" algn="l" defTabSz="755934" rtl="0" eaLnBrk="1" latinLnBrk="0" hangingPunct="1">
        <a:defRPr sz="1488" kern="1200">
          <a:solidFill>
            <a:schemeClr val="tx1"/>
          </a:solidFill>
          <a:latin typeface="+mn-lt"/>
          <a:ea typeface="+mn-ea"/>
          <a:cs typeface="+mn-cs"/>
        </a:defRPr>
      </a:lvl3pPr>
      <a:lvl4pPr marL="1133902" algn="l" defTabSz="755934" rtl="0" eaLnBrk="1" latinLnBrk="0" hangingPunct="1">
        <a:defRPr sz="1488" kern="1200">
          <a:solidFill>
            <a:schemeClr val="tx1"/>
          </a:solidFill>
          <a:latin typeface="+mn-lt"/>
          <a:ea typeface="+mn-ea"/>
          <a:cs typeface="+mn-cs"/>
        </a:defRPr>
      </a:lvl4pPr>
      <a:lvl5pPr marL="1511869" algn="l" defTabSz="755934" rtl="0" eaLnBrk="1" latinLnBrk="0" hangingPunct="1">
        <a:defRPr sz="1488" kern="1200">
          <a:solidFill>
            <a:schemeClr val="tx1"/>
          </a:solidFill>
          <a:latin typeface="+mn-lt"/>
          <a:ea typeface="+mn-ea"/>
          <a:cs typeface="+mn-cs"/>
        </a:defRPr>
      </a:lvl5pPr>
      <a:lvl6pPr marL="1889836" algn="l" defTabSz="755934" rtl="0" eaLnBrk="1" latinLnBrk="0" hangingPunct="1">
        <a:defRPr sz="1488" kern="1200">
          <a:solidFill>
            <a:schemeClr val="tx1"/>
          </a:solidFill>
          <a:latin typeface="+mn-lt"/>
          <a:ea typeface="+mn-ea"/>
          <a:cs typeface="+mn-cs"/>
        </a:defRPr>
      </a:lvl6pPr>
      <a:lvl7pPr marL="2267803" algn="l" defTabSz="755934" rtl="0" eaLnBrk="1" latinLnBrk="0" hangingPunct="1">
        <a:defRPr sz="1488" kern="1200">
          <a:solidFill>
            <a:schemeClr val="tx1"/>
          </a:solidFill>
          <a:latin typeface="+mn-lt"/>
          <a:ea typeface="+mn-ea"/>
          <a:cs typeface="+mn-cs"/>
        </a:defRPr>
      </a:lvl7pPr>
      <a:lvl8pPr marL="2645771" algn="l" defTabSz="755934" rtl="0" eaLnBrk="1" latinLnBrk="0" hangingPunct="1">
        <a:defRPr sz="1488" kern="1200">
          <a:solidFill>
            <a:schemeClr val="tx1"/>
          </a:solidFill>
          <a:latin typeface="+mn-lt"/>
          <a:ea typeface="+mn-ea"/>
          <a:cs typeface="+mn-cs"/>
        </a:defRPr>
      </a:lvl8pPr>
      <a:lvl9pPr marL="3023738" algn="l" defTabSz="755934" rtl="0" eaLnBrk="1" latinLnBrk="0" hangingPunct="1">
        <a:defRPr sz="1488"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jpeg"/><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blue and black city buildings photography">
            <a:extLst>
              <a:ext uri="{FF2B5EF4-FFF2-40B4-BE49-F238E27FC236}">
                <a16:creationId xmlns:a16="http://schemas.microsoft.com/office/drawing/2014/main" id="{13DC8B5A-F4C7-47D2-B401-36F4614215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6518" y="737499"/>
            <a:ext cx="6823318" cy="4316323"/>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a:extLst>
              <a:ext uri="{FF2B5EF4-FFF2-40B4-BE49-F238E27FC236}">
                <a16:creationId xmlns:a16="http://schemas.microsoft.com/office/drawing/2014/main" id="{E788432B-CD2F-4028-8AB8-0C3E75070B5E}"/>
              </a:ext>
            </a:extLst>
          </p:cNvPr>
          <p:cNvSpPr/>
          <p:nvPr/>
        </p:nvSpPr>
        <p:spPr>
          <a:xfrm>
            <a:off x="376518" y="4813740"/>
            <a:ext cx="3409349" cy="240082"/>
          </a:xfrm>
          <a:prstGeom prst="rect">
            <a:avLst/>
          </a:prstGeom>
          <a:solidFill>
            <a:srgbClr val="B9A049"/>
          </a:solidFill>
          <a:ln w="3175">
            <a:miter lim="400000"/>
          </a:ln>
        </p:spPr>
        <p:txBody>
          <a:bodyPr lIns="20981" tIns="72000" rIns="20981" bIns="72000" anchor="ctr"/>
          <a:lstStyle/>
          <a:p>
            <a:pPr algn="ctr" defTabSz="825500">
              <a:defRPr sz="3200" b="0">
                <a:solidFill>
                  <a:srgbClr val="FFFFFF"/>
                </a:solidFill>
                <a:latin typeface="Helvetica Neue Medium"/>
                <a:ea typeface="Helvetica Neue Medium"/>
                <a:cs typeface="Helvetica Neue Medium"/>
                <a:sym typeface="Helvetica Neue Medium"/>
              </a:defRPr>
            </a:pPr>
            <a:r>
              <a:rPr lang="fr-FR" sz="1000" b="1" dirty="0">
                <a:latin typeface="Futura PT" panose="020B0902020204020203" pitchFamily="34" charset="0"/>
              </a:rPr>
              <a:t>COMMUNICATION À CARACTÈRE PROMOTIONNEL</a:t>
            </a:r>
          </a:p>
        </p:txBody>
      </p:sp>
      <p:sp>
        <p:nvSpPr>
          <p:cNvPr id="18" name="Espace réservé du contenu 4">
            <a:extLst>
              <a:ext uri="{FF2B5EF4-FFF2-40B4-BE49-F238E27FC236}">
                <a16:creationId xmlns:a16="http://schemas.microsoft.com/office/drawing/2014/main" id="{CFFC8B5E-6E2E-4EB2-BF37-16231C4C9B24}"/>
              </a:ext>
            </a:extLst>
          </p:cNvPr>
          <p:cNvSpPr txBox="1">
            <a:spLocks/>
          </p:cNvSpPr>
          <p:nvPr/>
        </p:nvSpPr>
        <p:spPr>
          <a:xfrm>
            <a:off x="531649" y="6069790"/>
            <a:ext cx="3024000" cy="2316019"/>
          </a:xfrm>
          <a:prstGeom prst="rect">
            <a:avLst/>
          </a:prstGeom>
          <a:noFill/>
        </p:spPr>
        <p:txBody>
          <a:bodyPr wrap="square" lIns="0" tIns="0" rIns="0" bIns="0">
            <a:spAutoFit/>
          </a:bodyPr>
          <a:lstStyle>
            <a:lvl1pPr marL="0" indent="0" algn="l" defTabSz="755934" rtl="0" eaLnBrk="1" latinLnBrk="0" hangingPunct="1">
              <a:lnSpc>
                <a:spcPct val="100000"/>
              </a:lnSpc>
              <a:spcBef>
                <a:spcPts val="600"/>
              </a:spcBef>
              <a:buSzPct val="130000"/>
              <a:buFontTx/>
              <a:buBlip>
                <a:blip r:embed="rId3"/>
              </a:buBlip>
              <a:defRPr sz="1100" kern="1200" cap="all" baseline="0">
                <a:solidFill>
                  <a:schemeClr val="tx1"/>
                </a:solidFill>
                <a:latin typeface="+mn-lt"/>
                <a:ea typeface="+mn-ea"/>
                <a:cs typeface="+mn-cs"/>
              </a:defRPr>
            </a:lvl1pPr>
            <a:lvl2pPr marL="0" indent="0" algn="l" defTabSz="755934" rtl="0" eaLnBrk="1" latinLnBrk="0" hangingPunct="1">
              <a:lnSpc>
                <a:spcPct val="100000"/>
              </a:lnSpc>
              <a:spcBef>
                <a:spcPts val="300"/>
              </a:spcBef>
              <a:buFont typeface="Arial" panose="020B0604020202020204" pitchFamily="34" charset="0"/>
              <a:buNone/>
              <a:defRPr sz="1100" kern="1200">
                <a:solidFill>
                  <a:schemeClr val="tx2"/>
                </a:solidFill>
                <a:latin typeface="+mn-lt"/>
                <a:ea typeface="+mn-ea"/>
                <a:cs typeface="+mn-cs"/>
              </a:defRPr>
            </a:lvl2pPr>
            <a:lvl3pPr marL="0" indent="0" algn="l" defTabSz="755934" rtl="0" eaLnBrk="1" latinLnBrk="0" hangingPunct="1">
              <a:lnSpc>
                <a:spcPct val="100000"/>
              </a:lnSpc>
              <a:spcBef>
                <a:spcPts val="0"/>
              </a:spcBef>
              <a:buFont typeface="Arial" panose="020B0604020202020204" pitchFamily="34" charset="0"/>
              <a:buNone/>
              <a:defRPr sz="1050" kern="1200">
                <a:solidFill>
                  <a:schemeClr val="tx2"/>
                </a:solidFill>
                <a:latin typeface="+mn-lt"/>
                <a:ea typeface="+mn-ea"/>
                <a:cs typeface="+mn-cs"/>
              </a:defRPr>
            </a:lvl3pPr>
            <a:lvl4pPr marL="0" indent="0" algn="l" defTabSz="755934" rtl="0" eaLnBrk="1" latinLnBrk="0" hangingPunct="1">
              <a:lnSpc>
                <a:spcPct val="100000"/>
              </a:lnSpc>
              <a:spcBef>
                <a:spcPts val="0"/>
              </a:spcBef>
              <a:buFont typeface="Arial" panose="020B0604020202020204" pitchFamily="34" charset="0"/>
              <a:buNone/>
              <a:defRPr sz="1000" kern="1200">
                <a:solidFill>
                  <a:schemeClr val="tx2"/>
                </a:solidFill>
                <a:latin typeface="+mn-lt"/>
                <a:ea typeface="+mn-ea"/>
                <a:cs typeface="+mn-cs"/>
              </a:defRPr>
            </a:lvl4pPr>
            <a:lvl5pPr marL="0" indent="0" algn="l" defTabSz="755934" rtl="0" eaLnBrk="1" latinLnBrk="0" hangingPunct="1">
              <a:lnSpc>
                <a:spcPct val="100000"/>
              </a:lnSpc>
              <a:spcBef>
                <a:spcPts val="0"/>
              </a:spcBef>
              <a:buFont typeface="Arial" panose="020B0604020202020204" pitchFamily="34" charset="0"/>
              <a:buNone/>
              <a:defRPr sz="900" kern="1200">
                <a:solidFill>
                  <a:schemeClr val="tx2"/>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171450" indent="-171450" algn="just">
              <a:spcBef>
                <a:spcPts val="400"/>
              </a:spcBef>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Titres de créance </a:t>
            </a:r>
            <a:r>
              <a:rPr lang="fr-FR" sz="800" b="1" cap="none" dirty="0"/>
              <a:t>de droit français présentant un risque de perte en capital partielle ou totale en cours de vie</a:t>
            </a:r>
            <a:r>
              <a:rPr lang="fr-FR" sz="800" b="1" cap="none" baseline="30000" dirty="0"/>
              <a:t>(1)</a:t>
            </a:r>
            <a:r>
              <a:rPr lang="fr-FR" sz="800" b="1" cap="none" dirty="0"/>
              <a:t> et à l’échéance</a:t>
            </a:r>
            <a:r>
              <a:rPr lang="fr-FR" sz="800" b="1" dirty="0">
                <a:solidFill>
                  <a:schemeClr val="tx2"/>
                </a:solidFill>
              </a:rPr>
              <a:t>, </a:t>
            </a:r>
            <a:r>
              <a:rPr lang="fr-FR" sz="800" b="1" cap="none" dirty="0">
                <a:solidFill>
                  <a:schemeClr val="tx2"/>
                </a:solidFill>
              </a:rPr>
              <a:t>ci après le titre de créance.</a:t>
            </a:r>
            <a:endParaRPr lang="fr-FR" sz="800" b="1" cap="none" dirty="0">
              <a:highlight>
                <a:srgbClr val="FFFF00"/>
              </a:highlight>
            </a:endParaRPr>
          </a:p>
          <a:p>
            <a:pPr marL="171450" indent="-171450" algn="just">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Période de commercialisation : </a:t>
            </a:r>
            <a:r>
              <a:rPr lang="fr-FR" sz="800" b="1" cap="none" dirty="0"/>
              <a:t>du 12 mai 2022 au 12 mai 2022 (inclus). </a:t>
            </a:r>
            <a:r>
              <a:rPr lang="fr-FR" sz="800" cap="none" dirty="0"/>
              <a:t>Une fois le montant de l’enveloppe initiale atteint (30 000 000 EUR), la commercialisation de « testsgoldmanfci » peut cesser à tout moment sans préavis avant le 12 mai 2022, ce dont vous serez informé(e), le cas échéant, par le distributeur.</a:t>
            </a:r>
          </a:p>
          <a:p>
            <a:pPr marL="171450" indent="-171450" algn="just">
              <a:spcBef>
                <a:spcPts val="1200"/>
              </a:spcBef>
              <a:buClr>
                <a:srgbClr val="1C1C1C"/>
              </a:buClr>
              <a:buSzPct val="100000"/>
              <a:buFont typeface="Wingdings" panose="05000000000000000000" pitchFamily="2" charset="2"/>
              <a:buChar char="§"/>
            </a:pPr>
            <a:r>
              <a:rPr lang="fr-FR" sz="800" b="1" dirty="0">
                <a:solidFill>
                  <a:srgbClr val="B9A049"/>
                </a:solidFill>
                <a:latin typeface="Futura PT" panose="020B0902020204020203" pitchFamily="34" charset="0"/>
              </a:rPr>
              <a:t>Durée d’investissement conseillée :</a:t>
            </a:r>
            <a:r>
              <a:rPr lang="fr-FR" sz="800" cap="none" dirty="0">
                <a:solidFill>
                  <a:schemeClr val="tx2"/>
                </a:solidFill>
              </a:rPr>
              <a:t> 9 ans</a:t>
            </a:r>
            <a:r>
              <a:rPr lang="fr-FR" sz="800" b="1" dirty="0">
                <a:solidFill>
                  <a:srgbClr val="B9A049"/>
                </a:solidFill>
                <a:latin typeface="Futura PT" panose="020B0902020204020203" pitchFamily="34" charset="0"/>
              </a:rPr>
              <a:t> </a:t>
            </a:r>
            <a:r>
              <a:rPr lang="fr-FR" sz="800" cap="none" dirty="0">
                <a:solidFill>
                  <a:schemeClr val="tx2"/>
                </a:solidFill>
              </a:rPr>
              <a:t>(hors remboursement anticipé automatique)</a:t>
            </a:r>
            <a:r>
              <a:rPr lang="fr-FR" sz="800" cap="none" baseline="30000" dirty="0">
                <a:solidFill>
                  <a:schemeClr val="tx2"/>
                </a:solidFill>
              </a:rPr>
              <a:t>(2)</a:t>
            </a:r>
            <a:r>
              <a:rPr lang="fr-FR" sz="800" cap="none" dirty="0">
                <a:solidFill>
                  <a:schemeClr val="tx2"/>
                </a:solidFill>
              </a:rPr>
              <a:t>. </a:t>
            </a:r>
          </a:p>
          <a:p>
            <a:pPr marL="171450" lvl="1" indent="-171450" algn="just">
              <a:buFont typeface="Proxima Nova Rg" panose="02000506030000020004" pitchFamily="2" charset="0"/>
              <a:buChar char=" "/>
            </a:pPr>
            <a:r>
              <a:rPr lang="fr-FR" sz="800" i="1" cap="none" dirty="0">
                <a:solidFill>
                  <a:schemeClr val="tx2"/>
                </a:solidFill>
              </a:rPr>
              <a:t>En cas de revente avant la date de remboursement final ou anticipé, </a:t>
            </a:r>
            <a:r>
              <a:rPr lang="fr-FR" sz="800" b="1" i="1" cap="none" dirty="0">
                <a:solidFill>
                  <a:schemeClr val="tx2"/>
                </a:solidFill>
              </a:rPr>
              <a:t>l’investisseur prend un risque de perte en capital non mesurable à priori</a:t>
            </a:r>
            <a:r>
              <a:rPr lang="fr-FR" sz="800" i="1" cap="none" dirty="0">
                <a:solidFill>
                  <a:schemeClr val="tx2"/>
                </a:solidFill>
              </a:rPr>
              <a:t>.</a:t>
            </a:r>
            <a:endParaRPr lang="fr-FR" sz="800" cap="none" dirty="0"/>
          </a:p>
          <a:p>
            <a:pPr marL="171450" indent="-171450" algn="just">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Produit de placement risqué </a:t>
            </a:r>
            <a:r>
              <a:rPr lang="fr-FR" sz="800" b="1" cap="none" dirty="0"/>
              <a:t>alternatif à un investissement dynamique risqué de type action.</a:t>
            </a:r>
            <a:endParaRPr lang="fr-FR" sz="800" cap="none" dirty="0"/>
          </a:p>
        </p:txBody>
      </p:sp>
      <p:sp>
        <p:nvSpPr>
          <p:cNvPr id="19" name="ZoneTexte 18">
            <a:extLst>
              <a:ext uri="{FF2B5EF4-FFF2-40B4-BE49-F238E27FC236}">
                <a16:creationId xmlns:a16="http://schemas.microsoft.com/office/drawing/2014/main" id="{31D75E17-6DBF-43D8-8176-54D6EA820E0A}"/>
              </a:ext>
            </a:extLst>
          </p:cNvPr>
          <p:cNvSpPr txBox="1"/>
          <p:nvPr/>
        </p:nvSpPr>
        <p:spPr>
          <a:xfrm>
            <a:off x="4175836" y="6069790"/>
            <a:ext cx="3024000" cy="3231654"/>
          </a:xfrm>
          <a:prstGeom prst="rect">
            <a:avLst/>
          </a:prstGeom>
          <a:solidFill>
            <a:schemeClr val="bg1"/>
          </a:solidFill>
        </p:spPr>
        <p:txBody>
          <a:bodyPr wrap="square" lIns="0" tIns="0" rIns="0" bIns="0">
            <a:spAutoFit/>
          </a:bodyPr>
          <a:lstStyle/>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Cadre d’investissement : </a:t>
            </a:r>
            <a:r>
              <a:rPr lang="fr-FR" sz="800" cap="none" dirty="0">
                <a:solidFill>
                  <a:srgbClr val="000000"/>
                </a:solidFill>
                <a:latin typeface="Proxima Nova Rg" panose="02000506030000020004" pitchFamily="2" charset="0"/>
              </a:rPr>
              <a:t>Compte titres et unité de compte d’un contrat d’assurance vie ou de capitalisation. Dans le cadre d'un contrat d'assurance-vie ou de capitalisation, l'assureur s'engage exclusivement sur le nombre d’unités de compte mais non sur leur valeur, qu’il ne garantit pas. Il est précisé que l’entreprise d’assurance d’une part, l’Émetteur et le Garant d’autre part, sont des entités juridiques indépendantes. Ce document n’a pas été rédigé par l’assureur.</a:t>
            </a:r>
          </a:p>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ISIN : </a:t>
            </a:r>
            <a:r>
              <a:rPr lang="fr-FR" sz="800" cap="none" dirty="0">
                <a:latin typeface="Proxima Nova Rg" panose="02000506030000020004" pitchFamily="2" charset="0"/>
              </a:rPr>
              <a:t>123456789123</a:t>
            </a:r>
            <a:endParaRPr lang="fr-FR" sz="800" cap="none" dirty="0">
              <a:solidFill>
                <a:srgbClr val="000000"/>
              </a:solidFill>
              <a:latin typeface="Proxima Nova Rg" panose="02000506030000020004" pitchFamily="2" charset="0"/>
            </a:endParaRPr>
          </a:p>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Cotation : </a:t>
            </a:r>
            <a:r>
              <a:rPr lang="fr-FR" sz="800" cap="none" dirty="0">
                <a:solidFill>
                  <a:srgbClr val="000000"/>
                </a:solidFill>
                <a:latin typeface="Proxima Nova Rg" panose="02000506030000020004" pitchFamily="2" charset="0"/>
              </a:rPr>
              <a:t>Marché officiel de la Bourse de Luxembourg (marché réglementé)</a:t>
            </a:r>
          </a:p>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Titre de créance émis par </a:t>
            </a:r>
            <a:r>
              <a:rPr lang="en-US" sz="800" b="1" cap="all" dirty="0">
                <a:solidFill>
                  <a:srgbClr val="B9A049"/>
                </a:solidFill>
                <a:latin typeface="Futura PT" panose="020B0902020204020203" pitchFamily="34" charset="0"/>
              </a:rPr>
              <a:t>Goldman Sachs Finance Corp International Ltd</a:t>
            </a:r>
            <a:r>
              <a:rPr lang="fr-FR" sz="800" b="1" cap="all" baseline="30000" dirty="0">
                <a:solidFill>
                  <a:srgbClr val="B9A049"/>
                </a:solidFill>
                <a:latin typeface="Futura PT" panose="020B0902020204020203" pitchFamily="34" charset="0"/>
              </a:rPr>
              <a:t>(3) </a:t>
            </a:r>
            <a:r>
              <a:rPr lang="fr-FR" sz="800" b="1" cap="all" dirty="0">
                <a:solidFill>
                  <a:srgbClr val="B9A049"/>
                </a:solidFill>
                <a:latin typeface="Futura PT" panose="020B0902020204020203" pitchFamily="34" charset="0"/>
              </a:rPr>
              <a:t>(“l’émetteur”). </a:t>
            </a:r>
            <a:r>
              <a:rPr lang="fr-FR" sz="800" dirty="0">
                <a:solidFill>
                  <a:srgbClr val="000000"/>
                </a:solidFill>
                <a:latin typeface="Proxima Nova Rg" panose="02000506030000020004" pitchFamily="2" charset="0"/>
              </a:rPr>
              <a:t>L’investisseur est par conséquent soumis au risque de défaut de paiement, de faillite ainsi que de mise en résolution de Goldman Sachs Finance Corp International Ltd. et de Goldman Sachs Group, Inc. (le « Garant »).</a:t>
            </a:r>
          </a:p>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garant : </a:t>
            </a:r>
            <a:r>
              <a:rPr lang="fr-FR" sz="800" dirty="0">
                <a:solidFill>
                  <a:srgbClr val="000000"/>
                </a:solidFill>
                <a:latin typeface="Proxima Nova Rg" panose="02000506030000020004" pitchFamily="2" charset="0"/>
              </a:rPr>
              <a:t>The </a:t>
            </a:r>
            <a:r>
              <a:rPr lang="en-US" sz="800" dirty="0">
                <a:solidFill>
                  <a:srgbClr val="000000"/>
                </a:solidFill>
                <a:latin typeface="Proxima Nova Rg" panose="02000506030000020004" pitchFamily="2" charset="0"/>
              </a:rPr>
              <a:t>Goldman Sachs Group, Inc</a:t>
            </a:r>
            <a:r>
              <a:rPr lang="en-US" sz="800" baseline="30000" dirty="0">
                <a:solidFill>
                  <a:srgbClr val="000000"/>
                </a:solidFill>
                <a:latin typeface="Proxima Nova Rg" panose="02000506030000020004" pitchFamily="2" charset="0"/>
              </a:rPr>
              <a:t>(4)</a:t>
            </a:r>
            <a:r>
              <a:rPr lang="en-US" sz="800" dirty="0">
                <a:solidFill>
                  <a:srgbClr val="000000"/>
                </a:solidFill>
                <a:latin typeface="Proxima Nova Rg" panose="02000506030000020004" pitchFamily="2" charset="0"/>
              </a:rPr>
              <a:t>.</a:t>
            </a:r>
            <a:endParaRPr lang="fr-FR" sz="800" dirty="0">
              <a:solidFill>
                <a:srgbClr val="000000"/>
              </a:solidFill>
              <a:latin typeface="Proxima Nova Rg" panose="02000506030000020004" pitchFamily="2" charset="0"/>
            </a:endParaRPr>
          </a:p>
          <a:p>
            <a:pPr algn="just">
              <a:spcBef>
                <a:spcPts val="1200"/>
              </a:spcBef>
              <a:buClr>
                <a:srgbClr val="1C1C1C"/>
              </a:buClr>
            </a:pPr>
            <a:endParaRPr lang="fr-FR" sz="800" dirty="0">
              <a:solidFill>
                <a:srgbClr val="000000"/>
              </a:solidFill>
              <a:latin typeface="Proxima Nova Rg" panose="02000506030000020004" pitchFamily="2" charset="0"/>
            </a:endParaRPr>
          </a:p>
          <a:p>
            <a:pPr algn="just">
              <a:buClr>
                <a:srgbClr val="000000"/>
              </a:buClr>
              <a:buSzPct val="100000"/>
            </a:pPr>
            <a:endParaRPr lang="fr-FR" sz="800" cap="none" dirty="0">
              <a:solidFill>
                <a:schemeClr val="tx2"/>
              </a:solidFill>
              <a:latin typeface="Proxima Nova Rg" panose="02000506030000020004" pitchFamily="2" charset="0"/>
            </a:endParaRPr>
          </a:p>
        </p:txBody>
      </p:sp>
      <p:sp>
        <p:nvSpPr>
          <p:cNvPr id="2" name="Espace réservé du numéro de diapositive 1">
            <a:extLst>
              <a:ext uri="{FF2B5EF4-FFF2-40B4-BE49-F238E27FC236}">
                <a16:creationId xmlns:a16="http://schemas.microsoft.com/office/drawing/2014/main" id="{715C228E-2A99-478D-9FD0-58B45E7297A5}"/>
              </a:ext>
            </a:extLst>
          </p:cNvPr>
          <p:cNvSpPr>
            <a:spLocks noGrp="1"/>
          </p:cNvSpPr>
          <p:nvPr>
            <p:ph type="sldNum" sz="quarter" idx="4"/>
          </p:nvPr>
        </p:nvSpPr>
        <p:spPr/>
        <p:txBody>
          <a:bodyPr/>
          <a:lstStyle/>
          <a:p>
            <a:fld id="{58F0BA28-1212-45AE-B075-64C06113A6D3}" type="slidenum">
              <a:rPr lang="fr-FR" smtClean="0"/>
              <a:pPr/>
              <a:t>1</a:t>
            </a:fld>
            <a:endParaRPr lang="fr-FR" dirty="0"/>
          </a:p>
        </p:txBody>
      </p:sp>
      <p:sp>
        <p:nvSpPr>
          <p:cNvPr id="9" name="Titre 3">
            <a:extLst>
              <a:ext uri="{FF2B5EF4-FFF2-40B4-BE49-F238E27FC236}">
                <a16:creationId xmlns:a16="http://schemas.microsoft.com/office/drawing/2014/main" id="{6C9A419D-F741-4800-A50D-43B35C3AA071}"/>
              </a:ext>
            </a:extLst>
          </p:cNvPr>
          <p:cNvSpPr txBox="1">
            <a:spLocks/>
          </p:cNvSpPr>
          <p:nvPr/>
        </p:nvSpPr>
        <p:spPr>
          <a:xfrm>
            <a:off x="432950" y="5219208"/>
            <a:ext cx="6466272" cy="712183"/>
          </a:xfrm>
          <a:prstGeom prst="rect">
            <a:avLst/>
          </a:prstGeom>
        </p:spPr>
        <p:txBody>
          <a:bodyPr anchor="ctr" anchorCtr="0">
            <a:noAutofit/>
          </a:bodyPr>
          <a:lstStyle>
            <a:lvl1pPr algn="l" defTabSz="755934" rtl="0" eaLnBrk="1" latinLnBrk="0" hangingPunct="1">
              <a:lnSpc>
                <a:spcPct val="90000"/>
              </a:lnSpc>
              <a:spcBef>
                <a:spcPct val="0"/>
              </a:spcBef>
              <a:buNone/>
              <a:defRPr sz="3637" kern="1200">
                <a:solidFill>
                  <a:schemeClr val="tx1"/>
                </a:solidFill>
                <a:latin typeface="+mj-lt"/>
                <a:ea typeface="+mj-ea"/>
                <a:cs typeface="+mj-cs"/>
              </a:defRPr>
            </a:lvl1pPr>
          </a:lstStyle>
          <a:p>
            <a:r>
              <a:rPr lang="fr-FR" sz="1800" dirty="0">
                <a:solidFill>
                  <a:srgbClr val="000000"/>
                </a:solidFill>
                <a:latin typeface="Futura PT" panose="020B0902020204020203" pitchFamily="34" charset="0"/>
              </a:rPr>
              <a:t>TESTSGOLDMANFCI</a:t>
            </a:r>
          </a:p>
        </p:txBody>
      </p:sp>
      <p:sp>
        <p:nvSpPr>
          <p:cNvPr id="11" name="Rectangle">
            <a:extLst>
              <a:ext uri="{FF2B5EF4-FFF2-40B4-BE49-F238E27FC236}">
                <a16:creationId xmlns:a16="http://schemas.microsoft.com/office/drawing/2014/main" id="{F3E4B6E5-DB2C-41A1-AD84-163E20A03579}"/>
              </a:ext>
            </a:extLst>
          </p:cNvPr>
          <p:cNvSpPr/>
          <p:nvPr/>
        </p:nvSpPr>
        <p:spPr>
          <a:xfrm>
            <a:off x="376518" y="5453556"/>
            <a:ext cx="56432" cy="216682"/>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Text Box 2">
            <a:extLst>
              <a:ext uri="{FF2B5EF4-FFF2-40B4-BE49-F238E27FC236}">
                <a16:creationId xmlns:a16="http://schemas.microsoft.com/office/drawing/2014/main" id="{6D78390A-2262-4712-95F9-8DE5399A1291}"/>
              </a:ext>
            </a:extLst>
          </p:cNvPr>
          <p:cNvSpPr txBox="1">
            <a:spLocks noChangeArrowheads="1"/>
          </p:cNvSpPr>
          <p:nvPr/>
        </p:nvSpPr>
        <p:spPr bwMode="auto">
          <a:xfrm>
            <a:off x="359839" y="9765983"/>
            <a:ext cx="6485461" cy="707886"/>
          </a:xfrm>
          <a:prstGeom prst="rect">
            <a:avLst/>
          </a:prstGeom>
          <a:noFill/>
          <a:ln w="9525">
            <a:noFill/>
            <a:miter lim="800000"/>
            <a:headEnd/>
            <a:tailEnd/>
          </a:ln>
        </p:spPr>
        <p:txBody>
          <a:bodyPr wrap="square" lIns="0" tIns="0" rIns="0" bIns="0">
            <a:spAutoFit/>
          </a:bodyPr>
          <a:lstStyle/>
          <a:p>
            <a:pPr algn="just" defTabSz="914400"/>
            <a:r>
              <a:rPr lang="fr-FR" sz="650" dirty="0">
                <a:solidFill>
                  <a:schemeClr val="tx2"/>
                </a:solidFill>
                <a:latin typeface="Proxima Nova Rg" panose="02000506030000020004" pitchFamily="2" charset="0"/>
              </a:rPr>
              <a:t>(1) L’investisseur prend un risque de perte en capital non mesurable a priori si le titre de créance est revendu avant la date d’échéance ou de remboursement automatique anticipé effective. L’investisseur supporte le risque de défaut de paiement, de faillite ainsi que de mise en résolution de l'Émetteur et/ou du Garant. Les risques associés à ce titre de créance sont détaillés dans cette brochure. </a:t>
            </a:r>
          </a:p>
          <a:p>
            <a:pPr algn="just" defTabSz="914400"/>
            <a:r>
              <a:rPr lang="fr-FR" sz="650" dirty="0">
                <a:solidFill>
                  <a:schemeClr val="tx2"/>
                </a:solidFill>
                <a:latin typeface="Proxima Nova Rg" panose="02000506030000020004" pitchFamily="2" charset="0"/>
              </a:rPr>
              <a:t>(2) Le remboursement automatique anticipé ne pourra pas se faire, en tout état de cause, avant le </a:t>
            </a:r>
            <a:r>
              <a:rPr lang="fr-FR" sz="700" cap="none" dirty="0"/>
              <a:t>&lt;DR1&gt;.</a:t>
            </a:r>
            <a:endParaRPr lang="fr-FR" sz="650" dirty="0">
              <a:solidFill>
                <a:schemeClr val="tx2"/>
              </a:solidFill>
              <a:latin typeface="Proxima Nova Rg" panose="02000506030000020004" pitchFamily="2" charset="0"/>
            </a:endParaRPr>
          </a:p>
          <a:p>
            <a:pPr algn="just" defTabSz="914400"/>
            <a:r>
              <a:rPr lang="fr-FR" sz="650" dirty="0">
                <a:solidFill>
                  <a:schemeClr val="tx2"/>
                </a:solidFill>
                <a:latin typeface="Proxima Nova Rg" panose="02000506030000020004" pitchFamily="2" charset="0"/>
              </a:rPr>
              <a:t>(3) L’Émetteur n’a sollicité ou obtenu aucune notation des principales agences de notation.</a:t>
            </a:r>
          </a:p>
          <a:p>
            <a:pPr algn="just" defTabSz="914400"/>
            <a:r>
              <a:rPr lang="fr-FR" sz="650" dirty="0">
                <a:solidFill>
                  <a:schemeClr val="tx2"/>
                </a:solidFill>
                <a:latin typeface="Proxima Nova Rg" panose="02000506030000020004" pitchFamily="2" charset="0"/>
              </a:rPr>
              <a:t>(4) Standard &amp; Poor’s : BBB+, Moody’s : A2, Fitch : A. Notations en vigueur au moment de la rédaction de la présente brochure le 19 juillet 2022. Ces notations peuvent être révisées à tout moment et ne sont pas une garantie de solvabilité de l'Émetteur et/ou du Garant. Elles ne sauraient constituer un argument de souscription au titre de créance.</a:t>
            </a:r>
          </a:p>
        </p:txBody>
      </p:sp>
    </p:spTree>
    <p:extLst>
      <p:ext uri="{BB962C8B-B14F-4D97-AF65-F5344CB8AC3E}">
        <p14:creationId xmlns:p14="http://schemas.microsoft.com/office/powerpoint/2010/main" val="2798353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C020E2D7-2893-410F-B4D2-6B6F6D80FBE4}"/>
              </a:ext>
            </a:extLst>
          </p:cNvPr>
          <p:cNvSpPr>
            <a:spLocks noGrp="1"/>
          </p:cNvSpPr>
          <p:nvPr>
            <p:ph type="sldNum" sz="quarter" idx="4"/>
          </p:nvPr>
        </p:nvSpPr>
        <p:spPr/>
        <p:txBody>
          <a:bodyPr/>
          <a:lstStyle/>
          <a:p>
            <a:fld id="{58F0BA28-1212-45AE-B075-64C06113A6D3}" type="slidenum">
              <a:rPr lang="fr-FR" smtClean="0"/>
              <a:pPr/>
              <a:t>11</a:t>
            </a:fld>
            <a:endParaRPr lang="fr-FR" dirty="0"/>
          </a:p>
        </p:txBody>
      </p:sp>
      <p:sp>
        <p:nvSpPr>
          <p:cNvPr id="8" name="Espace réservé du texte 11">
            <a:extLst>
              <a:ext uri="{FF2B5EF4-FFF2-40B4-BE49-F238E27FC236}">
                <a16:creationId xmlns:a16="http://schemas.microsoft.com/office/drawing/2014/main" id="{25F57E63-7609-49F5-AFF2-CE65182404AF}"/>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cap="none" dirty="0">
                <a:latin typeface="Futura PT" panose="020B0902020204020203" pitchFamily="34" charset="0"/>
              </a:rPr>
              <a:t>ZOOM SUR &lt;</a:t>
            </a:r>
            <a:r>
              <a:rPr lang="fr-FR" sz="1200" cap="none" dirty="0">
                <a:solidFill>
                  <a:srgbClr val="B9A049"/>
                </a:solidFill>
                <a:latin typeface="Futura PT" panose="020B0902020204020203" pitchFamily="34" charset="0"/>
              </a:rPr>
              <a:t>NOMSOUSJACENTP1</a:t>
            </a:r>
            <a:r>
              <a:rPr lang="fr-FR" sz="1200" cap="none" dirty="0">
                <a:latin typeface="Futura PT" panose="020B0902020204020203" pitchFamily="34" charset="0"/>
              </a:rPr>
              <a:t>&gt; </a:t>
            </a:r>
          </a:p>
        </p:txBody>
      </p:sp>
      <p:sp>
        <p:nvSpPr>
          <p:cNvPr id="9" name="Rectangle">
            <a:extLst>
              <a:ext uri="{FF2B5EF4-FFF2-40B4-BE49-F238E27FC236}">
                <a16:creationId xmlns:a16="http://schemas.microsoft.com/office/drawing/2014/main" id="{C0011B95-1A07-422F-8211-F672BFDFBA44}"/>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0" name="Espace réservé du texte 11">
            <a:extLst>
              <a:ext uri="{FF2B5EF4-FFF2-40B4-BE49-F238E27FC236}">
                <a16:creationId xmlns:a16="http://schemas.microsoft.com/office/drawing/2014/main" id="{F1348118-E250-4ECC-B8B1-943541DFB0DE}"/>
              </a:ext>
            </a:extLst>
          </p:cNvPr>
          <p:cNvSpPr txBox="1">
            <a:spLocks/>
          </p:cNvSpPr>
          <p:nvPr/>
        </p:nvSpPr>
        <p:spPr>
          <a:xfrm>
            <a:off x="458462" y="3684947"/>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endParaRPr lang="fr-FR" sz="1200" cap="none" dirty="0">
              <a:latin typeface="Futura PT" panose="020B0902020204020203" pitchFamily="34" charset="0"/>
            </a:endParaRPr>
          </a:p>
        </p:txBody>
      </p:sp>
      <p:sp>
        <p:nvSpPr>
          <p:cNvPr id="11" name="Rectangle">
            <a:extLst>
              <a:ext uri="{FF2B5EF4-FFF2-40B4-BE49-F238E27FC236}">
                <a16:creationId xmlns:a16="http://schemas.microsoft.com/office/drawing/2014/main" id="{BD9EC21A-7027-4EB5-A14E-721BF1217AA8}"/>
              </a:ext>
            </a:extLst>
          </p:cNvPr>
          <p:cNvSpPr/>
          <p:nvPr/>
        </p:nvSpPr>
        <p:spPr>
          <a:xfrm>
            <a:off x="361950" y="4116094"/>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graphicFrame>
        <p:nvGraphicFramePr>
          <p:cNvPr id="12" name="Tableau 11">
            <a:extLst>
              <a:ext uri="{FF2B5EF4-FFF2-40B4-BE49-F238E27FC236}">
                <a16:creationId xmlns:a16="http://schemas.microsoft.com/office/drawing/2014/main" id="{9C2661B6-D3C8-47C4-B00C-101FBDFE6745}"/>
              </a:ext>
            </a:extLst>
          </p:cNvPr>
          <p:cNvGraphicFramePr>
            <a:graphicFrameLocks noGrp="1"/>
          </p:cNvGraphicFramePr>
          <p:nvPr>
            <p:extLst>
              <p:ext uri="{D42A27DB-BD31-4B8C-83A1-F6EECF244321}">
                <p14:modId xmlns:p14="http://schemas.microsoft.com/office/powerpoint/2010/main" val="75297192"/>
              </p:ext>
            </p:extLst>
          </p:nvPr>
        </p:nvGraphicFramePr>
        <p:xfrm>
          <a:off x="458462" y="8539600"/>
          <a:ext cx="6544320" cy="558652"/>
        </p:xfrm>
        <a:graphic>
          <a:graphicData uri="http://schemas.openxmlformats.org/drawingml/2006/table">
            <a:tbl>
              <a:tblPr firstRow="1" bandRow="1"/>
              <a:tblGrid>
                <a:gridCol w="1964698">
                  <a:extLst>
                    <a:ext uri="{9D8B030D-6E8A-4147-A177-3AD203B41FA5}">
                      <a16:colId xmlns:a16="http://schemas.microsoft.com/office/drawing/2014/main" val="426783337"/>
                    </a:ext>
                  </a:extLst>
                </a:gridCol>
                <a:gridCol w="739434">
                  <a:extLst>
                    <a:ext uri="{9D8B030D-6E8A-4147-A177-3AD203B41FA5}">
                      <a16:colId xmlns:a16="http://schemas.microsoft.com/office/drawing/2014/main" val="1092029791"/>
                    </a:ext>
                  </a:extLst>
                </a:gridCol>
                <a:gridCol w="960047">
                  <a:extLst>
                    <a:ext uri="{9D8B030D-6E8A-4147-A177-3AD203B41FA5}">
                      <a16:colId xmlns:a16="http://schemas.microsoft.com/office/drawing/2014/main" val="2835768170"/>
                    </a:ext>
                  </a:extLst>
                </a:gridCol>
                <a:gridCol w="960047">
                  <a:extLst>
                    <a:ext uri="{9D8B030D-6E8A-4147-A177-3AD203B41FA5}">
                      <a16:colId xmlns:a16="http://schemas.microsoft.com/office/drawing/2014/main" val="2946066054"/>
                    </a:ext>
                  </a:extLst>
                </a:gridCol>
                <a:gridCol w="960047">
                  <a:extLst>
                    <a:ext uri="{9D8B030D-6E8A-4147-A177-3AD203B41FA5}">
                      <a16:colId xmlns:a16="http://schemas.microsoft.com/office/drawing/2014/main" val="2045902365"/>
                    </a:ext>
                  </a:extLst>
                </a:gridCol>
                <a:gridCol w="960047">
                  <a:extLst>
                    <a:ext uri="{9D8B030D-6E8A-4147-A177-3AD203B41FA5}">
                      <a16:colId xmlns:a16="http://schemas.microsoft.com/office/drawing/2014/main" val="631244412"/>
                    </a:ext>
                  </a:extLst>
                </a:gridCol>
              </a:tblGrid>
              <a:tr h="312188">
                <a:tc>
                  <a:txBody>
                    <a:bodyPr/>
                    <a:lstStyle/>
                    <a:p>
                      <a:pPr>
                        <a:defRPr sz="700"/>
                      </a:pPr>
                      <a:r>
                        <a:t>Performances au 18/07/2022</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dirty="0">
                          <a:solidFill>
                            <a:srgbClr val="04202E"/>
                          </a:solidFill>
                          <a:effectLst/>
                          <a:latin typeface="Proxima Nova Rg" panose="02000506030000020004" pitchFamily="2" charset="0"/>
                        </a:rPr>
                        <a:t>1 an</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dirty="0">
                          <a:solidFill>
                            <a:srgbClr val="04202E"/>
                          </a:solidFill>
                          <a:effectLst/>
                          <a:latin typeface="Proxima Nova Rg" panose="02000506030000020004" pitchFamily="2" charset="0"/>
                        </a:rPr>
                        <a:t>3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dirty="0">
                          <a:solidFill>
                            <a:srgbClr val="04202E"/>
                          </a:solidFill>
                          <a:effectLst/>
                          <a:latin typeface="Proxima Nova Rg" panose="02000506030000020004" pitchFamily="2" charset="0"/>
                        </a:rPr>
                        <a:t>5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a:solidFill>
                            <a:srgbClr val="04202E"/>
                          </a:solidFill>
                          <a:effectLst/>
                          <a:latin typeface="Proxima Nova Rg" panose="02000506030000020004" pitchFamily="2" charset="0"/>
                        </a:rPr>
                        <a:t>1</a:t>
                      </a:r>
                      <a:r>
                        <a:rPr lang="fr-FR" sz="800" b="1" i="0" u="none" strike="noStrike" dirty="0">
                          <a:solidFill>
                            <a:srgbClr val="04202E"/>
                          </a:solidFill>
                          <a:effectLst/>
                          <a:latin typeface="Proxima Nova Rg" panose="02000506030000020004" pitchFamily="2" charset="0"/>
                        </a:rPr>
                        <a:t>0</a:t>
                      </a:r>
                      <a:r>
                        <a:rPr lang="fr-FR" sz="800" b="1" i="0" u="none" strike="noStrike">
                          <a:solidFill>
                            <a:srgbClr val="04202E"/>
                          </a:solidFill>
                          <a:effectLst/>
                          <a:latin typeface="Proxima Nova Rg" panose="02000506030000020004" pitchFamily="2" charset="0"/>
                        </a:rPr>
                        <a:t> </a:t>
                      </a:r>
                      <a:r>
                        <a:rPr lang="fr-FR" sz="800" b="1" i="0" u="none" strike="noStrike" dirty="0">
                          <a:solidFill>
                            <a:srgbClr val="04202E"/>
                          </a:solidFill>
                          <a:effectLst/>
                          <a:latin typeface="Proxima Nova Rg" panose="02000506030000020004" pitchFamily="2" charset="0"/>
                        </a:rPr>
                        <a:t>ans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dirty="0">
                          <a:solidFill>
                            <a:srgbClr val="04202E"/>
                          </a:solidFill>
                          <a:effectLst/>
                          <a:latin typeface="Proxima Nova Rg" panose="02000506030000020004" pitchFamily="2" charset="0"/>
                        </a:rPr>
                        <a:t>12 ans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545727365"/>
                  </a:ext>
                </a:extLst>
              </a:tr>
              <a:tr h="246464">
                <a:tc>
                  <a:txBody>
                    <a:bodyPr/>
                    <a:lstStyle/>
                    <a:p>
                      <a:pPr>
                        <a:defRPr sz="700"/>
                      </a:pPr>
                      <a:r>
                        <a:t>BOUYGUES SA</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-4,57%</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4,11%</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0,13%</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133,40%</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78,87%</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3345566369"/>
                  </a:ext>
                </a:extLst>
              </a:tr>
            </a:tbl>
          </a:graphicData>
        </a:graphic>
      </p:graphicFrame>
      <p:sp>
        <p:nvSpPr>
          <p:cNvPr id="14" name="Espace réservé du texte 10">
            <a:extLst>
              <a:ext uri="{FF2B5EF4-FFF2-40B4-BE49-F238E27FC236}">
                <a16:creationId xmlns:a16="http://schemas.microsoft.com/office/drawing/2014/main" id="{BCDE6401-7CA2-46E0-A131-0DD4A83894B1}"/>
              </a:ext>
            </a:extLst>
          </p:cNvPr>
          <p:cNvSpPr txBox="1">
            <a:spLocks/>
          </p:cNvSpPr>
          <p:nvPr/>
        </p:nvSpPr>
        <p:spPr>
          <a:xfrm>
            <a:off x="359838" y="9764454"/>
            <a:ext cx="6839997" cy="300082"/>
          </a:xfrm>
          <a:prstGeom prst="rect">
            <a:avLst/>
          </a:prstGeom>
        </p:spPr>
        <p:txBody>
          <a:bodyPr wrap="square" lIns="0" tIns="0" rIns="0" bIns="0">
            <a:spAutoFit/>
          </a:bodyPr>
          <a:lstStyle>
            <a:lvl1pPr marL="0" indent="0" algn="l" defTabSz="755934" rtl="0" eaLnBrk="1" latinLnBrk="0" hangingPunct="1">
              <a:lnSpc>
                <a:spcPct val="100000"/>
              </a:lnSpc>
              <a:spcBef>
                <a:spcPts val="0"/>
              </a:spcBef>
              <a:buFont typeface="Arial" panose="020B0604020202020204" pitchFamily="34" charset="0"/>
              <a:buNone/>
              <a:defRPr sz="550" kern="1200" cap="all" baseline="0">
                <a:solidFill>
                  <a:schemeClr val="bg1"/>
                </a:solidFill>
                <a:latin typeface="Akkurat-Light" panose="02000303000000000000" pitchFamily="50" charset="0"/>
                <a:ea typeface="+mn-ea"/>
                <a:cs typeface="+mn-cs"/>
              </a:defRPr>
            </a:lvl1pPr>
            <a:lvl2pPr marL="0" indent="0" algn="l" defTabSz="755934" rtl="0" eaLnBrk="1" latinLnBrk="0" hangingPunct="1">
              <a:lnSpc>
                <a:spcPct val="100000"/>
              </a:lnSpc>
              <a:spcBef>
                <a:spcPts val="0"/>
              </a:spcBef>
              <a:buFont typeface="Arial" panose="020B0604020202020204" pitchFamily="34" charset="0"/>
              <a:buNone/>
              <a:defRPr sz="550" kern="1200">
                <a:solidFill>
                  <a:schemeClr val="bg1"/>
                </a:solidFill>
                <a:latin typeface="Akkurat-Light" panose="02000303000000000000" pitchFamily="50" charset="0"/>
                <a:ea typeface="+mn-ea"/>
                <a:cs typeface="+mn-cs"/>
              </a:defRPr>
            </a:lvl2pPr>
            <a:lvl3pPr marL="755934"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3pPr>
            <a:lvl4pPr marL="1133901"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4pPr>
            <a:lvl5pPr marL="1511869"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algn="just"/>
            <a:r>
              <a:rPr lang="fr-FR" sz="650" cap="none" dirty="0">
                <a:solidFill>
                  <a:srgbClr val="000000"/>
                </a:solidFill>
                <a:latin typeface="Proxima Nova Rg" panose="02000506030000020004" pitchFamily="2" charset="0"/>
              </a:rPr>
              <a:t>L’exactitude, l’exhaustivité ou la pertinence de l’information provenant de sources externes ne sont pas garanties, bien qu’elles aient été obtenues auprès de sources raisonnablement jugées fiables. Sous réserve des lois applicables, Goldman Sachs et ses sociétés affiliées n’assument aucune responsabilité à cet égard. Les éléments du présent document relatifs aux données de marchés sont fournis sur la base de données constatées à un moment précis et qui sont susceptibles de varier.</a:t>
            </a:r>
          </a:p>
        </p:txBody>
      </p:sp>
      <p:sp>
        <p:nvSpPr>
          <p:cNvPr id="15" name="ZoneTexte 14">
            <a:extLst>
              <a:ext uri="{FF2B5EF4-FFF2-40B4-BE49-F238E27FC236}">
                <a16:creationId xmlns:a16="http://schemas.microsoft.com/office/drawing/2014/main" id="{D301571D-46FA-406C-9C20-63B7C8A4EDB7}"/>
              </a:ext>
            </a:extLst>
          </p:cNvPr>
          <p:cNvSpPr txBox="1"/>
          <p:nvPr/>
        </p:nvSpPr>
        <p:spPr>
          <a:xfrm>
            <a:off x="458462" y="4032041"/>
            <a:ext cx="7101213" cy="276999"/>
          </a:xfrm>
          <a:prstGeom prst="rect">
            <a:avLst/>
          </a:prstGeom>
          <a:noFill/>
        </p:spPr>
        <p:txBody>
          <a:bodyPr wrap="square">
            <a:spAutoFit/>
          </a:bodyPr>
          <a:lstStyle/>
          <a:p>
            <a:r>
              <a:rPr lang="fr-FR" sz="1200" cap="none" dirty="0">
                <a:latin typeface="Futura PT" panose="020B0902020204020203" pitchFamily="34" charset="0"/>
              </a:rPr>
              <a:t>ÉVOLUTION DE L'ACTION </a:t>
            </a:r>
            <a:r>
              <a:rPr lang="fr-FR" sz="1200" cap="none" dirty="0">
                <a:solidFill>
                  <a:srgbClr val="B9A049"/>
                </a:solidFill>
                <a:latin typeface="Futura PT" panose="020B0902020204020203" pitchFamily="34" charset="0"/>
              </a:rPr>
              <a:t>BOUYGUES SA</a:t>
            </a:r>
            <a:r>
              <a:rPr lang="fr-FR" sz="1200" cap="none" dirty="0">
                <a:latin typeface="Futura PT" panose="020B0902020204020203" pitchFamily="34" charset="0"/>
              </a:rPr>
              <a:t> ENTRE LE </a:t>
            </a:r>
            <a:r>
              <a:rPr lang="en-US" sz="1200" b="0" dirty="0">
                <a:effectLst/>
                <a:latin typeface="+mj-lt"/>
              </a:rPr>
              <a:t>&lt;</a:t>
            </a:r>
            <a:r>
              <a:rPr lang="en-US" sz="1200" b="0" dirty="0">
                <a:solidFill>
                  <a:srgbClr val="B9A049"/>
                </a:solidFill>
                <a:effectLst/>
                <a:latin typeface="+mj-lt"/>
              </a:rPr>
              <a:t>DDR1-12</a:t>
            </a:r>
            <a:r>
              <a:rPr lang="en-US" sz="1200" b="0" dirty="0">
                <a:effectLst/>
                <a:latin typeface="+mj-lt"/>
              </a:rPr>
              <a:t>&gt;</a:t>
            </a:r>
            <a:r>
              <a:rPr lang="en-US" sz="1200" dirty="0">
                <a:latin typeface="+mj-lt"/>
              </a:rPr>
              <a:t> </a:t>
            </a:r>
            <a:r>
              <a:rPr lang="fr-FR" sz="1200" cap="none" dirty="0">
                <a:latin typeface="Futura PT" panose="020B0902020204020203" pitchFamily="34" charset="0"/>
              </a:rPr>
              <a:t>ET LE &lt;</a:t>
            </a:r>
            <a:r>
              <a:rPr lang="fr-FR" sz="1200" cap="none" dirty="0">
                <a:solidFill>
                  <a:srgbClr val="B9A049"/>
                </a:solidFill>
                <a:latin typeface="Futura PT" panose="020B0902020204020203" pitchFamily="34" charset="0"/>
              </a:rPr>
              <a:t>DDR1</a:t>
            </a:r>
            <a:r>
              <a:rPr lang="fr-FR" sz="1200" cap="none" dirty="0">
                <a:latin typeface="Futura PT" panose="020B0902020204020203" pitchFamily="34" charset="0"/>
              </a:rPr>
              <a:t>&gt;</a:t>
            </a:r>
          </a:p>
        </p:txBody>
      </p:sp>
      <p:sp>
        <p:nvSpPr>
          <p:cNvPr id="17" name="Espace réservé du texte 11">
            <a:extLst>
              <a:ext uri="{FF2B5EF4-FFF2-40B4-BE49-F238E27FC236}">
                <a16:creationId xmlns:a16="http://schemas.microsoft.com/office/drawing/2014/main" id="{D6BC4DC3-08AC-46D9-9190-B7E2B9732B6B}"/>
              </a:ext>
            </a:extLst>
          </p:cNvPr>
          <p:cNvSpPr txBox="1">
            <a:spLocks/>
          </p:cNvSpPr>
          <p:nvPr/>
        </p:nvSpPr>
        <p:spPr>
          <a:xfrm>
            <a:off x="458462" y="1039908"/>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endParaRPr lang="fr-FR" sz="1200" cap="none" dirty="0">
              <a:solidFill>
                <a:schemeClr val="accent5">
                  <a:lumMod val="60000"/>
                  <a:lumOff val="40000"/>
                </a:schemeClr>
              </a:solidFill>
              <a:latin typeface="Futura PT" panose="020B0902020204020203" pitchFamily="34" charset="0"/>
            </a:endParaRPr>
          </a:p>
        </p:txBody>
      </p:sp>
      <p:sp>
        <p:nvSpPr>
          <p:cNvPr id="16" name="ZoneTexte 15">
            <a:extLst>
              <a:ext uri="{FF2B5EF4-FFF2-40B4-BE49-F238E27FC236}">
                <a16:creationId xmlns:a16="http://schemas.microsoft.com/office/drawing/2014/main" id="{D20D325E-AC98-4EC6-9D36-254A7113FEA2}"/>
              </a:ext>
            </a:extLst>
          </p:cNvPr>
          <p:cNvSpPr txBox="1"/>
          <p:nvPr/>
        </p:nvSpPr>
        <p:spPr>
          <a:xfrm>
            <a:off x="586146" y="4531209"/>
            <a:ext cx="4057650" cy="369332"/>
          </a:xfrm>
          <a:prstGeom prst="rect">
            <a:avLst/>
          </a:prstGeom>
          <a:noFill/>
        </p:spPr>
        <p:txBody>
          <a:bodyPr wrap="square">
            <a:spAutoFit/>
          </a:bodyPr>
          <a:lstStyle/>
          <a:p/>
        </p:txBody>
      </p:sp>
      <p:sp>
        <p:nvSpPr>
          <p:cNvPr id="18" name="ZoneTexte 17">
            <a:extLst>
              <a:ext uri="{FF2B5EF4-FFF2-40B4-BE49-F238E27FC236}">
                <a16:creationId xmlns:a16="http://schemas.microsoft.com/office/drawing/2014/main" id="{9B028CA2-B057-FAEF-EFF1-D1F87BC5D8F3}"/>
              </a:ext>
            </a:extLst>
          </p:cNvPr>
          <p:cNvSpPr txBox="1"/>
          <p:nvPr/>
        </p:nvSpPr>
        <p:spPr>
          <a:xfrm>
            <a:off x="5417820" y="9174546"/>
            <a:ext cx="1913222" cy="215444"/>
          </a:xfrm>
          <a:prstGeom prst="rect">
            <a:avLst/>
          </a:prstGeom>
          <a:noFill/>
        </p:spPr>
        <p:txBody>
          <a:bodyPr wrap="square" rtlCol="0">
            <a:spAutoFit/>
          </a:bodyPr>
          <a:lstStyle/>
          <a:p>
            <a:r>
              <a:rPr lang="fr-FR" sz="800" u="sng" dirty="0"/>
              <a:t>Source :</a:t>
            </a:r>
            <a:r>
              <a:rPr lang="fr-FR" sz="800" dirty="0"/>
              <a:t> Bloomberg, le </a:t>
            </a:r>
            <a:r>
              <a:rPr lang="fr-FR" sz="800" dirty="0">
                <a:solidFill>
                  <a:schemeClr val="tx2"/>
                </a:solidFill>
              </a:rPr>
              <a:t>18 JUILLET 2022</a:t>
            </a:r>
            <a:endParaRPr lang="fr-FR" sz="800" dirty="0"/>
          </a:p>
        </p:txBody>
      </p:sp>
      <p:sp>
        <p:nvSpPr>
          <p:cNvPr id="19" name="ZoneTexte 18">
            <a:extLst>
              <a:ext uri="{FF2B5EF4-FFF2-40B4-BE49-F238E27FC236}">
                <a16:creationId xmlns:a16="http://schemas.microsoft.com/office/drawing/2014/main" id="{F430BCC1-AFEA-9CD5-2109-F2802CCF6A55}"/>
              </a:ext>
            </a:extLst>
          </p:cNvPr>
          <p:cNvSpPr txBox="1"/>
          <p:nvPr/>
        </p:nvSpPr>
        <p:spPr>
          <a:xfrm>
            <a:off x="5417820" y="8142859"/>
            <a:ext cx="1913222" cy="215444"/>
          </a:xfrm>
          <a:prstGeom prst="rect">
            <a:avLst/>
          </a:prstGeom>
          <a:noFill/>
        </p:spPr>
        <p:txBody>
          <a:bodyPr wrap="square" rtlCol="0">
            <a:spAutoFit/>
          </a:bodyPr>
          <a:lstStyle/>
          <a:p>
            <a:r>
              <a:rPr lang="fr-FR" sz="800" u="sng" dirty="0"/>
              <a:t>Source :</a:t>
            </a:r>
            <a:r>
              <a:rPr lang="fr-FR" sz="800" dirty="0"/>
              <a:t> Bloomberg, le </a:t>
            </a:r>
            <a:r>
              <a:rPr lang="fr-FR" sz="800" dirty="0">
                <a:solidFill>
                  <a:schemeClr val="tx2"/>
                </a:solidFill>
              </a:rPr>
              <a:t>18 JUILLET 2022</a:t>
            </a:r>
            <a:endParaRPr lang="fr-FR" sz="800" dirty="0"/>
          </a:p>
        </p:txBody>
      </p:sp>
      <p:pic>
        <p:nvPicPr>
          <p:cNvPr id="20" name="Picture 19" descr="graph5.png"/>
          <p:cNvPicPr>
            <a:picLocks noChangeAspect="1"/>
          </p:cNvPicPr>
          <p:nvPr/>
        </p:nvPicPr>
        <p:blipFill>
          <a:blip r:embed="rId2"/>
          <a:stretch>
            <a:fillRect/>
          </a:stretch>
        </p:blipFill>
        <p:spPr>
          <a:xfrm>
            <a:off x="320040" y="4297680"/>
            <a:ext cx="6858000" cy="3931920"/>
          </a:xfrm>
          <a:prstGeom prst="rect">
            <a:avLst/>
          </a:prstGeom>
        </p:spPr>
      </p:pic>
    </p:spTree>
    <p:extLst>
      <p:ext uri="{BB962C8B-B14F-4D97-AF65-F5344CB8AC3E}">
        <p14:creationId xmlns:p14="http://schemas.microsoft.com/office/powerpoint/2010/main" val="37253123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C33C7E1-5760-4AFF-97B6-9362D2C8CD65}"/>
              </a:ext>
            </a:extLst>
          </p:cNvPr>
          <p:cNvSpPr>
            <a:spLocks noGrp="1"/>
          </p:cNvSpPr>
          <p:nvPr>
            <p:ph type="sldNum" sz="quarter" idx="4"/>
          </p:nvPr>
        </p:nvSpPr>
        <p:spPr/>
        <p:txBody>
          <a:bodyPr/>
          <a:lstStyle/>
          <a:p>
            <a:fld id="{58F0BA28-1212-45AE-B075-64C06113A6D3}" type="slidenum">
              <a:rPr lang="fr-FR" smtClean="0"/>
              <a:pPr/>
              <a:t>12</a:t>
            </a:fld>
            <a:endParaRPr lang="fr-FR" dirty="0"/>
          </a:p>
        </p:txBody>
      </p:sp>
      <p:sp>
        <p:nvSpPr>
          <p:cNvPr id="5" name="Text Box 2">
            <a:extLst>
              <a:ext uri="{FF2B5EF4-FFF2-40B4-BE49-F238E27FC236}">
                <a16:creationId xmlns:a16="http://schemas.microsoft.com/office/drawing/2014/main" id="{45E1DCC2-11CD-41F7-969A-E4566F5B1573}"/>
              </a:ext>
            </a:extLst>
          </p:cNvPr>
          <p:cNvSpPr txBox="1">
            <a:spLocks noChangeArrowheads="1"/>
          </p:cNvSpPr>
          <p:nvPr/>
        </p:nvSpPr>
        <p:spPr bwMode="auto">
          <a:xfrm>
            <a:off x="361950" y="9765983"/>
            <a:ext cx="6483350" cy="107722"/>
          </a:xfrm>
          <a:prstGeom prst="rect">
            <a:avLst/>
          </a:prstGeom>
          <a:noFill/>
          <a:ln w="9525">
            <a:noFill/>
            <a:miter lim="800000"/>
            <a:headEnd/>
            <a:tailEnd/>
          </a:ln>
        </p:spPr>
        <p:txBody>
          <a:bodyPr wrap="square" lIns="0" tIns="0" rIns="0" bIns="0">
            <a:spAutoFit/>
          </a:bodyPr>
          <a:lstStyle/>
          <a:p>
            <a:pPr lvl="0" algn="just" defTabSz="914400"/>
            <a:r>
              <a:rPr lang="fr-FR" sz="700" dirty="0">
                <a:solidFill>
                  <a:srgbClr val="000000"/>
                </a:solidFill>
                <a:latin typeface="Proxima Nova Rg" panose="02000506030000020004" pitchFamily="2" charset="0"/>
              </a:rPr>
              <a:t>(1) Les conflits d’intérêts seront gérés suivant la réglementation en vigueur</a:t>
            </a:r>
            <a:endParaRPr lang="fr-FR" sz="650" i="1" dirty="0">
              <a:latin typeface="Proxima Nova Rg" panose="02000506030000020004" pitchFamily="2" charset="0"/>
            </a:endParaRPr>
          </a:p>
        </p:txBody>
      </p:sp>
      <p:graphicFrame>
        <p:nvGraphicFramePr>
          <p:cNvPr id="4" name="Tableau 3">
            <a:extLst>
              <a:ext uri="{FF2B5EF4-FFF2-40B4-BE49-F238E27FC236}">
                <a16:creationId xmlns:a16="http://schemas.microsoft.com/office/drawing/2014/main" id="{D75964C9-9893-4B10-B127-424F0758DE3D}"/>
              </a:ext>
            </a:extLst>
          </p:cNvPr>
          <p:cNvGraphicFramePr>
            <a:graphicFrameLocks noGrp="1"/>
          </p:cNvGraphicFramePr>
          <p:nvPr>
            <p:extLst>
              <p:ext uri="{D42A27DB-BD31-4B8C-83A1-F6EECF244321}">
                <p14:modId xmlns:p14="http://schemas.microsoft.com/office/powerpoint/2010/main" val="2730221094"/>
              </p:ext>
            </p:extLst>
          </p:nvPr>
        </p:nvGraphicFramePr>
        <p:xfrm>
          <a:off x="361950" y="979297"/>
          <a:ext cx="6837886" cy="8103775"/>
        </p:xfrm>
        <a:graphic>
          <a:graphicData uri="http://schemas.openxmlformats.org/drawingml/2006/table">
            <a:tbl>
              <a:tblPr firstRow="1" bandRow="1">
                <a:tableStyleId>{5C22544A-7EE6-4342-B048-85BDC9FD1C3A}</a:tableStyleId>
              </a:tblPr>
              <a:tblGrid>
                <a:gridCol w="2126026">
                  <a:extLst>
                    <a:ext uri="{9D8B030D-6E8A-4147-A177-3AD203B41FA5}">
                      <a16:colId xmlns:a16="http://schemas.microsoft.com/office/drawing/2014/main" val="404097337"/>
                    </a:ext>
                  </a:extLst>
                </a:gridCol>
                <a:gridCol w="4711860">
                  <a:extLst>
                    <a:ext uri="{9D8B030D-6E8A-4147-A177-3AD203B41FA5}">
                      <a16:colId xmlns:a16="http://schemas.microsoft.com/office/drawing/2014/main" val="3064900403"/>
                    </a:ext>
                  </a:extLst>
                </a:gridCol>
              </a:tblGrid>
              <a:tr h="268891">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Forme</a:t>
                      </a: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EMTN (Euro Medium Term Note), titre de créance de droit français présentant un risque de perte en capital en cours de vie et à l’échéance</a:t>
                      </a: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3719407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Émetteur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90000"/>
                        </a:lnSpc>
                        <a:spcBef>
                          <a:spcPct val="0"/>
                        </a:spcBef>
                        <a:spcAft>
                          <a:spcPct val="0"/>
                        </a:spcAft>
                        <a:buClrTx/>
                        <a:buSzTx/>
                        <a:buFontTx/>
                        <a:buNone/>
                        <a:tabLst/>
                        <a:defRPr sz="700"/>
                      </a:pPr>
                      <a:r>
                        <a:rPr lang="en-US" sz="700" b="0" i="0" kern="1200" noProof="0" dirty="0">
                          <a:solidFill>
                            <a:srgbClr val="000000"/>
                          </a:solidFill>
                          <a:latin typeface="Proxima Nova Rg" panose="02000506030000020004" pitchFamily="2" charset="0"/>
                          <a:ea typeface="+mn-ea"/>
                          <a:cs typeface="+mn-cs"/>
                        </a:rPr>
                        <a:t>Goldman Sachs Finance Corp International Ltd</a:t>
                      </a:r>
                      <a:endParaRPr lang="en-US" sz="700" b="0" i="0" kern="1200" baseline="0" noProof="0" dirty="0">
                        <a:solidFill>
                          <a:srgbClr val="000000"/>
                        </a:solidFill>
                        <a:latin typeface="Proxima Nova Rg" panose="02000506030000020004" pitchFamily="2" charset="0"/>
                        <a:ea typeface="+mn-ea"/>
                        <a:cs typeface="+mn-cs"/>
                      </a:endParaRP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6375626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Garant de la formule et des sommes dues</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90000"/>
                        </a:lnSpc>
                        <a:spcBef>
                          <a:spcPct val="0"/>
                        </a:spcBef>
                        <a:spcAft>
                          <a:spcPct val="0"/>
                        </a:spcAft>
                        <a:buClrTx/>
                        <a:buSzTx/>
                        <a:buFontTx/>
                        <a:buNone/>
                        <a:tabLst/>
                        <a:defRPr sz="700"/>
                      </a:pPr>
                      <a:r>
                        <a:rPr lang="en-US" sz="700" b="0" i="0" kern="1200" baseline="0" noProof="0" dirty="0">
                          <a:solidFill>
                            <a:srgbClr val="000000"/>
                          </a:solidFill>
                          <a:latin typeface="Proxima Nova Rg" panose="02000506030000020004" pitchFamily="2" charset="0"/>
                          <a:ea typeface="+mn-ea"/>
                          <a:cs typeface="+mn-cs"/>
                        </a:rPr>
                        <a:t>The Goldman Sachs Group, Inc., Delaware, USA.</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800262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Distributeur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noProof="0" dirty="0">
                          <a:solidFill>
                            <a:schemeClr val="tx1"/>
                          </a:solidFill>
                          <a:latin typeface="+mn-lt"/>
                          <a:ea typeface="+mn-ea"/>
                          <a:cs typeface="+mn-cs"/>
                        </a:rPr>
                        <a:t>EQUITIM, Prestataire de Service d’Investissements agréé par l’ACPR sous le numéro 11283.</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00717869"/>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Sous-jacent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l’action entre Bouygues SA (dividendes non réinvestis ; code Bloomberg : EN FP Equity ; place de cotation : sponsorEuronext Paris SA ; www.bouygues.com).</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521842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Devise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Euro (EUR - €)</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94602003"/>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Montant de l’émission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30 000 000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8943282"/>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Valeur nominale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1 000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79058737"/>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Montant minimum de souscription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1 Titre de créance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5542960"/>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Date d’émission </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12/05/2022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12042301"/>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Prix d’émission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100% de la Valeur Nominale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5130938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Période de commercialisation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Du 12/05/2022 au 12/05/2022 (inclus). Une fois le montant de l’enveloppe initiale atteint (30 000 000 EUR), la commercialisation de « testsgoldmanfci » peut cesser à tout moment sans préavis avant le 12/05/2022, ce dont vous serez informé(e), le cas échéant, par le distributeur.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5574276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Garantie du capital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1" i="0" kern="1200" noProof="0" dirty="0">
                          <a:solidFill>
                            <a:schemeClr val="tx1"/>
                          </a:solidFill>
                          <a:latin typeface="+mn-lt"/>
                          <a:ea typeface="+mn-ea"/>
                          <a:cs typeface="+mn-cs"/>
                        </a:rPr>
                        <a:t>Pas de garantie en capital, ni en cours de vie, ni à l’échéance.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1858367"/>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Date de constatation initiale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Le Cours Initial correspond au cour de clôture entre de l'action Bouygues SA le 12/05/2022.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9581314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Date de constatation finale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12/05/2031</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0456228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Date d’échéance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19/05/2031 (en l’absence de remboursement anticipé automatique)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7822103"/>
                  </a:ext>
                </a:extLst>
              </a:tr>
              <a:tr h="0">
                <a:tc>
                  <a:txBody>
                    <a:bodyPr/>
                    <a:lstStyle/>
                    <a:p>
                      <a:pPr>
                        <a:defRPr sz="700"/>
                      </a:pPr>
                      <a:r>
                        <a:t>Dates de constatation trimestrielle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12/05/2023, 14/08/2023, 13/11/2023, 12/02/2024, 13/05/2024, 12/08/2024, 12/11/2024, 12/02/2025, 12/05/2025, 12/08/2025, 12/11/2025, 12/02/2026, 12/05/2026, 12/08/2026, 12/11/2026, 12/02/2027, 12/05/2027, 12/08/2027, 12/11/2027, 14/02/2028, 12/05/2028, 14/08/2028, 13/11/2028, 12/02/2029, 14/05/2029, 13/08/2029, 12/11/2029, 12/02/2030, 13/05/2030, 12/08/2030, 12/11/2030, 12/02/2031, 12/05/2031, 12/05/2031</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3999219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Dates de remboursement anticipé automatique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2022-08-12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2643382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Barrière de remboursement anticipé automatique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100% du Cours Initial de l'action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03025879"/>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Seuil de versement à l’échéance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100% de son Cours Initial</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23953943"/>
                  </a:ext>
                </a:extLst>
              </a:tr>
              <a:tr h="0">
                <a:tc>
                  <a:txBody>
                    <a:bodyPr/>
                    <a:lstStyle/>
                    <a:p>
                      <a:pPr marL="0" marR="0" lvl="0" indent="0" algn="l" defTabSz="1042988" rtl="0" eaLnBrk="0" fontAlgn="base" latinLnBrk="0" hangingPunct="0">
                        <a:lnSpc>
                          <a:spcPct val="88000"/>
                        </a:lnSpc>
                        <a:spcBef>
                          <a:spcPts val="0"/>
                        </a:spcBef>
                        <a:spcAft>
                          <a:spcPct val="0"/>
                        </a:spcAft>
                        <a:buClrTx/>
                        <a:buSzTx/>
                        <a:buFontTx/>
                        <a:buNone/>
                        <a:tabLst/>
                        <a:defRPr sz="700"/>
                      </a:pPr>
                      <a:r>
                        <a:rPr lang="fr-FR" sz="700" b="1" kern="1200" dirty="0">
                          <a:solidFill>
                            <a:srgbClr val="B9A049"/>
                          </a:solidFill>
                          <a:latin typeface="+mn-lt"/>
                          <a:ea typeface="+mn-ea"/>
                          <a:cs typeface="+mn-cs"/>
                        </a:rPr>
                        <a:t>Barrière de perte en capital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50% du Cours Initial de l'action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2186435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Commission de souscription/rachat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sz="700"/>
                      </a:pPr>
                      <a:r>
                        <a:rPr lang="fr-FR" sz="700" b="0" i="0" kern="1200" dirty="0">
                          <a:solidFill>
                            <a:schemeClr val="tx1"/>
                          </a:solidFill>
                          <a:latin typeface="+mn-lt"/>
                          <a:ea typeface="+mn-ea"/>
                          <a:cs typeface="+mn-cs"/>
                        </a:rPr>
                        <a:t>Néant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6259715"/>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Éligibilité</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Contrat d’assurance vie ou de capitalisation </a:t>
                      </a:r>
                      <a:r>
                        <a:rPr lang="fr-FR" sz="700" b="0" i="0" kern="1200" dirty="0">
                          <a:solidFill>
                            <a:srgbClr val="000000"/>
                          </a:solidFill>
                          <a:latin typeface="Proxima Nova Rg" panose="02000506030000020004" pitchFamily="2" charset="0"/>
                          <a:ea typeface="+mn-ea"/>
                          <a:cs typeface="+mn-cs"/>
                        </a:rPr>
                        <a:t>et/ou compte-titres</a:t>
                      </a:r>
                      <a:endParaRPr lang="fr-FR" sz="700" b="0" i="0" kern="1200" dirty="0">
                        <a:solidFill>
                          <a:schemeClr val="tx1"/>
                        </a:solidFill>
                        <a:latin typeface="+mn-lt"/>
                        <a:ea typeface="+mn-ea"/>
                        <a:cs typeface="+mn-cs"/>
                      </a:endParaRP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0687289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Frais d’investissement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Selon les supports et les contrats. Veuillez contacter le distributeur pour plus de précisions.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49849711"/>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Cotation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Marché officiel de la Bourse de Luxembourg (marché réglementé).</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28494538"/>
                  </a:ext>
                </a:extLst>
              </a:tr>
              <a:tr h="232814">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Offre au public donnant lieu à la publication d’un prospectus </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&lt;OUI SI APE/ NON SINON&gt;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44161330"/>
                  </a:ext>
                </a:extLst>
              </a:tr>
              <a:tr h="232814">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Commission de distribution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95000"/>
                        </a:lnSpc>
                        <a:spcBef>
                          <a:spcPct val="0"/>
                        </a:spcBef>
                        <a:spcAft>
                          <a:spcPct val="0"/>
                        </a:spcAft>
                        <a:buClrTx/>
                        <a:buSzTx/>
                        <a:buFontTx/>
                        <a:buNone/>
                        <a:tabLst/>
                        <a:defRPr sz="700"/>
                      </a:pPr>
                      <a:r>
                        <a:rPr lang="fr-FR" sz="700" dirty="0">
                          <a:solidFill>
                            <a:srgbClr val="000000"/>
                          </a:solidFill>
                          <a:latin typeface="Proxima Nova Rg" panose="02000506030000020004" pitchFamily="2" charset="0"/>
                        </a:rPr>
                        <a:t>Dans le cadre de l’offre et de la vente de ces titres de créance, l’Émetteur paiera aux intermédiaires financiers agréés une commission de vente. La commission de vente est incluse dans le prix d’achat des titres de créance et n’excédera pas 1,00 % par an multiplié par la durée maximale des titres de créance exprimée en nombre d’années. L’intégralité de la commission de vente sera versée en un paiement unique initial après la fin de la période de commercialisation et sera acquise de manière définitive par les intermédiaires financiers, quelle que soit la durée de détention des titres de créance par les investisseurs. De plus amples informations sont disponibles auprès de l’intermédiaire financier ou de l’Émetteur sur demande. </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87158974"/>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Publication de la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kern="1200" dirty="0">
                          <a:solidFill>
                            <a:srgbClr val="000000"/>
                          </a:solidFill>
                          <a:latin typeface="Proxima Nova Rg" panose="02000506030000020004" pitchFamily="2" charset="0"/>
                          <a:ea typeface="+mn-ea"/>
                          <a:cs typeface="+mn-cs"/>
                        </a:rPr>
                        <a:t>BLOOMBERG, REUTERS et TELEKURS. Cours publié au moins une fois tous les 15 jours et tenu à la disposition du public en permanence. </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40539583"/>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Double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0" i="0" kern="1200" dirty="0">
                          <a:solidFill>
                            <a:srgbClr val="000000"/>
                          </a:solidFill>
                          <a:latin typeface="Proxima Nova Rg" panose="02000506030000020004" pitchFamily="2" charset="0"/>
                          <a:ea typeface="+mn-ea"/>
                          <a:cs typeface="+mn-cs"/>
                        </a:rPr>
                        <a:t>En plus de celle produite par </a:t>
                      </a:r>
                      <a:r>
                        <a:rPr lang="en-US" sz="700" b="0" i="0" kern="1200" dirty="0">
                          <a:solidFill>
                            <a:srgbClr val="000000"/>
                          </a:solidFill>
                          <a:latin typeface="Proxima Nova Rg" panose="02000506030000020004" pitchFamily="2" charset="0"/>
                          <a:ea typeface="+mn-ea"/>
                          <a:cs typeface="+mn-cs"/>
                        </a:rPr>
                        <a:t>Goldman Sachs International, London, GB</a:t>
                      </a:r>
                      <a:r>
                        <a:rPr lang="fr-FR" sz="700" b="0" i="0" kern="1200" dirty="0">
                          <a:solidFill>
                            <a:srgbClr val="000000"/>
                          </a:solidFill>
                          <a:latin typeface="Proxima Nova Rg" panose="02000506030000020004" pitchFamily="2" charset="0"/>
                          <a:ea typeface="+mn-ea"/>
                          <a:cs typeface="+mn-cs"/>
                        </a:rPr>
                        <a:t>, une valorisation du titre de créance sera assurée, tous les quinze jours à compter du 09/06/2022 par une société de service indépendante financièrement de </a:t>
                      </a:r>
                      <a:r>
                        <a:rPr lang="en-US" sz="700" b="0" i="0" kern="1200" dirty="0">
                          <a:solidFill>
                            <a:srgbClr val="000000"/>
                          </a:solidFill>
                          <a:latin typeface="Proxima Nova Rg" panose="02000506030000020004" pitchFamily="2" charset="0"/>
                          <a:ea typeface="+mn-ea"/>
                          <a:cs typeface="+mn-cs"/>
                        </a:rPr>
                        <a:t>Goldman Sachs Finance Corp International Ltd</a:t>
                      </a:r>
                      <a:r>
                        <a:rPr lang="fr-FR" sz="700" b="0" i="0" kern="1200" dirty="0">
                          <a:solidFill>
                            <a:srgbClr val="000000"/>
                          </a:solidFill>
                          <a:latin typeface="Proxima Nova Rg" panose="02000506030000020004" pitchFamily="2" charset="0"/>
                          <a:ea typeface="+mn-ea"/>
                          <a:cs typeface="+mn-cs"/>
                        </a:rPr>
                        <a:t>, </a:t>
                      </a:r>
                      <a:r>
                        <a:rPr lang="fr-FR" sz="700" b="0" i="0" kern="1200" dirty="0" err="1">
                          <a:solidFill>
                            <a:srgbClr val="000000"/>
                          </a:solidFill>
                          <a:latin typeface="Proxima Nova Rg" panose="02000506030000020004" pitchFamily="2" charset="0"/>
                          <a:ea typeface="+mn-ea"/>
                          <a:cs typeface="+mn-cs"/>
                        </a:rPr>
                        <a:t>Refinitiv</a:t>
                      </a:r>
                      <a:r>
                        <a:rPr lang="fr-FR" sz="700" b="0" i="0" kern="1200" dirty="0">
                          <a:solidFill>
                            <a:srgbClr val="000000"/>
                          </a:solidFill>
                          <a:latin typeface="Proxima Nova Rg" panose="02000506030000020004" pitchFamily="2" charset="0"/>
                          <a:ea typeface="+mn-ea"/>
                          <a:cs typeface="+mn-cs"/>
                        </a:rPr>
                        <a: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1151076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Marché secondaire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95000"/>
                        </a:lnSpc>
                        <a:spcBef>
                          <a:spcPct val="0"/>
                        </a:spcBef>
                        <a:spcAft>
                          <a:spcPct val="0"/>
                        </a:spcAft>
                        <a:buClrTx/>
                        <a:buSzTx/>
                        <a:buFontTx/>
                        <a:buNone/>
                        <a:tabLst/>
                        <a:defRPr sz="700"/>
                      </a:pPr>
                      <a:r>
                        <a:rPr lang="fr-FR" sz="700" b="0" i="0" kern="1200" noProof="0" dirty="0">
                          <a:solidFill>
                            <a:srgbClr val="000000"/>
                          </a:solidFill>
                          <a:latin typeface="Proxima Nova Rg" panose="02000506030000020004" pitchFamily="2" charset="0"/>
                          <a:ea typeface="+mn-ea"/>
                          <a:cs typeface="+mn-cs"/>
                        </a:rPr>
                        <a:t>Dans des conditions normales de marché, des prix indicatifs pour une possible sortie et entrée (dans la limite de l’enveloppe disponible) peuvent être proposés quotidiennement pendant toute la durée de vie du titre de créance, avec une fourchette achat/vente maximale de 1,00%. Cf. le « Rachat par </a:t>
                      </a:r>
                      <a:r>
                        <a:rPr lang="en-US" sz="700" b="0" i="0" kern="1200" noProof="0" dirty="0">
                          <a:solidFill>
                            <a:srgbClr val="000000"/>
                          </a:solidFill>
                          <a:latin typeface="Proxima Nova Rg" panose="02000506030000020004" pitchFamily="2" charset="0"/>
                          <a:ea typeface="+mn-ea"/>
                          <a:cs typeface="+mn-cs"/>
                        </a:rPr>
                        <a:t>Goldman Sachs International, London, GB</a:t>
                      </a:r>
                      <a:r>
                        <a:rPr lang="fr-FR" sz="700" b="0" i="0" kern="1200" noProof="0" dirty="0">
                          <a:solidFill>
                            <a:srgbClr val="000000"/>
                          </a:solidFill>
                          <a:latin typeface="Proxima Nova Rg" panose="02000506030000020004" pitchFamily="2" charset="0"/>
                          <a:ea typeface="+mn-ea"/>
                          <a:cs typeface="+mn-cs"/>
                        </a:rPr>
                        <a:t> » dans les avertissements en page suivante. </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0988225"/>
                  </a:ext>
                </a:extLst>
              </a:tr>
              <a:tr h="0">
                <a:tc>
                  <a:txBody>
                    <a:bodyPr/>
                    <a:lstStyle/>
                    <a:p>
                      <a:pPr algn="l">
                        <a:lnSpc>
                          <a:spcPct val="100000"/>
                        </a:lnSpc>
                        <a:defRPr sz="700"/>
                      </a:pPr>
                      <a:r>
                        <a:rPr lang="fr-FR" sz="700" b="1" kern="1200">
                          <a:solidFill>
                            <a:srgbClr val="B9A049"/>
                          </a:solidFill>
                          <a:latin typeface="+mn-lt"/>
                          <a:ea typeface="+mn-ea"/>
                          <a:cs typeface="+mn-cs"/>
                        </a:rPr>
                        <a:t>Agent de calcul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t>Goldman Sachs International, London, GB, ce qui peut être source de conflit d’intérêts(1). Les conflits d’intérêts qui peuvent être engendrés seront gérés conformément à la réglementation applicable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1602086"/>
                  </a:ext>
                </a:extLst>
              </a:tr>
              <a:tr h="198679">
                <a:tc>
                  <a:txBody>
                    <a:bodyPr/>
                    <a:lstStyle/>
                    <a:p>
                      <a:pPr marL="0" marR="0" lvl="0" indent="0" algn="l" defTabSz="1042988" rtl="0" eaLnBrk="1" fontAlgn="base" latinLnBrk="0" hangingPunct="1">
                        <a:lnSpc>
                          <a:spcPct val="100000"/>
                        </a:lnSpc>
                        <a:spcBef>
                          <a:spcPct val="0"/>
                        </a:spcBef>
                        <a:spcAft>
                          <a:spcPct val="0"/>
                        </a:spcAft>
                        <a:buClrTx/>
                        <a:buSzTx/>
                        <a:buFontTx/>
                        <a:buNone/>
                        <a:tabLst/>
                        <a:defRPr sz="700"/>
                      </a:pPr>
                      <a:r>
                        <a:rPr lang="fr-FR" sz="700" b="1" kern="1200">
                          <a:solidFill>
                            <a:srgbClr val="B9A049"/>
                          </a:solidFill>
                          <a:latin typeface="+mn-lt"/>
                          <a:ea typeface="+mn-ea"/>
                          <a:cs typeface="+mn-cs"/>
                        </a:rPr>
                        <a:t>Code ISIN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123456789123</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69171025"/>
                  </a:ext>
                </a:extLst>
              </a:tr>
            </a:tbl>
          </a:graphicData>
        </a:graphic>
      </p:graphicFrame>
      <p:sp>
        <p:nvSpPr>
          <p:cNvPr id="6" name="Espace réservé du texte 11">
            <a:extLst>
              <a:ext uri="{FF2B5EF4-FFF2-40B4-BE49-F238E27FC236}">
                <a16:creationId xmlns:a16="http://schemas.microsoft.com/office/drawing/2014/main" id="{D1EA6C15-C1C4-4A82-BC93-5F15BEC19581}"/>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Caractéristiques financières</a:t>
            </a:r>
          </a:p>
        </p:txBody>
      </p:sp>
      <p:sp>
        <p:nvSpPr>
          <p:cNvPr id="7" name="Rectangle">
            <a:extLst>
              <a:ext uri="{FF2B5EF4-FFF2-40B4-BE49-F238E27FC236}">
                <a16:creationId xmlns:a16="http://schemas.microsoft.com/office/drawing/2014/main" id="{88144A7C-A317-4A1A-AD52-95875AF24439}"/>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7136497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6729D5DF-64B7-42E8-97CC-1D4950B37616}"/>
              </a:ext>
            </a:extLst>
          </p:cNvPr>
          <p:cNvSpPr>
            <a:spLocks noGrp="1"/>
          </p:cNvSpPr>
          <p:nvPr>
            <p:ph type="sldNum" sz="quarter" idx="4"/>
          </p:nvPr>
        </p:nvSpPr>
        <p:spPr/>
        <p:txBody>
          <a:bodyPr/>
          <a:lstStyle/>
          <a:p>
            <a:fld id="{58F0BA28-1212-45AE-B075-64C06113A6D3}" type="slidenum">
              <a:rPr lang="fr-FR" smtClean="0"/>
              <a:pPr/>
              <a:t>14</a:t>
            </a:fld>
            <a:endParaRPr lang="fr-FR" dirty="0"/>
          </a:p>
        </p:txBody>
      </p:sp>
      <p:sp>
        <p:nvSpPr>
          <p:cNvPr id="5" name="Text Box 2">
            <a:extLst>
              <a:ext uri="{FF2B5EF4-FFF2-40B4-BE49-F238E27FC236}">
                <a16:creationId xmlns:a16="http://schemas.microsoft.com/office/drawing/2014/main" id="{6BFB109F-5627-4F3D-AFA6-008D738F143C}"/>
              </a:ext>
            </a:extLst>
          </p:cNvPr>
          <p:cNvSpPr txBox="1">
            <a:spLocks noChangeArrowheads="1"/>
          </p:cNvSpPr>
          <p:nvPr/>
        </p:nvSpPr>
        <p:spPr bwMode="auto">
          <a:xfrm>
            <a:off x="361950" y="9765983"/>
            <a:ext cx="6483350" cy="266740"/>
          </a:xfrm>
          <a:prstGeom prst="rect">
            <a:avLst/>
          </a:prstGeom>
          <a:noFill/>
          <a:ln w="9525">
            <a:noFill/>
            <a:miter lim="800000"/>
            <a:headEnd/>
            <a:tailEnd/>
          </a:ln>
        </p:spPr>
        <p:txBody>
          <a:bodyPr wrap="square" lIns="0" tIns="0" rIns="0" bIns="0">
            <a:spAutoFit/>
          </a:bodyPr>
          <a:lstStyle/>
          <a:p>
            <a:pPr algn="just" defTabSz="914400"/>
            <a:r>
              <a:rPr lang="fr-FR" sz="650" baseline="30000" dirty="0"/>
              <a:t>Siège social : Société Equitim, 121 rue d'Aguesseau - 92100 Boulogne-Billancourt.</a:t>
            </a:r>
          </a:p>
          <a:p>
            <a:pPr algn="just" defTabSz="914400"/>
            <a:r>
              <a:rPr lang="fr-FR" sz="650" baseline="30000" dirty="0"/>
              <a:t>Société par Actions Simplifiée de 947 369 euros.</a:t>
            </a:r>
          </a:p>
          <a:p>
            <a:pPr algn="just" defTabSz="914400"/>
            <a:r>
              <a:rPr lang="fr-FR" sz="650" baseline="30000" dirty="0"/>
              <a:t>Numéro SIRET : 50093363500012</a:t>
            </a:r>
          </a:p>
          <a:p>
            <a:pPr algn="just" defTabSz="914400"/>
            <a:r>
              <a:rPr lang="fr-FR" sz="650" baseline="30000" dirty="0"/>
              <a:t>Entreprise d’investissement agréée en 2013 par l’Autorité de Contrôle Prudentiel et de Résolution sous le numéro 11283 et contrôlée par cette même autorité et l’Autorité des Marchés Financiers.</a:t>
            </a:r>
          </a:p>
        </p:txBody>
      </p:sp>
    </p:spTree>
    <p:extLst>
      <p:ext uri="{BB962C8B-B14F-4D97-AF65-F5344CB8AC3E}">
        <p14:creationId xmlns:p14="http://schemas.microsoft.com/office/powerpoint/2010/main" val="4410787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989FF6E-D137-4B1B-BC4C-4F8B7B21D311}"/>
              </a:ext>
            </a:extLst>
          </p:cNvPr>
          <p:cNvSpPr>
            <a:spLocks noGrp="1"/>
          </p:cNvSpPr>
          <p:nvPr>
            <p:ph type="sldNum" sz="quarter" idx="4"/>
          </p:nvPr>
        </p:nvSpPr>
        <p:spPr/>
        <p:txBody>
          <a:bodyPr/>
          <a:lstStyle/>
          <a:p>
            <a:fld id="{58F0BA28-1212-45AE-B075-64C06113A6D3}" type="slidenum">
              <a:rPr lang="fr-FR" smtClean="0"/>
              <a:pPr/>
              <a:t>2</a:t>
            </a:fld>
            <a:endParaRPr lang="fr-FR" dirty="0"/>
          </a:p>
        </p:txBody>
      </p:sp>
      <p:sp>
        <p:nvSpPr>
          <p:cNvPr id="8" name="Text Box 2">
            <a:extLst>
              <a:ext uri="{FF2B5EF4-FFF2-40B4-BE49-F238E27FC236}">
                <a16:creationId xmlns:a16="http://schemas.microsoft.com/office/drawing/2014/main" id="{38611E08-F7D1-4B39-8F74-B0ABAC8875AC}"/>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dirty="0">
                <a:solidFill>
                  <a:srgbClr val="000000"/>
                </a:solidFill>
                <a:latin typeface="Proxima Nova Rg" panose="02000506030000020004" pitchFamily="2" charset="0"/>
              </a:rPr>
              <a:t>(1) Veuillez vous référer au tableau récapitulant les principales caractéristiques financières en page 7 pour le détail des dates. </a:t>
            </a:r>
          </a:p>
          <a:p>
            <a:pPr algn="just"/>
            <a:r>
              <a:rPr lang="fr-FR" sz="650" dirty="0">
                <a:solidFill>
                  <a:srgbClr val="000000"/>
                </a:solidFill>
                <a:latin typeface="Proxima Nova Rg" panose="02000506030000020004" pitchFamily="2" charset="0"/>
              </a:rPr>
              <a:t>(2)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12/05/2022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cours dépendant de l’évolution des paramètres de marché au moment de la sortie (cours de l'action, des taux d’intérêt, de la volatilité et des primes de risque de crédit notamment) et pourra donc entraîner un risque de perte en capital.</a:t>
            </a:r>
          </a:p>
        </p:txBody>
      </p:sp>
      <p:sp>
        <p:nvSpPr>
          <p:cNvPr id="9" name="Espace réservé du texte 11">
            <a:extLst>
              <a:ext uri="{FF2B5EF4-FFF2-40B4-BE49-F238E27FC236}">
                <a16:creationId xmlns:a16="http://schemas.microsoft.com/office/drawing/2014/main" id="{BABA6F2C-8A6E-407C-B54F-E6563E0166F3}"/>
              </a:ext>
            </a:extLst>
          </p:cNvPr>
          <p:cNvSpPr txBox="1">
            <a:spLocks/>
          </p:cNvSpPr>
          <p:nvPr/>
        </p:nvSpPr>
        <p:spPr>
          <a:xfrm>
            <a:off x="458462" y="670080"/>
            <a:ext cx="289764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LES OBJECTIFS D’INVESTISSEMENT</a:t>
            </a:r>
          </a:p>
        </p:txBody>
      </p:sp>
      <p:sp>
        <p:nvSpPr>
          <p:cNvPr id="11" name="Rectangle">
            <a:extLst>
              <a:ext uri="{FF2B5EF4-FFF2-40B4-BE49-F238E27FC236}">
                <a16:creationId xmlns:a16="http://schemas.microsoft.com/office/drawing/2014/main" id="{53E1E26E-6DAD-4328-A3B2-AD4C9876CE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texte 11">
            <a:extLst>
              <a:ext uri="{FF2B5EF4-FFF2-40B4-BE49-F238E27FC236}">
                <a16:creationId xmlns:a16="http://schemas.microsoft.com/office/drawing/2014/main" id="{5DA83454-519B-4E6A-812F-048CD0F99996}"/>
              </a:ext>
            </a:extLst>
          </p:cNvPr>
          <p:cNvSpPr txBox="1">
            <a:spLocks/>
          </p:cNvSpPr>
          <p:nvPr/>
        </p:nvSpPr>
        <p:spPr>
          <a:xfrm>
            <a:off x="458462" y="5245762"/>
            <a:ext cx="4248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SCHÉMA DU MÉCANISME DE REMBOURSEMENT</a:t>
            </a:r>
          </a:p>
        </p:txBody>
      </p:sp>
      <p:sp>
        <p:nvSpPr>
          <p:cNvPr id="14" name="Rectangle">
            <a:extLst>
              <a:ext uri="{FF2B5EF4-FFF2-40B4-BE49-F238E27FC236}">
                <a16:creationId xmlns:a16="http://schemas.microsoft.com/office/drawing/2014/main" id="{D6BE63DD-C030-4686-859D-855377F73DE2}"/>
              </a:ext>
            </a:extLst>
          </p:cNvPr>
          <p:cNvSpPr/>
          <p:nvPr/>
        </p:nvSpPr>
        <p:spPr>
          <a:xfrm>
            <a:off x="361950" y="5279022"/>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6" name="Espace réservé du texte 11">
            <a:extLst>
              <a:ext uri="{FF2B5EF4-FFF2-40B4-BE49-F238E27FC236}">
                <a16:creationId xmlns:a16="http://schemas.microsoft.com/office/drawing/2014/main" id="{E676ECD3-0DEA-491E-887F-9613472B311F}"/>
              </a:ext>
            </a:extLst>
          </p:cNvPr>
          <p:cNvSpPr txBox="1">
            <a:spLocks/>
          </p:cNvSpPr>
          <p:nvPr/>
        </p:nvSpPr>
        <p:spPr>
          <a:xfrm>
            <a:off x="458462" y="974579"/>
            <a:ext cx="6741374" cy="3769237"/>
          </a:xfrm>
          <a:prstGeom prst="rect">
            <a:avLst/>
          </a:prstGeom>
        </p:spPr>
        <p:txBody>
          <a:bodyPr wrap="square" lIns="0" tIns="0" rIns="0" bIns="0">
            <a:sp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Futura PT" panose="020B0902020204020203" pitchFamily="34" charset="0"/>
                <a:ea typeface="+mn-ea"/>
                <a:cs typeface="Gotham Bold" pitchFamily="50" charset="0"/>
              </a:defRPr>
            </a:lvl1pPr>
            <a:lvl2pPr marL="0" indent="0" algn="l" defTabSz="755934" rtl="0" eaLnBrk="1" latinLnBrk="0" hangingPunct="1">
              <a:lnSpc>
                <a:spcPct val="100000"/>
              </a:lnSpc>
              <a:spcBef>
                <a:spcPts val="800"/>
              </a:spcBef>
              <a:buFont typeface="Arial" panose="020B0604020202020204" pitchFamily="34" charset="0"/>
              <a:buNone/>
              <a:defRPr sz="900" kern="1200">
                <a:solidFill>
                  <a:schemeClr val="tx2"/>
                </a:solidFill>
                <a:latin typeface="+mn-lt"/>
                <a:ea typeface="+mn-ea"/>
                <a:cs typeface="+mn-cs"/>
              </a:defRPr>
            </a:lvl2pPr>
            <a:lvl3pPr marL="0" indent="0" algn="l" defTabSz="755934" rtl="0" eaLnBrk="1" latinLnBrk="0" hangingPunct="1">
              <a:lnSpc>
                <a:spcPct val="100000"/>
              </a:lnSpc>
              <a:spcBef>
                <a:spcPts val="800"/>
              </a:spcBef>
              <a:buFont typeface="Arial" panose="020B0604020202020204" pitchFamily="34" charset="0"/>
              <a:buNone/>
              <a:defRPr sz="900" kern="1200">
                <a:solidFill>
                  <a:schemeClr val="tx1"/>
                </a:solidFill>
                <a:latin typeface="+mn-lt"/>
                <a:ea typeface="+mn-ea"/>
                <a:cs typeface="+mn-cs"/>
              </a:defRPr>
            </a:lvl3pPr>
            <a:lvl4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Light Italic" panose="02000000000000000000" pitchFamily="50" charset="0"/>
                <a:ea typeface="+mn-ea"/>
                <a:cs typeface="+mn-cs"/>
              </a:defRPr>
            </a:lvl4pPr>
            <a:lvl5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marR="0" lvl="1" indent="0" algn="just" defTabSz="755934" rtl="0" eaLnBrk="1" fontAlgn="auto" latinLnBrk="0" hangingPunct="1">
              <a:lnSpc>
                <a:spcPct val="90000"/>
              </a:lnSpc>
              <a:spcBef>
                <a:spcPts val="800"/>
              </a:spcBef>
              <a:spcAft>
                <a:spcPts val="200"/>
              </a:spcAft>
              <a:buClrTx/>
              <a:buSzTx/>
              <a:buFont typeface="Arial" panose="020B0604020202020204" pitchFamily="34" charset="0"/>
              <a:buNone/>
              <a:tabLst/>
              <a:defRPr/>
            </a:pPr>
            <a:r>
              <a:rPr kumimoji="0" lang="fr-FR" sz="800" b="0" i="0" u="none" strike="noStrike" kern="1200" cap="none" spc="0" normalizeH="0" baseline="0" noProof="0" dirty="0">
                <a:ln>
                  <a:noFill/>
                </a:ln>
                <a:solidFill>
                  <a:schemeClr val="tx1"/>
                </a:solidFill>
                <a:effectLst/>
                <a:uLnTx/>
                <a:uFillTx/>
                <a:latin typeface="Proxima Nova Rg"/>
                <a:ea typeface="+mn-ea"/>
                <a:cs typeface="+mn-cs"/>
              </a:rPr>
              <a:t>Les termes « capital » et « capital initial » utilisés dans cette brochure désignent la Valeur Nominale des titres de créance « </a:t>
            </a:r>
            <a:r>
              <a:rPr lang="fr-FR" sz="800" dirty="0">
                <a:solidFill>
                  <a:schemeClr val="tx1"/>
                </a:solidFill>
                <a:latin typeface="Proxima Nova Rg"/>
              </a:rPr>
              <a:t>testsgoldmanfci</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 soit 1000 EUR. Le montant remboursé est brut hors frais et fiscalité applicable au cadre d’investissement. Les Taux de Rendement Annuel (« TRA ») sont nets de frais de gestion pour les contrats d’assurance vie/capitalisation ou net de droits de garde en compte-titres (en prenant comme hypothèse un taux de frais de gestion ou de droits de garde de 1,00% annuel), mais sans prise en compte des autres frais, de la fiscalité et prélèvements sociaux applicables au cadre d’investissement. Ils sont calculés pour un investissement entre le </a:t>
            </a:r>
            <a:r>
              <a:rPr lang="fr-FR" sz="800" dirty="0">
                <a:solidFill>
                  <a:schemeClr val="tx1"/>
                </a:solidFill>
                <a:latin typeface="Proxima Nova Rg"/>
              </a:rPr>
              <a:t>12/05/2022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et la date d’échéance</a:t>
            </a:r>
            <a:r>
              <a:rPr lang="fr-FR" sz="800" baseline="30000" dirty="0">
                <a:solidFill>
                  <a:schemeClr val="tx2"/>
                </a:solidFill>
              </a:rPr>
              <a:t>(1) </a:t>
            </a:r>
            <a:r>
              <a:rPr lang="fr-FR" sz="800" b="1" baseline="30000" dirty="0"/>
              <a: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ou la date de remboursement automatique anticipé effective</a:t>
            </a:r>
            <a:r>
              <a:rPr lang="fr-FR" sz="800" baseline="30000" dirty="0">
                <a:solidFill>
                  <a:schemeClr val="tx2"/>
                </a:solidFill>
              </a:rPr>
              <a:t>(1)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selon les cas. En cas d’achat après le 12/05/2022 et/ou de vente du titre de créance avant la date d’échéance</a:t>
            </a:r>
            <a:r>
              <a:rPr lang="fr-FR" sz="800" baseline="30000" dirty="0">
                <a:solidFill>
                  <a:schemeClr val="tx2"/>
                </a:solidFill>
              </a:rPr>
              <a:t>(1)</a:t>
            </a:r>
            <a:r>
              <a:rPr lang="fr-FR" sz="800" dirty="0">
                <a:solidFill>
                  <a:schemeClr val="tx1"/>
                </a:solidFill>
                <a:latin typeface="Proxima Nova Rg"/>
              </a:rPr>
              <a: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ou la date de remboursement automatique anticipé effective</a:t>
            </a:r>
            <a:r>
              <a:rPr lang="fr-FR" sz="800" baseline="30000" dirty="0">
                <a:solidFill>
                  <a:schemeClr val="tx2"/>
                </a:solidFill>
              </a:rPr>
              <a:t>(1)</a:t>
            </a:r>
            <a:r>
              <a:rPr lang="fr-FR" sz="800" dirty="0">
                <a:solidFill>
                  <a:schemeClr val="tx1"/>
                </a:solidFill>
                <a:latin typeface="Proxima Nova Rg"/>
              </a:rPr>
              <a: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(ou en cas d’arbitrage ou de rachat pour les contrats d’assurance vie ou de capitalisation, ou de dénouement par décès pour les contrats d’assurance vie), les Taux de Rendement Annuel effectifs peuvent être supérieurs ou inférieurs aux Taux de Rendement Annuel indiqués dans la présente brochure. </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De plus, l’investisseur peut subir une perte en capital partielle ou totale. Les avantages du titre de créance profitent aux seuls investisseurs qui conservent l’instrument financier jusqu’à son échéance effective.</a:t>
            </a:r>
            <a:endParaRPr kumimoji="0" lang="fr-FR" sz="800" b="0"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Pour un investissement dans « testsgoldmanfci », vous êtes exposés pour une durée de 4 à 36 trimestres à l’évolution de l'action </a:t>
            </a:r>
            <a:r>
              <a:rPr kumimoji="0" lang="fr-FR" sz="800" b="1" i="0" u="none" strike="noStrike" kern="1200" cap="none" spc="0" normalizeH="0" baseline="0" dirty="0">
                <a:ln>
                  <a:noFill/>
                </a:ln>
                <a:solidFill>
                  <a:schemeClr val="tx1"/>
                </a:solidFill>
                <a:effectLst/>
                <a:uLnTx/>
                <a:uFillTx/>
                <a:latin typeface="Proxima Nova Rg"/>
                <a:ea typeface="+mn-ea"/>
                <a:cs typeface="+mn-cs"/>
              </a:rPr>
              <a:t>Bouygues SA, la performance positive ou négative de ce placement dépendant de l'évolution de l'action Bouygues SA (dividendes non réinvestis ; code Bloomberg : EN FP Equity ; place de cotation : Euronext Paris SA ; www.bouygues.com).</a:t>
            </a:r>
            <a:endParaRPr kumimoji="0" lang="fr-FR" sz="800" b="1"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risque de perte en capital à l’échéance</a:t>
            </a:r>
            <a:r>
              <a:rPr kumimoji="0" lang="fr-FR" sz="800" b="1" i="0" u="none" strike="noStrike" kern="1200" cap="none" spc="0" normalizeH="0" baseline="30000" noProof="0" dirty="0">
                <a:ln>
                  <a:noFill/>
                </a:ln>
                <a:solidFill>
                  <a:srgbClr val="B9A049"/>
                </a:solidFill>
                <a:effectLst/>
                <a:uLnTx/>
                <a:uFillTx/>
                <a:latin typeface="Proxima Nova Rg"/>
                <a:ea typeface="+mn-ea"/>
                <a:cs typeface="+mn-cs"/>
              </a:rPr>
              <a:t>(1)</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 à hauteur de l’intégralité de la baisse enregistrée par l’action </a:t>
            </a:r>
            <a:r>
              <a:rPr kumimoji="0" lang="fr-FR" sz="800" b="0" i="0" u="none" strike="noStrike" kern="1200" cap="none" spc="0" normalizeH="0" baseline="0" noProof="0" dirty="0">
                <a:ln>
                  <a:noFill/>
                </a:ln>
                <a:effectLst/>
                <a:uLnTx/>
                <a:uFillTx/>
                <a:latin typeface="Proxima Nova Rg"/>
                <a:ea typeface="+mn-ea"/>
                <a:cs typeface="+mn-cs"/>
              </a:rPr>
              <a:t>si celle-ci clôture, à la date de constatation finale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à un cours strictement inférieur à 50% de son Cours Initial.</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mécanisme de remboursement anticipé activable automatiquement à partir de la fin du trimestre 4 jusqu'à la fin du trimestre 35</a:t>
            </a:r>
            <a:r>
              <a:rPr kumimoji="0" lang="fr-FR" sz="800" b="1" i="0" u="none" strike="noStrike" kern="1200" cap="none" spc="0" normalizeH="0" baseline="0" noProof="0" dirty="0">
                <a:ln>
                  <a:noFill/>
                </a:ln>
                <a:effectLst/>
                <a:uLnTx/>
                <a:uFillTx/>
                <a:latin typeface="Proxima Nova Rg"/>
                <a:ea typeface="+mn-ea"/>
                <a:cs typeface="+mn-cs"/>
              </a:rPr>
              <a:t> </a:t>
            </a:r>
            <a:r>
              <a:rPr kumimoji="0" lang="fr-FR" sz="800" b="0" i="0" u="none" strike="noStrike" kern="1200" cap="none" spc="0" normalizeH="0" baseline="0" noProof="0" dirty="0">
                <a:ln>
                  <a:noFill/>
                </a:ln>
                <a:effectLst/>
                <a:uLnTx/>
                <a:uFillTx/>
                <a:latin typeface="Proxima Nova Rg"/>
                <a:ea typeface="+mn-ea"/>
                <a:cs typeface="+mn-cs"/>
              </a:rPr>
              <a:t>si à une date de constatation trimestrielle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l’action clôture à un cours supérieur </a:t>
            </a:r>
            <a:r>
              <a:rPr kumimoji="0" lang="fr-FR" sz="800" b="0" i="0" u="none" strike="noStrike" kern="1200" cap="none" spc="0" normalizeH="0" baseline="0" noProof="0" dirty="0">
                <a:ln>
                  <a:noFill/>
                </a:ln>
                <a:effectLst/>
                <a:uLnTx/>
                <a:uFillTx/>
                <a:latin typeface="Proxima Nova Rg"/>
                <a:ea typeface="+mn-ea"/>
                <a:cs typeface="+mn-cs"/>
              </a:rPr>
              <a:t>ou égal à 100% de son Cours Initial.</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a:t>
            </a:r>
            <a:r>
              <a:rPr kumimoji="0" lang="fr-FR" sz="800" b="0" i="0" u="none" strike="noStrike" kern="1200" cap="none" spc="0" normalizeH="0" baseline="0" noProof="0" dirty="0">
                <a:ln>
                  <a:noFill/>
                </a:ln>
                <a:solidFill>
                  <a:srgbClr val="B9A049"/>
                </a:solidFill>
                <a:effectLst/>
                <a:uLnTx/>
                <a:uFillTx/>
                <a:latin typeface="Proxima Nova Rg"/>
                <a:ea typeface="+mn-ea"/>
                <a:cs typeface="+mn-cs"/>
              </a:rPr>
              <a:t> </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avec un objectif de gain fixe plafonné à 2,00% par trimestre écoulé depuis le 12/05/2022 soit (8,00% par année écoulée) </a:t>
            </a:r>
            <a:r>
              <a:rPr kumimoji="0" lang="fr-FR" sz="800" b="0" i="0" u="none" strike="noStrike" kern="1200" cap="none" spc="0" normalizeH="0" baseline="0" noProof="0" dirty="0">
                <a:ln>
                  <a:noFill/>
                </a:ln>
                <a:effectLst/>
                <a:uLnTx/>
                <a:uFillTx/>
                <a:latin typeface="Proxima Nova Rg"/>
                <a:ea typeface="+mn-ea"/>
                <a:cs typeface="+mn-cs"/>
              </a:rPr>
              <a:t>si, à une date de constatation trimestrielle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l’action clôture à un cours supérieur </a:t>
            </a:r>
            <a:r>
              <a:rPr kumimoji="0" lang="fr-FR" sz="800" b="0" i="0" u="none" strike="noStrike" kern="1200" cap="none" spc="0" normalizeH="0" baseline="0" noProof="0" dirty="0">
                <a:ln>
                  <a:noFill/>
                </a:ln>
                <a:effectLst/>
                <a:uLnTx/>
                <a:uFillTx/>
                <a:latin typeface="Proxima Nova Rg"/>
                <a:ea typeface="+mn-ea"/>
                <a:cs typeface="+mn-cs"/>
              </a:rPr>
              <a:t>ou égal à 100% de son Cours Initial </a:t>
            </a:r>
            <a:r>
              <a:rPr kumimoji="0" lang="fr-FR" sz="800" b="0" i="0" u="none" strike="noStrike" kern="1200" cap="none" spc="0" normalizeH="0" baseline="0" noProof="0" dirty="0">
                <a:ln>
                  <a:noFill/>
                </a:ln>
                <a:effectLst/>
                <a:uLnTx/>
                <a:uFillTx/>
                <a:latin typeface="Proxima Nova Rg" panose="02000506030000020004" pitchFamily="2" charset="0"/>
                <a:ea typeface="+mn-ea"/>
                <a:cs typeface="+mn-cs"/>
              </a:rPr>
              <a:t>.</a:t>
            </a:r>
            <a:endParaRPr kumimoji="0" lang="fr-FR" sz="800" b="0" i="0" u="none" strike="noStrike" kern="1200" cap="none" spc="0" normalizeH="0" baseline="0" noProof="0" dirty="0">
              <a:ln>
                <a:noFill/>
              </a:ln>
              <a:effectLst/>
              <a:uLnTx/>
              <a:uFillTx/>
              <a:latin typeface="Proxima Nova Rg"/>
              <a:ea typeface="+mn-ea"/>
              <a:cs typeface="+mn-cs"/>
            </a:endParaRP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La perte en capital peut être totale si l’action a une valeur nulle à la date de constatation finale</a:t>
            </a:r>
            <a:r>
              <a:rPr kumimoji="0" lang="fr-FR" sz="800" b="1"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 </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Le gain est plafonné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En acceptant de limiter leurs gains à 2,00% par trimestre écoulé (soit un Taux de Rendement Annuel net maximum de 6,77%</a:t>
            </a:r>
            <a:r>
              <a:rPr kumimoji="0" lang="fr-FR" sz="800" b="0" i="0" u="none" strike="noStrike" kern="1200" cap="none" spc="0" normalizeH="0" baseline="30000" noProof="0" dirty="0">
                <a:ln>
                  <a:noFill/>
                </a:ln>
                <a:effectLst/>
                <a:uLnTx/>
                <a:uFillTx/>
                <a:latin typeface="Proxima Nova Rg"/>
                <a:ea typeface="+mn-ea"/>
                <a:cs typeface="+mn-cs"/>
              </a:rPr>
              <a:t>(2)</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les investisseurs recevront en contrepartie l’intégralité du capital initial si l’action ne baisse pas de plus de 50% par rapport à son Cours Initial à l’échéance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0" i="1" u="none" strike="noStrike" kern="1200" cap="none" spc="0" normalizeH="0" baseline="0" noProof="0" dirty="0">
                <a:ln>
                  <a:noFill/>
                </a:ln>
                <a:solidFill>
                  <a:schemeClr val="tx1"/>
                </a:solidFill>
                <a:effectLst/>
                <a:uLnTx/>
                <a:uFillTx/>
                <a:latin typeface="Proxima Nova Rg"/>
                <a:ea typeface="+mn-ea"/>
                <a:cs typeface="+mn-cs"/>
              </a:rPr>
              <a:t>Les titres de créance «</a:t>
            </a:r>
            <a:r>
              <a:rPr kumimoji="0" lang="fr-FR" sz="800" b="1" i="1" u="none" strike="noStrike" kern="1200" cap="none" spc="0" normalizeH="0" baseline="0" noProof="0" dirty="0">
                <a:ln>
                  <a:noFill/>
                </a:ln>
                <a:solidFill>
                  <a:schemeClr val="tx1"/>
                </a:solidFill>
                <a:effectLst/>
                <a:uLnTx/>
                <a:uFillTx/>
                <a:latin typeface="Proxima Nova Rg"/>
                <a:ea typeface="+mn-ea"/>
                <a:cs typeface="+mn-cs"/>
              </a:rPr>
              <a:t> </a:t>
            </a:r>
            <a:r>
              <a:rPr kumimoji="0" lang="fr-FR" sz="800" b="0" i="1" u="none" strike="noStrike" kern="1200" cap="none" spc="0" normalizeH="0" baseline="0" noProof="0" dirty="0">
                <a:ln>
                  <a:noFill/>
                </a:ln>
                <a:solidFill>
                  <a:schemeClr val="tx1"/>
                </a:solidFill>
                <a:effectLst/>
                <a:uLnTx/>
                <a:uFillTx/>
                <a:latin typeface="Proxima Nova Rg"/>
                <a:ea typeface="+mn-ea"/>
                <a:cs typeface="+mn-cs"/>
              </a:rPr>
              <a:t>testsgoldmanfci » peuvent être proposés comme un actif représentatif d’une unité de compte dans le cadre de contrats d’assurance vie et/ou de capitalisation. L’Assureur s’engage sur le nombre d’unités de compte mais pas sur leur valeur, qu’il ne garantit pas. La présente brochure décrit les caractéristiques du support « testsgoldmanfci » et ne prend pas en compte les spécificités des contrats d’assurance vie ou de capitalisation dans le cadre desquels ce produit est proposé. </a:t>
            </a:r>
            <a:r>
              <a:rPr lang="fr-FR" sz="800" b="1" i="1" dirty="0">
                <a:latin typeface="Proxima Nova Rg" panose="02000506030000020004" pitchFamily="2" charset="0"/>
              </a:rPr>
              <a:t>Dans le cadre d’un contrat d’assurance vie ou de capitalisation, l’assureur s’engage exclusivement sur le nombre d’unités de compte mais non sur leur valeur, qu’il ne garantit pas. L'émetteur ne s'engage pas sur l'éligibilité des titres dans des contrats d'assurance-vie. La détermination de cette éligibilité est du ressort de l'assureur. Il est précisé que l’Assureur d’une part et l’Émetteur d’autre part, sont des entités juridiques distinctes. Ce document n’a pas été rédigé par l’Assureur.</a:t>
            </a:r>
            <a:r>
              <a:rPr kumimoji="0" lang="fr-FR" sz="800" b="1" i="1" u="none" strike="noStrike" kern="1200" cap="none" spc="0" normalizeH="0" baseline="0" noProof="0" dirty="0">
                <a:ln>
                  <a:noFill/>
                </a:ln>
                <a:solidFill>
                  <a:schemeClr val="tx1"/>
                </a:solidFill>
                <a:effectLst/>
                <a:uLnTx/>
                <a:uFillTx/>
                <a:latin typeface="Proxima Nova Rg"/>
                <a:ea typeface="+mn-ea"/>
                <a:cs typeface="+mn-cs"/>
              </a:rPr>
              <a:t> </a:t>
            </a:r>
          </a:p>
        </p:txBody>
      </p:sp>
      <p:sp>
        <p:nvSpPr>
          <p:cNvPr id="10" name="ZoneTexte 9">
            <a:extLst>
              <a:ext uri="{FF2B5EF4-FFF2-40B4-BE49-F238E27FC236}">
                <a16:creationId xmlns:a16="http://schemas.microsoft.com/office/drawing/2014/main" id="{31CAF7AC-73A1-4EA4-8819-54E6AE4D0F39}"/>
              </a:ext>
            </a:extLst>
          </p:cNvPr>
          <p:cNvSpPr txBox="1"/>
          <p:nvPr/>
        </p:nvSpPr>
        <p:spPr>
          <a:xfrm>
            <a:off x="407669" y="6171144"/>
            <a:ext cx="6242589" cy="369332"/>
          </a:xfrm>
          <a:prstGeom prst="rect">
            <a:avLst/>
          </a:prstGeom>
          <a:noFill/>
        </p:spPr>
        <p:txBody>
          <a:bodyPr wrap="square">
            <a:spAutoFit/>
          </a:bodyPr>
          <a:lstStyle/>
          <a:p/>
        </p:txBody>
      </p:sp>
      <p:pic>
        <p:nvPicPr>
          <p:cNvPr id="17" name="Picture 16" descr="graph1.png"/>
          <p:cNvPicPr>
            <a:picLocks noChangeAspect="1"/>
          </p:cNvPicPr>
          <p:nvPr/>
        </p:nvPicPr>
        <p:blipFill>
          <a:blip r:embed="rId2"/>
          <a:stretch>
            <a:fillRect/>
          </a:stretch>
        </p:blipFill>
        <p:spPr>
          <a:xfrm>
            <a:off x="0" y="6135624"/>
            <a:ext cx="7315200" cy="4000500"/>
          </a:xfrm>
          <a:prstGeom prst="rect">
            <a:avLst/>
          </a:prstGeom>
        </p:spPr>
      </p:pic>
    </p:spTree>
    <p:extLst>
      <p:ext uri="{BB962C8B-B14F-4D97-AF65-F5344CB8AC3E}">
        <p14:creationId xmlns:p14="http://schemas.microsoft.com/office/powerpoint/2010/main" val="42830082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9C48668-F8EF-42A2-B573-8D9739FE46BF}"/>
              </a:ext>
            </a:extLst>
          </p:cNvPr>
          <p:cNvSpPr>
            <a:spLocks noGrp="1"/>
          </p:cNvSpPr>
          <p:nvPr>
            <p:ph type="sldNum" sz="quarter" idx="4"/>
          </p:nvPr>
        </p:nvSpPr>
        <p:spPr/>
        <p:txBody>
          <a:bodyPr/>
          <a:lstStyle/>
          <a:p>
            <a:fld id="{58F0BA28-1212-45AE-B075-64C06113A6D3}" type="slidenum">
              <a:rPr lang="fr-FR" smtClean="0"/>
              <a:pPr/>
              <a:t>4</a:t>
            </a:fld>
            <a:endParaRPr lang="fr-FR" dirty="0"/>
          </a:p>
        </p:txBody>
      </p:sp>
      <p:sp>
        <p:nvSpPr>
          <p:cNvPr id="5" name="Text Box 2">
            <a:extLst>
              <a:ext uri="{FF2B5EF4-FFF2-40B4-BE49-F238E27FC236}">
                <a16:creationId xmlns:a16="http://schemas.microsoft.com/office/drawing/2014/main" id="{580B156C-19D1-4B14-8A75-9B3AFB6DD19A}"/>
              </a:ext>
            </a:extLst>
          </p:cNvPr>
          <p:cNvSpPr txBox="1">
            <a:spLocks noChangeArrowheads="1"/>
          </p:cNvSpPr>
          <p:nvPr/>
        </p:nvSpPr>
        <p:spPr bwMode="auto">
          <a:xfrm>
            <a:off x="359839" y="9765983"/>
            <a:ext cx="6485461" cy="600164"/>
          </a:xfrm>
          <a:prstGeom prst="rect">
            <a:avLst/>
          </a:prstGeom>
          <a:noFill/>
          <a:ln w="9525">
            <a:noFill/>
            <a:miter lim="800000"/>
            <a:headEnd/>
            <a:tailEnd/>
          </a:ln>
        </p:spPr>
        <p:txBody>
          <a:bodyPr wrap="square" lIns="0" tIns="0" rIns="0" bIns="0">
            <a:spAutoFit/>
          </a:bodyPr>
          <a:lstStyle/>
          <a:p>
            <a:pPr marL="0" lvl="1" algn="just"/>
            <a:r>
              <a:rPr lang="fr-FR" sz="650" dirty="0">
                <a:solidFill>
                  <a:schemeClr val="tx2"/>
                </a:solidFill>
                <a:latin typeface="+mn-lt"/>
              </a:rPr>
              <a:t>(1) Veuillez vous référer au tableau récapitulant les principales caractéristiques financières en page 7 pour le détail des dates. </a:t>
            </a:r>
          </a:p>
          <a:p>
            <a:pPr marL="0" lvl="1" algn="just"/>
            <a:r>
              <a:rPr lang="fr-FR" sz="650" dirty="0">
                <a:solidFill>
                  <a:schemeClr val="tx2"/>
                </a:solidFill>
                <a:latin typeface="+mn-lt"/>
              </a:rPr>
              <a:t>(2)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12/05/2022 jusqu’à la date de remboursement anticipé automatique éventuel</a:t>
            </a:r>
            <a:r>
              <a:rPr lang="fr-FR" sz="650" baseline="30000" dirty="0">
                <a:solidFill>
                  <a:schemeClr val="tx2"/>
                </a:solidFill>
                <a:latin typeface="+mn-lt"/>
              </a:rPr>
              <a:t>(1)</a:t>
            </a:r>
            <a:r>
              <a:rPr lang="fr-FR" sz="650" dirty="0">
                <a:solidFill>
                  <a:schemeClr val="tx2"/>
                </a:solidFill>
                <a:latin typeface="+mn-lt"/>
              </a:rPr>
              <a:t> ou d’échéance</a:t>
            </a:r>
            <a:r>
              <a:rPr lang="fr-FR" sz="650" baseline="30000" dirty="0">
                <a:solidFill>
                  <a:schemeClr val="tx2"/>
                </a:solidFill>
                <a:latin typeface="+mn-lt"/>
              </a:rPr>
              <a:t>(1)</a:t>
            </a:r>
            <a:r>
              <a:rPr lang="fr-FR" sz="650" dirty="0">
                <a:solidFill>
                  <a:schemeClr val="tx2"/>
                </a:solidFill>
                <a:latin typeface="+mn-lt"/>
              </a:rPr>
              <a:t> selon les scénarios. Une sortie anticipée à l’initiative de l’investisseur se fera à un cours dépendant de l’évolution des paramètres de marché au moment de la sortie (cours de l'action, des taux d’intérêt, de la volatilité et des primes de risque de crédit notamment) et pourra donc entraîner un risque de perte en capital.</a:t>
            </a:r>
          </a:p>
        </p:txBody>
      </p:sp>
      <p:sp>
        <p:nvSpPr>
          <p:cNvPr id="4" name="Espace réservé du texte 11">
            <a:extLst>
              <a:ext uri="{FF2B5EF4-FFF2-40B4-BE49-F238E27FC236}">
                <a16:creationId xmlns:a16="http://schemas.microsoft.com/office/drawing/2014/main" id="{2C9B3373-431B-4577-86B4-BC4BDE56E809}"/>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AVANTAGES INCONVÉNIENTS ET principaux FACTEURS DE RISQUES</a:t>
            </a:r>
          </a:p>
        </p:txBody>
      </p:sp>
      <p:sp>
        <p:nvSpPr>
          <p:cNvPr id="6" name="Rectangle">
            <a:extLst>
              <a:ext uri="{FF2B5EF4-FFF2-40B4-BE49-F238E27FC236}">
                <a16:creationId xmlns:a16="http://schemas.microsoft.com/office/drawing/2014/main" id="{51B9B103-06ED-4425-97CC-DC76A8A54B2E}"/>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1" name="ZoneTexte 10">
            <a:extLst>
              <a:ext uri="{FF2B5EF4-FFF2-40B4-BE49-F238E27FC236}">
                <a16:creationId xmlns:a16="http://schemas.microsoft.com/office/drawing/2014/main" id="{FED2574D-6984-4E56-B512-D9093DAE028A}"/>
              </a:ext>
            </a:extLst>
          </p:cNvPr>
          <p:cNvSpPr txBox="1"/>
          <p:nvPr/>
        </p:nvSpPr>
        <p:spPr>
          <a:xfrm>
            <a:off x="359839" y="941043"/>
            <a:ext cx="6837887" cy="4135491"/>
          </a:xfrm>
          <a:prstGeom prst="rect">
            <a:avLst/>
          </a:prstGeom>
          <a:noFill/>
        </p:spPr>
        <p:txBody>
          <a:bodyPr wrap="square">
            <a:spAutoFit/>
          </a:bodyPr>
          <a:lstStyle/>
          <a:p>
            <a:pPr algn="just">
              <a:lnSpc>
                <a:spcPct val="95000"/>
              </a:lnSpc>
              <a:spcBef>
                <a:spcPts val="600"/>
              </a:spcBef>
            </a:pPr>
            <a:r>
              <a:rPr lang="fr-FR" sz="1000" b="1" dirty="0">
                <a:solidFill>
                  <a:srgbClr val="B9A049"/>
                </a:solidFill>
              </a:rPr>
              <a:t>AVANTAGES</a:t>
            </a:r>
          </a:p>
          <a:p>
            <a:pPr algn="just">
              <a:lnSpc>
                <a:spcPct val="95000"/>
              </a:lnSpc>
              <a:spcBef>
                <a:spcPts val="600"/>
              </a:spcBef>
            </a:pPr>
            <a:endParaRPr lang="fr-FR" sz="1000" b="1" dirty="0">
              <a:solidFill>
                <a:srgbClr val="B9A049"/>
              </a:solidFill>
            </a:endParaRPr>
          </a:p>
          <a:p>
            <a:pPr marL="171450" indent="-171450" algn="just">
              <a:lnSpc>
                <a:spcPct val="95000"/>
              </a:lnSpc>
              <a:spcAft>
                <a:spcPts val="200"/>
              </a:spcAft>
              <a:buFont typeface="Arial" panose="020B0604020202020204" pitchFamily="34" charset="0"/>
              <a:buChar char="•"/>
            </a:pPr>
            <a:r>
              <a:rPr lang="fr-FR" sz="800" dirty="0">
                <a:solidFill>
                  <a:srgbClr val="000000"/>
                </a:solidFill>
              </a:rPr>
              <a:t>à partir de la fin du trimestre 4 jusqu'à la fin du trimestre 35, si à l’une des dates de constatation trimestrielle</a:t>
            </a:r>
            <a:r>
              <a:rPr lang="fr-FR" sz="800" baseline="30000" dirty="0">
                <a:solidFill>
                  <a:srgbClr val="000000"/>
                </a:solidFill>
              </a:rPr>
              <a:t>(1)</a:t>
            </a:r>
            <a:r>
              <a:rPr lang="fr-FR" sz="800" dirty="0">
                <a:solidFill>
                  <a:srgbClr val="000000"/>
                </a:solidFill>
              </a:rPr>
              <a:t> l’action clôture à un cours supérieur ou égal à 100% de son Cours Initial, </a:t>
            </a:r>
            <a:r>
              <a:rPr lang="fr-FR" sz="800" b="1" dirty="0">
                <a:solidFill>
                  <a:srgbClr val="000000"/>
                </a:solidFill>
              </a:rPr>
              <a:t>un mécanisme de remboursement anticipé est automatiquement activé </a:t>
            </a:r>
            <a:r>
              <a:rPr lang="fr-FR" sz="800" dirty="0">
                <a:solidFill>
                  <a:srgbClr val="000000"/>
                </a:solidFill>
              </a:rPr>
              <a:t>et l’investisseur récupère alors l’intégralité de son capital initial, majorée d’un gain de 2,00% par trimestre écoulé depuis le 12/05/2022 (soit 8,00%</a:t>
            </a:r>
            <a:r>
              <a:rPr lang="fr-FR" sz="800" i="1" dirty="0">
                <a:solidFill>
                  <a:srgbClr val="000000"/>
                </a:solidFill>
              </a:rPr>
              <a:t> </a:t>
            </a:r>
            <a:r>
              <a:rPr lang="fr-FR" sz="800" dirty="0">
                <a:solidFill>
                  <a:srgbClr val="000000"/>
                </a:solidFill>
              </a:rPr>
              <a:t>par année écoulée et un Taux de Rendement Annuel net maximum de 6,77%</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endParaRPr lang="fr-FR" sz="800" dirty="0">
              <a:solidFill>
                <a:srgbClr val="000000"/>
              </a:solidFill>
            </a:endParaRPr>
          </a:p>
          <a:p>
            <a:pPr marL="171450" indent="-171450" algn="just">
              <a:lnSpc>
                <a:spcPct val="95000"/>
              </a:lnSpc>
              <a:spcAft>
                <a:spcPts val="200"/>
              </a:spcAft>
              <a:buFont typeface="Arial" panose="020B0604020202020204" pitchFamily="34" charset="0"/>
              <a:buChar char="•"/>
            </a:pPr>
            <a:r>
              <a:rPr lang="fr-FR" sz="800" dirty="0">
                <a:solidFill>
                  <a:srgbClr val="000000"/>
                </a:solidFill>
              </a:rPr>
              <a:t>À la date de constatation finale</a:t>
            </a:r>
            <a:r>
              <a:rPr lang="fr-FR" sz="800" baseline="30000" dirty="0">
                <a:solidFill>
                  <a:srgbClr val="000000"/>
                </a:solidFill>
              </a:rPr>
              <a:t>(1)</a:t>
            </a:r>
            <a:r>
              <a:rPr lang="fr-FR" sz="800" dirty="0">
                <a:solidFill>
                  <a:srgbClr val="000000"/>
                </a:solidFill>
              </a:rPr>
              <a:t>, si le mécanisme de remboursement anticipé n’a pas été activé au préalable, et si l’action clôture à un cours supérieur ou égal à 100% de son Cours Initial, l’investisseur récupère alors l’intégralité de son capital initial, majorée d’un gain de 2,00% par trimestre écoulé depuis le 12/05/2022 (soit un gain de 72,00% et un Taux de Rendement Annuel net de 5,13%</a:t>
            </a:r>
            <a:r>
              <a:rPr lang="fr-FR" sz="800" baseline="30000" dirty="0">
                <a:solidFill>
                  <a:srgbClr val="000000"/>
                </a:solidFill>
              </a:rPr>
              <a:t>(2)</a:t>
            </a:r>
            <a:r>
              <a:rPr lang="fr-FR" sz="800" dirty="0">
                <a:solidFill>
                  <a:srgbClr val="000000"/>
                </a:solidFill>
              </a:rPr>
              <a:t>). </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Sinon, si le mécanisme automatique de remboursement anticipé n’a pas été activé au préalable et si, à la date de constatation finale⁽¹⁾, l’action clôture à un cours strictement inférieur à 100% de son Cours Initial mais supérieur ou égal à 50% de ce dernier, l’investisseur récupère l’intégralité de son capital initialement investi. Le capital n’est donc exposé à un risque de perte à l’échéance⁽¹⁾ que si l’action clôture à un cours strictement inférieur à 50% de son Cours Initial à la date de constatation finale⁽¹⁾.</a:t>
            </a:r>
          </a:p>
          <a:p>
            <a:pPr marL="0" lvl="1" algn="just">
              <a:lnSpc>
                <a:spcPct val="95000"/>
              </a:lnSpc>
              <a:spcBef>
                <a:spcPts val="600"/>
              </a:spcBef>
            </a:pPr>
            <a:r>
              <a:rPr lang="fr-FR" sz="1000" b="1" dirty="0">
                <a:solidFill>
                  <a:srgbClr val="B9A049"/>
                </a:solidFill>
              </a:rPr>
              <a:t>INCONVÉNIENTS</a:t>
            </a:r>
          </a:p>
          <a:p>
            <a:pPr marL="0" lvl="1" algn="just">
              <a:lnSpc>
                <a:spcPct val="95000"/>
              </a:lnSpc>
              <a:spcBef>
                <a:spcPts val="600"/>
              </a:spcBef>
            </a:pPr>
            <a:endParaRPr lang="fr-FR" sz="1000" b="1" dirty="0">
              <a:solidFill>
                <a:srgbClr val="B9A049"/>
              </a:solidFill>
            </a:endParaRPr>
          </a:p>
          <a:p>
            <a:pPr marL="171450" indent="-171450" algn="just">
              <a:lnSpc>
                <a:spcPct val="95000"/>
              </a:lnSpc>
              <a:spcAft>
                <a:spcPts val="200"/>
              </a:spcAft>
              <a:buFont typeface="Arial" panose="020B0604020202020204" pitchFamily="34" charset="0"/>
              <a:buChar char="•"/>
            </a:pPr>
            <a:r>
              <a:rPr lang="fr-FR" sz="800" dirty="0">
                <a:solidFill>
                  <a:srgbClr val="000000"/>
                </a:solidFill>
              </a:rPr>
              <a:t>« testsgoldmanfci » </a:t>
            </a:r>
            <a:r>
              <a:rPr lang="fr-FR" sz="800" b="1" dirty="0">
                <a:solidFill>
                  <a:srgbClr val="000000"/>
                </a:solidFill>
              </a:rPr>
              <a:t>présente</a:t>
            </a:r>
            <a:r>
              <a:rPr lang="fr-FR" sz="800" dirty="0">
                <a:solidFill>
                  <a:srgbClr val="000000"/>
                </a:solidFill>
              </a:rPr>
              <a:t> </a:t>
            </a:r>
            <a:r>
              <a:rPr lang="fr-FR" sz="800" b="1" dirty="0">
                <a:solidFill>
                  <a:srgbClr val="000000"/>
                </a:solidFill>
              </a:rPr>
              <a:t>un risque de perte partielle ou totale du capital en cours de vie </a:t>
            </a:r>
            <a:r>
              <a:rPr lang="fr-FR" sz="800" dirty="0">
                <a:solidFill>
                  <a:srgbClr val="000000"/>
                </a:solidFill>
              </a:rPr>
              <a:t>(en cas de revente du produit à l’initiative de l’investisseur alors que les conditions de remboursement automatique ne sont pas remplies, le prix dépendant alors des paramètres de marché le jour de la revente)</a:t>
            </a:r>
            <a:r>
              <a:rPr lang="fr-FR" sz="800" b="1" dirty="0">
                <a:solidFill>
                  <a:srgbClr val="000000"/>
                </a:solidFill>
              </a:rPr>
              <a:t> et à l’échéance</a:t>
            </a:r>
            <a:r>
              <a:rPr lang="fr-FR" sz="800" b="1" baseline="30000" dirty="0">
                <a:solidFill>
                  <a:srgbClr val="000000"/>
                </a:solidFill>
              </a:rPr>
              <a:t>(1)</a:t>
            </a:r>
            <a:r>
              <a:rPr lang="fr-FR" sz="800" b="1" dirty="0">
                <a:solidFill>
                  <a:srgbClr val="000000"/>
                </a:solidFill>
              </a:rPr>
              <a:t> </a:t>
            </a:r>
            <a:r>
              <a:rPr lang="fr-FR" sz="800" dirty="0">
                <a:solidFill>
                  <a:srgbClr val="000000"/>
                </a:solidFill>
              </a:rPr>
              <a:t>(si, à la date de constatation finale</a:t>
            </a:r>
            <a:r>
              <a:rPr lang="fr-FR" sz="800" baseline="30000" dirty="0">
                <a:solidFill>
                  <a:srgbClr val="000000"/>
                </a:solidFill>
              </a:rPr>
              <a:t>(1)</a:t>
            </a:r>
            <a:r>
              <a:rPr lang="fr-FR" sz="800" dirty="0">
                <a:solidFill>
                  <a:srgbClr val="000000"/>
                </a:solidFill>
              </a:rPr>
              <a:t>, l’action enregistre une baisse supérieure à 50% de son Cours Initial). La valeur du remboursement peut être inférieure au montant du capital initialement investi. Dans le pire des scenarios, les investisseurs peuvent perdre jusqu’à la totalité de leur capital initialement investi. En cas de revente des titres de créance avant la date de remboursement final</a:t>
            </a:r>
            <a:r>
              <a:rPr lang="fr-FR" sz="800" baseline="30000" dirty="0">
                <a:solidFill>
                  <a:srgbClr val="000000"/>
                </a:solidFill>
              </a:rPr>
              <a:t>(1)</a:t>
            </a:r>
            <a:r>
              <a:rPr lang="fr-FR" sz="800" dirty="0">
                <a:solidFill>
                  <a:srgbClr val="000000"/>
                </a:solidFill>
              </a:rPr>
              <a:t>, il est impossible de mesurer a priori le gain ou la perte possible, le prix pratiqué dépendant alors des paramètres de marché du jour. La perte en capital peut être partielle ou totale. Si le cadre d’investissement du produit est un contrat d’assurance vie ou de capitalisation, le dénouement ou le rachat partiel de celui-ci peut entraîner le désinvestissement des unités de compte adossées aux titres de créance avant leur date de remboursement final</a:t>
            </a:r>
            <a:r>
              <a:rPr lang="fr-FR" sz="800" baseline="30000" dirty="0">
                <a:solidFill>
                  <a:srgbClr val="000000"/>
                </a:solidFill>
              </a:rPr>
              <a:t>(1)</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L’investisseur est exposé à un éventuel défaut de paiement et/ou de faillite et/ou de mise en résolution </a:t>
            </a:r>
            <a:r>
              <a:rPr lang="fr-FR" sz="800" dirty="0">
                <a:solidFill>
                  <a:srgbClr val="000000"/>
                </a:solidFill>
              </a:rPr>
              <a:t>(qui induit un risque de non remboursement) ou à une </a:t>
            </a:r>
            <a:r>
              <a:rPr lang="fr-FR" sz="800" b="1" dirty="0">
                <a:solidFill>
                  <a:srgbClr val="000000"/>
                </a:solidFill>
              </a:rPr>
              <a:t>dégradation de la qualité de crédit</a:t>
            </a:r>
            <a:r>
              <a:rPr lang="fr-FR" sz="800" dirty="0">
                <a:solidFill>
                  <a:srgbClr val="000000"/>
                </a:solidFill>
              </a:rPr>
              <a:t> </a:t>
            </a:r>
            <a:r>
              <a:rPr lang="fr-FR" sz="800" dirty="0">
                <a:solidFill>
                  <a:srgbClr val="000000"/>
                </a:solidFill>
                <a:latin typeface="Proxima Nova Rg" panose="02000506030000020004" pitchFamily="2" charset="0"/>
              </a:rPr>
              <a:t>(qui induit un risque sur la valeur de marché du titre de créance) de l’Émetteur et/ou du Garant.</a:t>
            </a:r>
            <a:endParaRPr lang="fr-FR" sz="800" dirty="0">
              <a:solidFill>
                <a:srgbClr val="000000"/>
              </a:solidFill>
            </a:endParaRP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ne connaît pas à l’avance la durée exacte de son investissement qui peut varier de </a:t>
            </a:r>
            <a:r>
              <a:rPr lang="fr-FR" sz="800" b="1" dirty="0">
                <a:solidFill>
                  <a:srgbClr val="000000"/>
                </a:solidFill>
              </a:rPr>
              <a:t>de 4 à 36 trimestres.</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peut ne bénéficier que d’une hausse partielle de l'action, du fait du </a:t>
            </a:r>
            <a:r>
              <a:rPr lang="fr-FR" sz="800" b="1" dirty="0">
                <a:solidFill>
                  <a:srgbClr val="000000"/>
                </a:solidFill>
              </a:rPr>
              <a:t>mécanisme de plafonnement des gains à 2,00% par trimestre écoulé depuis le 12/05/2022 </a:t>
            </a:r>
            <a:r>
              <a:rPr lang="fr-FR" sz="800" dirty="0">
                <a:solidFill>
                  <a:srgbClr val="000000"/>
                </a:solidFill>
              </a:rPr>
              <a:t>(soit un Taux de Rendement Annuel net maximum de 6,77%</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Le rendement de « testsgoldmanfci » est très sensible à une faible variation du cours de clôture de l'action autour du seuil de </a:t>
            </a:r>
            <a:r>
              <a:rPr lang="fr-FR" sz="800" b="1" dirty="0">
                <a:solidFill>
                  <a:srgbClr val="000000"/>
                </a:solidFill>
                <a:effectLst/>
                <a:ea typeface="Calibri" panose="020F0502020204030204" pitchFamily="34" charset="0"/>
              </a:rPr>
              <a:t>100% de son Cours Initial % </a:t>
            </a:r>
            <a:r>
              <a:rPr lang="fr-FR" sz="800" b="1" dirty="0">
                <a:effectLst/>
                <a:ea typeface="Calibri" panose="020F0502020204030204" pitchFamily="34" charset="0"/>
              </a:rPr>
              <a:t>en cours de vie, et des seuils de 100% et 50% de son Cours Initial à la date de constatation finale</a:t>
            </a:r>
            <a:r>
              <a:rPr lang="fr-FR" sz="800" b="1" baseline="30000" dirty="0">
                <a:effectLst/>
                <a:ea typeface="Calibri" panose="020F0502020204030204" pitchFamily="34" charset="0"/>
              </a:rPr>
              <a:t>(1)</a:t>
            </a:r>
            <a:r>
              <a:rPr lang="fr-FR" sz="800" b="1" dirty="0">
                <a:effectLst/>
                <a:ea typeface="Calibri" panose="020F0502020204030204" pitchFamily="34" charset="0"/>
              </a:rPr>
              <a: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a:t>
            </a:r>
            <a:endParaRPr lang="fr-FR" sz="800" dirty="0">
              <a:solidFill>
                <a:srgbClr val="000000"/>
              </a:solidFill>
              <a:highlight>
                <a:srgbClr val="FFFF00"/>
              </a:highlight>
            </a:endParaRPr>
          </a:p>
        </p:txBody>
      </p:sp>
    </p:spTree>
    <p:extLst>
      <p:ext uri="{BB962C8B-B14F-4D97-AF65-F5344CB8AC3E}">
        <p14:creationId xmlns:p14="http://schemas.microsoft.com/office/powerpoint/2010/main" val="23356639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7</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623248"/>
          </a:xfrm>
          <a:prstGeom prst="rect">
            <a:avLst/>
          </a:prstGeom>
          <a:noFill/>
          <a:ln w="9525">
            <a:noFill/>
            <a:miter lim="800000"/>
            <a:headEnd/>
            <a:tailEnd/>
          </a:ln>
        </p:spPr>
        <p:txBody>
          <a:bodyPr wrap="square" lIns="0" tIns="0" rIns="0" bIns="0">
            <a:spAutoFit/>
          </a:bodyPr>
          <a:lstStyle/>
          <a:p>
            <a:pPr algn="just"/>
            <a:r>
              <a:rPr lang="fr-FR" sz="650" dirty="0">
                <a:solidFill>
                  <a:srgbClr val="000000"/>
                </a:solidFill>
                <a:latin typeface="Proxima Nova Rg" panose="02000506030000020004" pitchFamily="2" charset="0"/>
              </a:rPr>
              <a:t>(1) Veuillez vous référer au tableau récapitulant les principales caractéristiques financières en page 7 pour le détail des dates. </a:t>
            </a:r>
          </a:p>
          <a:p>
            <a:pPr algn="just"/>
            <a:r>
              <a:rPr lang="fr-FR" sz="650" dirty="0">
                <a:solidFill>
                  <a:srgbClr val="000000"/>
                </a:solidFill>
                <a:latin typeface="Proxima Nova Rg" panose="02000506030000020004" pitchFamily="2" charset="0"/>
              </a:rPr>
              <a:t>(2) </a:t>
            </a:r>
            <a:r>
              <a:rPr lang="fr-FR" sz="700" dirty="0">
                <a:solidFill>
                  <a:srgbClr val="000000"/>
                </a:solidFill>
                <a:latin typeface="Proxima Nova Rg" panose="02000506030000020004" pitchFamily="2" charset="0"/>
              </a:rPr>
              <a:t>En prenant comme hypothèse 1,00% de frais de gestion du contrat d’assurance vie ou de capitalisation ou de droits de garde en compte-titres. TRA net hors autres frais, fiscalité et prélèvements sociaux applicables au cadre d’investissement, et hors défaut de paiement et/ou faillite et hors mise en résolution de l’Émetteur. Les TRA sont calculés à partir </a:t>
            </a:r>
            <a:r>
              <a:rPr lang="fr-FR" sz="650" dirty="0">
                <a:solidFill>
                  <a:srgbClr val="000000"/>
                </a:solidFill>
                <a:latin typeface="Proxima Nova Rg" panose="02000506030000020004" pitchFamily="2" charset="0"/>
              </a:rPr>
              <a:t>du 12/05/2022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cours dépendant de l’évolution des paramètres de marché au moment de la sortie (cours de l'action,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1" name="ZoneTexte 10">
            <a:extLst>
              <a:ext uri="{FF2B5EF4-FFF2-40B4-BE49-F238E27FC236}">
                <a16:creationId xmlns:a16="http://schemas.microsoft.com/office/drawing/2014/main" id="{6DC45A7B-7BFC-4642-8DD1-B4A6D781A216}"/>
              </a:ext>
            </a:extLst>
          </p:cNvPr>
          <p:cNvSpPr txBox="1"/>
          <p:nvPr/>
        </p:nvSpPr>
        <p:spPr>
          <a:xfrm>
            <a:off x="840137" y="2281793"/>
            <a:ext cx="6005163" cy="123111"/>
          </a:xfrm>
          <a:prstGeom prst="rect">
            <a:avLst/>
          </a:prstGeom>
          <a:noFill/>
        </p:spPr>
        <p:txBody>
          <a:bodyPr wrap="square" lIns="0" tIns="0" rIns="0" bIns="0" rtlCol="0">
            <a:spAutoFit/>
          </a:bodyPr>
          <a:lstStyle/>
          <a:p>
            <a:pPr algn="just"/>
            <a:r>
              <a:rPr lang="fr-FR" sz="800" dirty="0">
                <a:solidFill>
                  <a:schemeClr val="tx2"/>
                </a:solidFill>
              </a:rPr>
              <a:t>À chaque date de constatation trimestrielle</a:t>
            </a:r>
            <a:r>
              <a:rPr lang="fr-FR" sz="800" baseline="30000" dirty="0">
                <a:solidFill>
                  <a:schemeClr val="tx2"/>
                </a:solidFill>
              </a:rPr>
              <a:t>(1)</a:t>
            </a:r>
            <a:r>
              <a:rPr lang="fr-FR" sz="800" dirty="0">
                <a:solidFill>
                  <a:schemeClr val="tx2"/>
                </a:solidFill>
              </a:rPr>
              <a:t> et à la date de constatation finale</a:t>
            </a:r>
            <a:r>
              <a:rPr lang="fr-FR" sz="800" baseline="30000" dirty="0">
                <a:solidFill>
                  <a:schemeClr val="tx2"/>
                </a:solidFill>
              </a:rPr>
              <a:t>(1)</a:t>
            </a:r>
            <a:r>
              <a:rPr lang="fr-FR" sz="800" dirty="0">
                <a:solidFill>
                  <a:schemeClr val="tx2"/>
                </a:solidFill>
              </a:rPr>
              <a:t>, on compare le cours de l’action à son Cours Initial :</a:t>
            </a:r>
          </a:p>
        </p:txBody>
      </p:sp>
      <p:sp>
        <p:nvSpPr>
          <p:cNvPr id="17" name="Espace réservé du texte 36">
            <a:extLst>
              <a:ext uri="{FF2B5EF4-FFF2-40B4-BE49-F238E27FC236}">
                <a16:creationId xmlns:a16="http://schemas.microsoft.com/office/drawing/2014/main" id="{0C43F8B6-2C0F-4FE0-B057-C5BBAC6005C9}"/>
              </a:ext>
            </a:extLst>
          </p:cNvPr>
          <p:cNvSpPr txBox="1">
            <a:spLocks/>
          </p:cNvSpPr>
          <p:nvPr/>
        </p:nvSpPr>
        <p:spPr>
          <a:xfrm>
            <a:off x="1028701" y="1210851"/>
            <a:ext cx="5270604" cy="492443"/>
          </a:xfrm>
          <a:prstGeom prst="rect">
            <a:avLst/>
          </a:prstGeom>
          <a:noFill/>
          <a:ln w="6350">
            <a:solidFill>
              <a:srgbClr val="B9A049"/>
            </a:solidFill>
          </a:ln>
        </p:spPr>
        <p:txBody>
          <a:bodyPr wrap="square" lIns="108000" tIns="182880" rIns="108000" bIns="18288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R="0" lvl="0" defTabSz="755934" rtl="0" eaLnBrk="1" fontAlgn="base" latinLnBrk="0" hangingPunct="1">
              <a:lnSpc>
                <a:spcPct val="100000"/>
              </a:lnSpc>
              <a:spcBef>
                <a:spcPct val="0"/>
              </a:spcBef>
              <a:spcAft>
                <a:spcPct val="0"/>
              </a:spcAft>
              <a:buClrTx/>
              <a:buSzTx/>
              <a:tabLst/>
              <a:defRPr/>
            </a:pPr>
            <a:r>
              <a:rPr lang="fr-FR" sz="800" b="0" i="0" kern="1200" dirty="0">
                <a:solidFill>
                  <a:schemeClr val="tx2"/>
                </a:solidFill>
                <a:latin typeface="+mn-lt"/>
                <a:ea typeface="+mn-ea"/>
                <a:cs typeface="+mn-cs"/>
              </a:rPr>
              <a:t>Le Cours Initial correspond au cour de clôture entre de l'action Bouygues SA le 12/05/2022.</a:t>
            </a:r>
            <a:endParaRPr lang="fr-FR" sz="800" i="0" kern="1200" dirty="0">
              <a:solidFill>
                <a:schemeClr val="tx2"/>
              </a:solidFill>
              <a:latin typeface="+mn-lt"/>
              <a:ea typeface="+mn-ea"/>
              <a:cs typeface="+mn-cs"/>
            </a:endParaRPr>
          </a:p>
        </p:txBody>
      </p:sp>
      <p:sp>
        <p:nvSpPr>
          <p:cNvPr id="18" name="Espace réservé du texte 11">
            <a:extLst>
              <a:ext uri="{FF2B5EF4-FFF2-40B4-BE49-F238E27FC236}">
                <a16:creationId xmlns:a16="http://schemas.microsoft.com/office/drawing/2014/main" id="{C6DE00C0-4FAB-4389-8E65-646CC42D359F}"/>
              </a:ext>
            </a:extLst>
          </p:cNvPr>
          <p:cNvSpPr txBox="1">
            <a:spLocks/>
          </p:cNvSpPr>
          <p:nvPr/>
        </p:nvSpPr>
        <p:spPr>
          <a:xfrm>
            <a:off x="617953" y="944156"/>
            <a:ext cx="2897640" cy="168615"/>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r>
              <a:rPr lang="fr-FR" sz="900" b="1" cap="none" dirty="0">
                <a:solidFill>
                  <a:srgbClr val="B9A049"/>
                </a:solidFill>
                <a:latin typeface="+mn-lt"/>
              </a:rPr>
              <a:t>Détermination du Cours Initial</a:t>
            </a:r>
          </a:p>
        </p:txBody>
      </p:sp>
      <p:sp>
        <p:nvSpPr>
          <p:cNvPr id="19" name="Espace réservé du texte 11">
            <a:extLst>
              <a:ext uri="{FF2B5EF4-FFF2-40B4-BE49-F238E27FC236}">
                <a16:creationId xmlns:a16="http://schemas.microsoft.com/office/drawing/2014/main" id="{902C1127-3574-44E3-A3C3-163258CD6D38}"/>
              </a:ext>
            </a:extLst>
          </p:cNvPr>
          <p:cNvSpPr txBox="1">
            <a:spLocks/>
          </p:cNvSpPr>
          <p:nvPr/>
        </p:nvSpPr>
        <p:spPr>
          <a:xfrm>
            <a:off x="648905" y="1879723"/>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paiement des coupons</a:t>
            </a:r>
          </a:p>
        </p:txBody>
      </p:sp>
      <p:sp>
        <p:nvSpPr>
          <p:cNvPr id="22" name="ZoneTexte 21">
            <a:extLst>
              <a:ext uri="{FF2B5EF4-FFF2-40B4-BE49-F238E27FC236}">
                <a16:creationId xmlns:a16="http://schemas.microsoft.com/office/drawing/2014/main" id="{A0759AA1-226B-4F0F-B9DA-DA9B8AA11E05}"/>
              </a:ext>
            </a:extLst>
          </p:cNvPr>
          <p:cNvSpPr txBox="1"/>
          <p:nvPr/>
        </p:nvSpPr>
        <p:spPr>
          <a:xfrm>
            <a:off x="840137" y="2783443"/>
            <a:ext cx="6185272" cy="246221"/>
          </a:xfrm>
          <a:prstGeom prst="rect">
            <a:avLst/>
          </a:prstGeom>
          <a:noFill/>
        </p:spPr>
        <p:txBody>
          <a:bodyPr wrap="square" lIns="0" tIns="0" rIns="0" bIns="0" rtlCol="0">
            <a:spAutoFit/>
          </a:bodyPr>
          <a:lstStyle/>
          <a:p>
            <a:pPr algn="just"/>
            <a:r>
              <a:rPr lang="fr-FR" sz="800" b="1" u="sng" dirty="0">
                <a:solidFill>
                  <a:schemeClr val="tx2"/>
                </a:solidFill>
                <a:latin typeface="Proxima Nova Rg" panose="02000506030000020004" pitchFamily="2" charset="0"/>
              </a:rPr>
              <a:t>Cas favorable</a:t>
            </a:r>
            <a:r>
              <a:rPr lang="fr-FR" sz="800" b="1" dirty="0">
                <a:solidFill>
                  <a:schemeClr val="tx2"/>
                </a:solidFill>
                <a:latin typeface="Proxima Nova Rg" panose="02000506030000020004" pitchFamily="2" charset="0"/>
              </a:rPr>
              <a:t> : </a:t>
            </a:r>
            <a:r>
              <a:rPr lang="fr-FR" sz="800" b="1" dirty="0">
                <a:solidFill>
                  <a:schemeClr val="tx2"/>
                </a:solidFill>
              </a:rPr>
              <a:t>Si </a:t>
            </a:r>
            <a:r>
              <a:rPr lang="it-IT" sz="800" b="1" dirty="0">
                <a:solidFill>
                  <a:schemeClr val="tx2"/>
                </a:solidFill>
              </a:rPr>
              <a:t>l’action </a:t>
            </a:r>
            <a:r>
              <a:rPr lang="fr-FR" sz="800" b="1" dirty="0">
                <a:solidFill>
                  <a:schemeClr val="tx2"/>
                </a:solidFill>
              </a:rPr>
              <a:t>clôture à un cours supérieur ou égal à 100 de son Cours Initial%</a:t>
            </a:r>
            <a:r>
              <a:rPr lang="fr-FR" sz="800" b="1" dirty="0">
                <a:solidFill>
                  <a:schemeClr val="tx2"/>
                </a:solidFill>
                <a:latin typeface="Proxima Nova Rg" panose="02000506030000020004" pitchFamily="2" charset="0"/>
              </a:rPr>
              <a:t>, l’investisseur reçoit, à la date de paiement de coupon correspondante</a:t>
            </a:r>
            <a:r>
              <a:rPr lang="fr-FR" sz="800" b="1" baseline="30000" dirty="0">
                <a:solidFill>
                  <a:schemeClr val="tx2"/>
                </a:solidFill>
                <a:latin typeface="Proxima Nova Rg" panose="02000506030000020004" pitchFamily="2" charset="0"/>
              </a:rPr>
              <a:t>(1) </a:t>
            </a:r>
            <a:r>
              <a:rPr lang="fr-FR" sz="800" b="1" dirty="0">
                <a:solidFill>
                  <a:schemeClr val="tx2"/>
                </a:solidFill>
                <a:latin typeface="Proxima Nova Rg" panose="02000506030000020004" pitchFamily="2" charset="0"/>
              </a:rPr>
              <a:t>: </a:t>
            </a:r>
          </a:p>
        </p:txBody>
      </p:sp>
      <p:sp>
        <p:nvSpPr>
          <p:cNvPr id="23" name="Espace réservé du texte 36">
            <a:extLst>
              <a:ext uri="{FF2B5EF4-FFF2-40B4-BE49-F238E27FC236}">
                <a16:creationId xmlns:a16="http://schemas.microsoft.com/office/drawing/2014/main" id="{60F957CA-DD4C-409F-955B-5E6481F3A4AC}"/>
              </a:ext>
            </a:extLst>
          </p:cNvPr>
          <p:cNvSpPr txBox="1">
            <a:spLocks/>
          </p:cNvSpPr>
          <p:nvPr/>
        </p:nvSpPr>
        <p:spPr>
          <a:xfrm>
            <a:off x="1028701" y="3325734"/>
            <a:ext cx="5483168" cy="548640"/>
          </a:xfrm>
          <a:prstGeom prst="rect">
            <a:avLst/>
          </a:prstGeom>
          <a:solidFill>
            <a:schemeClr val="bg1"/>
          </a:solidFill>
          <a:ln>
            <a:solidFill>
              <a:srgbClr val="B9A049"/>
            </a:solidFill>
          </a:ln>
        </p:spPr>
        <p:txBody>
          <a:bodyPr wrap="square" lIns="108000" tIns="137160" rIns="108000" bIns="7200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defTabSz="1042988" fontAlgn="base">
              <a:spcBef>
                <a:spcPct val="0"/>
              </a:spcBef>
              <a:spcAft>
                <a:spcPct val="0"/>
              </a:spcAft>
            </a:pPr>
            <a:r>
              <a:rPr lang="fr-FR" dirty="0">
                <a:latin typeface="Proxima Nova Rg" panose="02000506030000020004" pitchFamily="2" charset="0"/>
              </a:rPr>
              <a:t>Un coupon de 2,00%</a:t>
            </a:r>
          </a:p>
          <a:p>
            <a:pPr defTabSz="1042988" fontAlgn="base">
              <a:spcBef>
                <a:spcPct val="0"/>
              </a:spcBef>
              <a:spcAft>
                <a:spcPct val="0"/>
              </a:spcAft>
            </a:pPr>
            <a:r>
              <a:rPr lang="fr-FR" dirty="0">
                <a:solidFill>
                  <a:schemeClr val="tx1"/>
                </a:solidFill>
                <a:latin typeface="Proxima Nova Rg" panose="02000506030000020004" pitchFamily="2" charset="0"/>
              </a:rPr>
              <a:t/>
            </a:r>
          </a:p>
        </p:txBody>
      </p:sp>
      <p:sp>
        <p:nvSpPr>
          <p:cNvPr id="24" name="ZoneTexte 23">
            <a:extLst>
              <a:ext uri="{FF2B5EF4-FFF2-40B4-BE49-F238E27FC236}">
                <a16:creationId xmlns:a16="http://schemas.microsoft.com/office/drawing/2014/main" id="{8B8AE09C-0D6F-4497-B219-E6C39009F89E}"/>
              </a:ext>
            </a:extLst>
          </p:cNvPr>
          <p:cNvSpPr txBox="1"/>
          <p:nvPr/>
        </p:nvSpPr>
        <p:spPr>
          <a:xfrm>
            <a:off x="838566" y="4194913"/>
            <a:ext cx="6182731" cy="246221"/>
          </a:xfrm>
          <a:prstGeom prst="rect">
            <a:avLst/>
          </a:prstGeom>
          <a:noFill/>
        </p:spPr>
        <p:txBody>
          <a:bodyPr wrap="square" lIns="0" tIns="0" rIns="0" bIns="0" rtlCol="0">
            <a:spAutoFit/>
          </a:bodyPr>
          <a:lstStyle/>
          <a:p>
            <a:pPr algn="just"/>
            <a:r>
              <a:rPr lang="fr-FR" sz="800" b="1" u="sng" dirty="0">
                <a:solidFill>
                  <a:schemeClr val="tx2"/>
                </a:solidFill>
                <a:latin typeface="Proxima Nova Rg" panose="02000506030000020004" pitchFamily="2" charset="0"/>
              </a:rPr>
              <a:t>Cas défavorable</a:t>
            </a:r>
            <a:r>
              <a:rPr lang="fr-FR" sz="800" b="1" dirty="0">
                <a:solidFill>
                  <a:schemeClr val="tx2"/>
                </a:solidFill>
                <a:latin typeface="Proxima Nova Rg" panose="02000506030000020004" pitchFamily="2" charset="0"/>
              </a:rPr>
              <a:t> : S</a:t>
            </a:r>
            <a:r>
              <a:rPr lang="fr-FR" sz="800" b="1" dirty="0">
                <a:solidFill>
                  <a:schemeClr val="tx2"/>
                </a:solidFill>
              </a:rPr>
              <a:t>i </a:t>
            </a:r>
            <a:r>
              <a:rPr lang="it-IT" sz="800" b="1" dirty="0">
                <a:solidFill>
                  <a:schemeClr val="tx2"/>
                </a:solidFill>
              </a:rPr>
              <a:t>l’action</a:t>
            </a:r>
            <a:r>
              <a:rPr lang="fr-FR" sz="800" b="1" dirty="0">
                <a:solidFill>
                  <a:schemeClr val="tx2"/>
                </a:solidFill>
              </a:rPr>
              <a:t> clôture à un cours </a:t>
            </a:r>
            <a:r>
              <a:rPr lang="fr-FR" sz="800" b="1" dirty="0">
                <a:solidFill>
                  <a:schemeClr val="tx2"/>
                </a:solidFill>
                <a:latin typeface="Proxima Nova Rg" panose="02000506030000020004" pitchFamily="2" charset="0"/>
              </a:rPr>
              <a:t>strictement inférieur à 100 de son Cours Initial%, l’investisseur reçoit, à la date de paiement de coupon correspondante</a:t>
            </a:r>
            <a:r>
              <a:rPr lang="fr-FR" sz="800" b="1" baseline="30000" dirty="0">
                <a:solidFill>
                  <a:schemeClr val="tx2"/>
                </a:solidFill>
                <a:latin typeface="Proxima Nova Rg" panose="02000506030000020004" pitchFamily="2" charset="0"/>
              </a:rPr>
              <a:t>(1) </a:t>
            </a:r>
            <a:r>
              <a:rPr lang="fr-FR" sz="800" b="1" dirty="0">
                <a:solidFill>
                  <a:schemeClr val="tx2"/>
                </a:solidFill>
                <a:latin typeface="Proxima Nova Rg" panose="02000506030000020004" pitchFamily="2" charset="0"/>
              </a:rPr>
              <a:t>: </a:t>
            </a:r>
          </a:p>
        </p:txBody>
      </p:sp>
      <p:sp>
        <p:nvSpPr>
          <p:cNvPr id="25" name="Espace réservé du texte 36">
            <a:extLst>
              <a:ext uri="{FF2B5EF4-FFF2-40B4-BE49-F238E27FC236}">
                <a16:creationId xmlns:a16="http://schemas.microsoft.com/office/drawing/2014/main" id="{A471EC61-E0F7-4167-ADB5-4AEBB8678A51}"/>
              </a:ext>
            </a:extLst>
          </p:cNvPr>
          <p:cNvSpPr txBox="1">
            <a:spLocks/>
          </p:cNvSpPr>
          <p:nvPr/>
        </p:nvSpPr>
        <p:spPr>
          <a:xfrm>
            <a:off x="1028701" y="4806116"/>
            <a:ext cx="5483168" cy="283906"/>
          </a:xfrm>
          <a:prstGeom prst="rect">
            <a:avLst/>
          </a:prstGeom>
          <a:solidFill>
            <a:schemeClr val="bg1"/>
          </a:solidFill>
          <a:ln>
            <a:solidFill>
              <a:srgbClr val="B9A049"/>
            </a:solidFill>
          </a:ln>
        </p:spPr>
        <p:txBody>
          <a:bodyPr wrap="square" lIns="108000" tIns="72000" rIns="108000" bIns="7200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a:lnSpc>
                <a:spcPct val="100000"/>
              </a:lnSpc>
            </a:pPr>
            <a:r>
              <a:rPr lang="fr-FR" dirty="0">
                <a:latin typeface="Proxima Nova Rg" panose="02000506030000020004" pitchFamily="2" charset="0"/>
              </a:rPr>
              <a:t>Aucun coupon </a:t>
            </a:r>
            <a:endParaRPr lang="fr-FR" dirty="0">
              <a:solidFill>
                <a:srgbClr val="FF0000"/>
              </a:solidFill>
              <a:latin typeface="Proxima Nova Rg" panose="02000506030000020004" pitchFamily="2" charset="0"/>
            </a:endParaRPr>
          </a:p>
        </p:txBody>
      </p:sp>
      <p:sp>
        <p:nvSpPr>
          <p:cNvPr id="30" name="Espace réservé du texte 11">
            <a:extLst>
              <a:ext uri="{FF2B5EF4-FFF2-40B4-BE49-F238E27FC236}">
                <a16:creationId xmlns:a16="http://schemas.microsoft.com/office/drawing/2014/main" id="{52F75EB6-A896-3509-50F5-319D90E7E92F}"/>
              </a:ext>
            </a:extLst>
          </p:cNvPr>
          <p:cNvSpPr txBox="1">
            <a:spLocks/>
          </p:cNvSpPr>
          <p:nvPr/>
        </p:nvSpPr>
        <p:spPr>
          <a:xfrm>
            <a:off x="648905" y="5695228"/>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remboursement anticipé automatique</a:t>
            </a:r>
          </a:p>
        </p:txBody>
      </p:sp>
      <p:sp>
        <p:nvSpPr>
          <p:cNvPr id="31" name="ZoneTexte 30">
            <a:extLst>
              <a:ext uri="{FF2B5EF4-FFF2-40B4-BE49-F238E27FC236}">
                <a16:creationId xmlns:a16="http://schemas.microsoft.com/office/drawing/2014/main" id="{B9045B55-AE7F-278A-9552-D0651213E8D1}"/>
              </a:ext>
            </a:extLst>
          </p:cNvPr>
          <p:cNvSpPr txBox="1"/>
          <p:nvPr/>
        </p:nvSpPr>
        <p:spPr>
          <a:xfrm>
            <a:off x="833164" y="6112785"/>
            <a:ext cx="6005163" cy="738664"/>
          </a:xfrm>
          <a:prstGeom prst="rect">
            <a:avLst/>
          </a:prstGeom>
          <a:noFill/>
        </p:spPr>
        <p:txBody>
          <a:bodyPr wrap="square" lIns="0" tIns="0" rIns="0" bIns="0" rtlCol="0">
            <a:spAutoFit/>
          </a:bodyPr>
          <a:lstStyle/>
          <a:p>
            <a:pPr algn="just"/>
            <a:r>
              <a:rPr lang="fr-FR" sz="800" dirty="0">
                <a:solidFill>
                  <a:schemeClr val="tx2"/>
                </a:solidFill>
              </a:rPr>
              <a:t>À chaque date de constatation trimestrielle</a:t>
            </a:r>
            <a:r>
              <a:rPr lang="fr-FR" sz="800" baseline="30000" dirty="0">
                <a:solidFill>
                  <a:schemeClr val="tx2"/>
                </a:solidFill>
              </a:rPr>
              <a:t>(1) </a:t>
            </a:r>
            <a:r>
              <a:rPr lang="fr-FR" sz="800" dirty="0">
                <a:solidFill>
                  <a:srgbClr val="000000"/>
                </a:solidFill>
                <a:latin typeface="Proxima Nova Rg" panose="02000506030000020004" pitchFamily="2" charset="0"/>
              </a:rPr>
              <a:t>(</a:t>
            </a:r>
            <a:r>
              <a:rPr lang="fr-FR" sz="800" dirty="0">
                <a:solidFill>
                  <a:schemeClr val="tx2"/>
                </a:solidFill>
              </a:rPr>
              <a:t>à partir de la fin du trimestre 4 et jusqu’à la fin du trimestre 35), on compare le cours de clôture de l'action à son Cours Initial</a:t>
            </a:r>
            <a:r>
              <a:rPr lang="en-US" sz="800" dirty="0">
                <a:solidFill>
                  <a:schemeClr val="tx2"/>
                </a:solidFill>
              </a:rPr>
              <a:t> </a:t>
            </a:r>
            <a:r>
              <a:rPr lang="fr-FR" sz="800" dirty="0">
                <a:solidFill>
                  <a:schemeClr val="tx2"/>
                </a:solidFill>
              </a:rPr>
              <a:t>:</a:t>
            </a:r>
          </a:p>
          <a:p>
            <a:pPr algn="just"/>
            <a:endParaRPr lang="fr-FR" sz="800" dirty="0">
              <a:solidFill>
                <a:schemeClr val="tx2"/>
              </a:solidFill>
            </a:endParaRPr>
          </a:p>
          <a:p>
            <a:pPr algn="just"/>
            <a:endParaRPr lang="fr-FR" sz="800" dirty="0">
              <a:solidFill>
                <a:schemeClr val="tx2"/>
              </a:solidFill>
            </a:endParaRPr>
          </a:p>
          <a:p>
            <a:pPr algn="just"/>
            <a:r>
              <a:rPr lang="fr-FR" sz="800" b="1" dirty="0">
                <a:solidFill>
                  <a:schemeClr val="tx2"/>
                </a:solidFill>
              </a:rPr>
              <a:t>Si à l’une de ces dates,</a:t>
            </a:r>
            <a:r>
              <a:rPr lang="it-IT" sz="800" b="1" dirty="0">
                <a:solidFill>
                  <a:schemeClr val="tx2"/>
                </a:solidFill>
              </a:rPr>
              <a:t>l’action </a:t>
            </a:r>
            <a:r>
              <a:rPr lang="fr-FR" sz="800" b="1" dirty="0">
                <a:solidFill>
                  <a:schemeClr val="tx2"/>
                </a:solidFill>
              </a:rPr>
              <a:t>clôture à un cours supérieur ou égal à 100% de son Cours Initial, le produit est automatiquement remboursé par anticipation et l’investisseur reçoit, à la date de remboursement anticipé automatique correspondante</a:t>
            </a:r>
            <a:r>
              <a:rPr lang="fr-FR" sz="800" b="1" baseline="30000" dirty="0">
                <a:solidFill>
                  <a:schemeClr val="tx2"/>
                </a:solidFill>
              </a:rPr>
              <a:t>(1)</a:t>
            </a:r>
            <a:r>
              <a:rPr lang="fr-FR" sz="800" b="1" dirty="0">
                <a:solidFill>
                  <a:schemeClr val="tx2"/>
                </a:solidFill>
              </a:rPr>
              <a:t> :</a:t>
            </a:r>
          </a:p>
        </p:txBody>
      </p:sp>
      <p:sp>
        <p:nvSpPr>
          <p:cNvPr id="32" name="Espace réservé du texte 36">
            <a:extLst>
              <a:ext uri="{FF2B5EF4-FFF2-40B4-BE49-F238E27FC236}">
                <a16:creationId xmlns:a16="http://schemas.microsoft.com/office/drawing/2014/main" id="{BCC650CD-4277-30FF-1209-171D0CDF1FA6}"/>
              </a:ext>
            </a:extLst>
          </p:cNvPr>
          <p:cNvSpPr txBox="1">
            <a:spLocks/>
          </p:cNvSpPr>
          <p:nvPr/>
        </p:nvSpPr>
        <p:spPr>
          <a:xfrm>
            <a:off x="1028701" y="7194999"/>
            <a:ext cx="5483168" cy="637849"/>
          </a:xfrm>
          <a:prstGeom prst="rect">
            <a:avLst/>
          </a:prstGeom>
          <a:noFill/>
          <a:ln w="6350">
            <a:solidFill>
              <a:srgbClr val="B9A049"/>
            </a:solidFill>
          </a:ln>
        </p:spPr>
        <p:txBody>
          <a:bodyPr wrap="square"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Un coupon plafonné fixe de 2,00% par trimestre écoulé depuis le 12/05/2022 </a:t>
            </a:r>
          </a:p>
          <a:p>
            <a:pPr marL="0" indent="0" algn="ctr">
              <a:lnSpc>
                <a:spcPct val="100000"/>
              </a:lnSpc>
              <a:spcBef>
                <a:spcPts val="0"/>
              </a:spcBef>
              <a:buNone/>
            </a:pPr>
            <a:r>
              <a:rPr lang="fr-FR" sz="800" dirty="0"/>
              <a:t>(Soit un Taux de Rendement Annuel net compris entre 5,77%</a:t>
            </a:r>
            <a:r>
              <a:rPr lang="fr-FR" sz="800" baseline="30000" dirty="0"/>
              <a:t>(2) </a:t>
            </a:r>
            <a:r>
              <a:rPr lang="fr-FR" sz="800" dirty="0"/>
              <a:t>et 6,77%</a:t>
            </a:r>
            <a:r>
              <a:rPr lang="fr-FR" sz="800" baseline="30000" dirty="0"/>
              <a:t>(2)</a:t>
            </a:r>
            <a:r>
              <a:rPr lang="fr-FR" sz="800" dirty="0"/>
              <a:t>)</a:t>
            </a:r>
          </a:p>
        </p:txBody>
      </p:sp>
      <p:sp>
        <p:nvSpPr>
          <p:cNvPr id="27" name="ZoneTexte 26">
            <a:extLst>
              <a:ext uri="{FF2B5EF4-FFF2-40B4-BE49-F238E27FC236}">
                <a16:creationId xmlns:a16="http://schemas.microsoft.com/office/drawing/2014/main" id="{A5593142-B0A9-0322-4DCF-14192E048E25}"/>
              </a:ext>
            </a:extLst>
          </p:cNvPr>
          <p:cNvSpPr txBox="1"/>
          <p:nvPr/>
        </p:nvSpPr>
        <p:spPr>
          <a:xfrm>
            <a:off x="780910" y="8071465"/>
            <a:ext cx="5997853" cy="215444"/>
          </a:xfrm>
          <a:prstGeom prst="rect">
            <a:avLst/>
          </a:prstGeom>
          <a:noFill/>
        </p:spPr>
        <p:txBody>
          <a:bodyPr wrap="square" rtlCol="0">
            <a:spAutoFit/>
          </a:bodyPr>
          <a:lstStyle/>
          <a:p>
            <a:r>
              <a:rPr lang="fr-FR" sz="800" dirty="0"/>
              <a:t/>
            </a:r>
            <a:endParaRPr lang="en-US" sz="800" dirty="0"/>
          </a:p>
        </p:txBody>
      </p:sp>
      <p:sp>
        <p:nvSpPr>
          <p:cNvPr id="20" name="ZoneTexte 19">
            <a:extLst>
              <a:ext uri="{FF2B5EF4-FFF2-40B4-BE49-F238E27FC236}">
                <a16:creationId xmlns:a16="http://schemas.microsoft.com/office/drawing/2014/main" id="{CBE8C0CE-6FC4-4678-ACA2-095C7CA39679}"/>
              </a:ext>
            </a:extLst>
          </p:cNvPr>
          <p:cNvSpPr txBox="1"/>
          <p:nvPr/>
        </p:nvSpPr>
        <p:spPr>
          <a:xfrm>
            <a:off x="912411" y="5235321"/>
            <a:ext cx="6035040" cy="215444"/>
          </a:xfrm>
          <a:prstGeom prst="rect">
            <a:avLst/>
          </a:prstGeom>
          <a:noFill/>
        </p:spPr>
        <p:txBody>
          <a:bodyPr wrap="square" rtlCol="0">
            <a:spAutoFit/>
          </a:bodyPr>
          <a:lstStyle/>
          <a:p>
            <a:r>
              <a:rPr lang="fr-FR" sz="800" dirty="0"/>
              <a:t/>
            </a:r>
            <a:endParaRPr lang="en-US" sz="800" dirty="0"/>
          </a:p>
        </p:txBody>
      </p:sp>
    </p:spTree>
    <p:extLst>
      <p:ext uri="{BB962C8B-B14F-4D97-AF65-F5344CB8AC3E}">
        <p14:creationId xmlns:p14="http://schemas.microsoft.com/office/powerpoint/2010/main" val="32154539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9C068595-9FF8-42B8-8F45-83A54159E531}"/>
              </a:ext>
            </a:extLst>
          </p:cNvPr>
          <p:cNvSpPr>
            <a:spLocks noGrp="1"/>
          </p:cNvSpPr>
          <p:nvPr>
            <p:ph type="sldNum" sz="quarter" idx="4"/>
          </p:nvPr>
        </p:nvSpPr>
        <p:spPr/>
        <p:txBody>
          <a:bodyPr/>
          <a:lstStyle/>
          <a:p>
            <a:fld id="{58F0BA28-1212-45AE-B075-64C06113A6D3}" type="slidenum">
              <a:rPr lang="fr-FR" smtClean="0"/>
              <a:pPr/>
              <a:t>9</a:t>
            </a:fld>
            <a:endParaRPr lang="fr-FR" dirty="0"/>
          </a:p>
        </p:txBody>
      </p:sp>
      <p:sp>
        <p:nvSpPr>
          <p:cNvPr id="5" name="Text Box 2">
            <a:extLst>
              <a:ext uri="{FF2B5EF4-FFF2-40B4-BE49-F238E27FC236}">
                <a16:creationId xmlns:a16="http://schemas.microsoft.com/office/drawing/2014/main" id="{D0ED12C2-7003-44D9-A2FB-4B2BA1F366F5}"/>
              </a:ext>
            </a:extLst>
          </p:cNvPr>
          <p:cNvSpPr txBox="1">
            <a:spLocks noChangeArrowheads="1"/>
          </p:cNvSpPr>
          <p:nvPr/>
        </p:nvSpPr>
        <p:spPr bwMode="auto">
          <a:xfrm>
            <a:off x="361950" y="9765983"/>
            <a:ext cx="6483350" cy="700192"/>
          </a:xfrm>
          <a:prstGeom prst="rect">
            <a:avLst/>
          </a:prstGeom>
          <a:noFill/>
          <a:ln w="9525">
            <a:noFill/>
            <a:miter lim="800000"/>
            <a:headEnd/>
            <a:tailEnd/>
          </a:ln>
        </p:spPr>
        <p:txBody>
          <a:bodyPr wrap="square" lIns="0" tIns="0" rIns="0" bIns="0">
            <a:spAutoFit/>
          </a:bodyPr>
          <a:lstStyle/>
          <a:p>
            <a:pPr marL="0" lvl="1" algn="just"/>
            <a:r>
              <a:rPr lang="fr-FR" sz="650" dirty="0">
                <a:solidFill>
                  <a:schemeClr val="tx2"/>
                </a:solidFill>
                <a:latin typeface="+mn-lt"/>
              </a:rPr>
              <a:t>(1) Veuillez vous référer au tableau récapitulant les principales caractéristiques financières en page 7 pour le détail des dates. </a:t>
            </a:r>
          </a:p>
          <a:p>
            <a:pPr marL="0" lvl="1" algn="just"/>
            <a:r>
              <a:rPr lang="fr-FR" sz="650" dirty="0">
                <a:solidFill>
                  <a:schemeClr val="tx2"/>
                </a:solidFill>
                <a:latin typeface="+mn-lt"/>
              </a:rPr>
              <a:t>(2)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12/05/2022 jusqu’à la date de remboursement anticipé automatique éventuel</a:t>
            </a:r>
            <a:r>
              <a:rPr lang="fr-FR" sz="650" baseline="30000" dirty="0">
                <a:solidFill>
                  <a:schemeClr val="tx2"/>
                </a:solidFill>
                <a:latin typeface="+mn-lt"/>
              </a:rPr>
              <a:t>(1)</a:t>
            </a:r>
            <a:r>
              <a:rPr lang="fr-FR" sz="650" dirty="0">
                <a:solidFill>
                  <a:schemeClr val="tx2"/>
                </a:solidFill>
                <a:latin typeface="+mn-lt"/>
              </a:rPr>
              <a:t> ou d’échéance</a:t>
            </a:r>
            <a:r>
              <a:rPr lang="fr-FR" sz="650" baseline="30000" dirty="0">
                <a:solidFill>
                  <a:schemeClr val="tx2"/>
                </a:solidFill>
                <a:latin typeface="+mn-lt"/>
              </a:rPr>
              <a:t>(1)</a:t>
            </a:r>
            <a:r>
              <a:rPr lang="fr-FR" sz="650" dirty="0">
                <a:solidFill>
                  <a:schemeClr val="tx2"/>
                </a:solidFill>
                <a:latin typeface="+mn-lt"/>
              </a:rPr>
              <a:t> selon les scénarios. Une sortie anticipée à l’initiative de l’investisseur se fera à un cours dépendant de l’évolution des paramètres de marché au moment de la sortie (cours de l'action, des taux d’intérêt, de la volatilité et des primes de risque de crédit notamment) et pourra donc entraîner un risque de perte en capital.</a:t>
            </a:r>
          </a:p>
          <a:p>
            <a:pPr marL="0" lvl="1" algn="just"/>
            <a:r>
              <a:rPr lang="fr-FR" sz="650" dirty="0">
                <a:solidFill>
                  <a:schemeClr val="tx2"/>
                </a:solidFill>
                <a:latin typeface="+mn-lt"/>
              </a:rPr>
              <a:t>(3) Hors prise en compte des dividendes éventuels détachés par </a:t>
            </a:r>
            <a:r>
              <a:rPr lang="it-IT" sz="650" dirty="0">
                <a:solidFill>
                  <a:schemeClr val="tx2"/>
                </a:solidFill>
                <a:latin typeface="+mn-lt"/>
              </a:rPr>
              <a:t>l’action</a:t>
            </a:r>
            <a:endParaRPr lang="fr-FR" sz="650" dirty="0">
              <a:solidFill>
                <a:schemeClr val="tx2"/>
              </a:solidFill>
              <a:latin typeface="+mn-lt"/>
            </a:endParaRPr>
          </a:p>
        </p:txBody>
      </p:sp>
      <p:sp>
        <p:nvSpPr>
          <p:cNvPr id="4" name="Espace réservé du texte 11">
            <a:extLst>
              <a:ext uri="{FF2B5EF4-FFF2-40B4-BE49-F238E27FC236}">
                <a16:creationId xmlns:a16="http://schemas.microsoft.com/office/drawing/2014/main" id="{177D1BD7-6780-4E19-AB78-D31AC6937846}"/>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ILLUSTRATION DU MÉCANISME DE REMBOURSEMENT</a:t>
            </a:r>
          </a:p>
        </p:txBody>
      </p:sp>
      <p:sp>
        <p:nvSpPr>
          <p:cNvPr id="6" name="Rectangle">
            <a:extLst>
              <a:ext uri="{FF2B5EF4-FFF2-40B4-BE49-F238E27FC236}">
                <a16:creationId xmlns:a16="http://schemas.microsoft.com/office/drawing/2014/main" id="{460FFCA7-A5EC-42E7-8F01-3BD3E4D99B2F}"/>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ZoneTexte 49">
            <a:extLst>
              <a:ext uri="{FF2B5EF4-FFF2-40B4-BE49-F238E27FC236}">
                <a16:creationId xmlns:a16="http://schemas.microsoft.com/office/drawing/2014/main" id="{D9B4A527-A86B-4756-8775-FA28C4786F3E}"/>
              </a:ext>
            </a:extLst>
          </p:cNvPr>
          <p:cNvSpPr txBox="1">
            <a:spLocks noChangeArrowheads="1"/>
          </p:cNvSpPr>
          <p:nvPr/>
        </p:nvSpPr>
        <p:spPr bwMode="auto">
          <a:xfrm>
            <a:off x="458462" y="953313"/>
            <a:ext cx="6741374" cy="246221"/>
          </a:xfrm>
          <a:prstGeom prst="rect">
            <a:avLst/>
          </a:prstGeom>
          <a:noFill/>
          <a:ln w="9525">
            <a:noFill/>
            <a:miter lim="800000"/>
            <a:headEnd/>
            <a:tailEnd/>
          </a:ln>
        </p:spPr>
        <p:txBody>
          <a:bodyPr wrap="square" lIns="0" tIns="0" rIns="0" bIns="0">
            <a:spAutoFit/>
          </a:bodyPr>
          <a:lstStyle/>
          <a:p>
            <a:pPr algn="just"/>
            <a:r>
              <a:rPr lang="fr-FR" sz="800" b="1" dirty="0">
                <a:latin typeface="Proxima Nova Rg" panose="02000506030000020004" pitchFamily="2" charset="0"/>
              </a:rPr>
              <a:t>Les données chiffrées utilisées dans ces exemples n’ont qu’une valeur indicative et informative, l’objectif étant de décrire le mécanisme du produit. Ces illustrations ont été réalisées de bonne foi à titre d'information uniquement. Elles ne préjugent en rien de l'évolution future de l'action et du produit.</a:t>
            </a:r>
          </a:p>
        </p:txBody>
      </p:sp>
      <p:sp>
        <p:nvSpPr>
          <p:cNvPr id="8" name="ZoneTexte 7">
            <a:extLst>
              <a:ext uri="{FF2B5EF4-FFF2-40B4-BE49-F238E27FC236}">
                <a16:creationId xmlns:a16="http://schemas.microsoft.com/office/drawing/2014/main" id="{FFCF2BB5-A92A-4145-BAC5-803B42C466A2}"/>
              </a:ext>
            </a:extLst>
          </p:cNvPr>
          <p:cNvSpPr txBox="1"/>
          <p:nvPr/>
        </p:nvSpPr>
        <p:spPr>
          <a:xfrm>
            <a:off x="458460" y="1377910"/>
            <a:ext cx="6741375" cy="123111"/>
          </a:xfrm>
          <a:prstGeom prst="rect">
            <a:avLst/>
          </a:prstGeom>
          <a:noFill/>
        </p:spPr>
        <p:txBody>
          <a:bodyPr wrap="square" lIns="0" tIns="0" rIns="0" bIns="0" rtlCol="0">
            <a:spAutoFit/>
          </a:bodyPr>
          <a:lstStyle/>
          <a:p>
            <a:pPr algn="just"/>
            <a:r>
              <a:rPr lang="fr-FR" sz="800" b="1" dirty="0">
                <a:solidFill>
                  <a:srgbClr val="B9A049"/>
                </a:solidFill>
              </a:rPr>
              <a:t>SCÉNARIO DÉFAVORABLE </a:t>
            </a:r>
            <a:r>
              <a:rPr lang="fr-FR" sz="800" dirty="0">
                <a:solidFill>
                  <a:srgbClr val="B9A049"/>
                </a:solidFill>
              </a:rPr>
              <a:t>: À la date de constatation finale</a:t>
            </a:r>
            <a:r>
              <a:rPr lang="fr-FR" sz="800" baseline="30000" dirty="0">
                <a:solidFill>
                  <a:srgbClr val="B9A049"/>
                </a:solidFill>
              </a:rPr>
              <a:t>(1)</a:t>
            </a:r>
            <a:r>
              <a:rPr lang="fr-FR" sz="800" dirty="0">
                <a:solidFill>
                  <a:srgbClr val="B9A049"/>
                </a:solidFill>
              </a:rPr>
              <a:t>, l’action clôture à un cours strictement inférieur à 50% de son Cours Initial</a:t>
            </a:r>
          </a:p>
        </p:txBody>
      </p:sp>
      <p:sp>
        <p:nvSpPr>
          <p:cNvPr id="9" name="ZoneTexte 8">
            <a:extLst>
              <a:ext uri="{FF2B5EF4-FFF2-40B4-BE49-F238E27FC236}">
                <a16:creationId xmlns:a16="http://schemas.microsoft.com/office/drawing/2014/main" id="{EC8EA57A-F6C8-4630-A4E0-A7B9CB234556}"/>
              </a:ext>
            </a:extLst>
          </p:cNvPr>
          <p:cNvSpPr txBox="1"/>
          <p:nvPr/>
        </p:nvSpPr>
        <p:spPr>
          <a:xfrm>
            <a:off x="458459" y="4163001"/>
            <a:ext cx="6741373" cy="110800"/>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MÉDIAN : </a:t>
            </a:r>
            <a:r>
              <a:rPr lang="fr-FR" sz="800" b="0" dirty="0">
                <a:latin typeface="+mn-lt"/>
              </a:rPr>
              <a:t>À la date de constatation finale⁽¹⁾, l’action clôture à un cours strictement inférieur à 100% mais supérieur ou égal à 50% de son Cours Initial</a:t>
            </a:r>
          </a:p>
        </p:txBody>
      </p:sp>
      <p:sp>
        <p:nvSpPr>
          <p:cNvPr id="10" name="ZoneTexte 9">
            <a:extLst>
              <a:ext uri="{FF2B5EF4-FFF2-40B4-BE49-F238E27FC236}">
                <a16:creationId xmlns:a16="http://schemas.microsoft.com/office/drawing/2014/main" id="{C8AE3A6A-C537-450E-A547-0EC6DD9F7A53}"/>
              </a:ext>
            </a:extLst>
          </p:cNvPr>
          <p:cNvSpPr txBox="1"/>
          <p:nvPr/>
        </p:nvSpPr>
        <p:spPr>
          <a:xfrm>
            <a:off x="458459" y="6787332"/>
            <a:ext cx="6741373" cy="221599"/>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FAVORABLE : </a:t>
            </a:r>
            <a:r>
              <a:rPr lang="fr-FR" sz="800" b="0" dirty="0">
                <a:latin typeface="+mn-lt"/>
              </a:rPr>
              <a:t>Dès la première date de constatation du mécanisme de remboursement anticipé automatique</a:t>
            </a:r>
            <a:r>
              <a:rPr lang="fr-FR" sz="800" b="0" baseline="30000" dirty="0">
                <a:latin typeface="+mn-lt"/>
              </a:rPr>
              <a:t>(1)</a:t>
            </a:r>
            <a:r>
              <a:rPr lang="fr-FR" sz="800" b="0" dirty="0">
                <a:latin typeface="+mn-lt"/>
              </a:rPr>
              <a:t>, l’action clôture à un cours supérieur ou égal à 100% de son Cours Initial</a:t>
            </a:r>
          </a:p>
        </p:txBody>
      </p:sp>
      <p:sp>
        <p:nvSpPr>
          <p:cNvPr id="11" name="Espace réservé du texte 11">
            <a:extLst>
              <a:ext uri="{FF2B5EF4-FFF2-40B4-BE49-F238E27FC236}">
                <a16:creationId xmlns:a16="http://schemas.microsoft.com/office/drawing/2014/main" id="{62E64A7A-B241-457F-85AF-644F9663089B}"/>
              </a:ext>
            </a:extLst>
          </p:cNvPr>
          <p:cNvSpPr txBox="1">
            <a:spLocks/>
          </p:cNvSpPr>
          <p:nvPr/>
        </p:nvSpPr>
        <p:spPr>
          <a:xfrm>
            <a:off x="458459" y="9282268"/>
            <a:ext cx="6739266" cy="396000"/>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08000" indent="0" algn="l" defTabSz="755934" rtl="0" eaLnBrk="1" latinLnBrk="0" hangingPunct="1">
              <a:lnSpc>
                <a:spcPct val="100000"/>
              </a:lnSpc>
              <a:spcBef>
                <a:spcPts val="600"/>
              </a:spcBef>
              <a:buFont typeface="Arial" panose="020B0604020202020204" pitchFamily="34" charset="0"/>
              <a:buNone/>
              <a:defRPr sz="700" b="0" i="0" kern="1200" cap="none" baseline="0">
                <a:solidFill>
                  <a:schemeClr val="tx2"/>
                </a:solidFill>
                <a:latin typeface="Ciutadella Regular Italic" panose="01000000000000000000" pitchFamily="50" charset="0"/>
                <a:ea typeface="+mn-ea"/>
                <a:cs typeface="Gotham Medium" pitchFamily="50" charset="0"/>
              </a:defRPr>
            </a:lvl2pPr>
            <a:lvl3pPr marL="108000" indent="0" algn="l" defTabSz="755934" rtl="0" eaLnBrk="1" latinLnBrk="0" hangingPunct="1">
              <a:lnSpc>
                <a:spcPct val="100000"/>
              </a:lnSpc>
              <a:spcBef>
                <a:spcPts val="1000"/>
              </a:spcBef>
              <a:spcAft>
                <a:spcPts val="1000"/>
              </a:spcAft>
              <a:buFont typeface="Arial" panose="020B0604020202020204" pitchFamily="34" charset="0"/>
              <a:buNone/>
              <a:defRPr sz="1000" b="0" i="0" kern="1200" cap="all" baseline="0">
                <a:solidFill>
                  <a:schemeClr val="tx1"/>
                </a:solidFill>
                <a:latin typeface="Gotham Medium" pitchFamily="50" charset="0"/>
                <a:ea typeface="+mn-ea"/>
                <a:cs typeface="Gotham Medium" pitchFamily="50" charset="0"/>
              </a:defRPr>
            </a:lvl3pPr>
            <a:lvl4pPr marL="2340000" indent="0" algn="l" defTabSz="755934" rtl="0" eaLnBrk="1" latinLnBrk="0" hangingPunct="1">
              <a:lnSpc>
                <a:spcPct val="100000"/>
              </a:lnSpc>
              <a:spcBef>
                <a:spcPts val="300"/>
              </a:spcBef>
              <a:spcAft>
                <a:spcPts val="0"/>
              </a:spcAft>
              <a:buFont typeface="Arial" panose="020B0604020202020204" pitchFamily="34" charset="0"/>
              <a:buNone/>
              <a:defRPr sz="850" u="none" kern="1200">
                <a:solidFill>
                  <a:schemeClr val="tx2"/>
                </a:solidFill>
                <a:latin typeface="Ciutadella Light" panose="02000000000000000000" pitchFamily="50" charset="0"/>
                <a:ea typeface="+mn-ea"/>
                <a:cs typeface="+mn-cs"/>
              </a:defRPr>
            </a:lvl4pPr>
            <a:lvl5pPr marL="2340000" indent="0" algn="l" defTabSz="755934" rtl="0" eaLnBrk="1" latinLnBrk="0" hangingPunct="1">
              <a:lnSpc>
                <a:spcPct val="100000"/>
              </a:lnSpc>
              <a:spcBef>
                <a:spcPts val="300"/>
              </a:spcBef>
              <a:buFont typeface="Arial" panose="020B0604020202020204" pitchFamily="34" charset="0"/>
              <a:buNone/>
              <a:defRPr sz="85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lvl="2" algn="just">
              <a:spcBef>
                <a:spcPts val="0"/>
              </a:spcBef>
              <a:spcAft>
                <a:spcPts val="0"/>
              </a:spcAft>
            </a:pPr>
            <a:r>
              <a:rPr lang="fr-FR" sz="800" dirty="0">
                <a:solidFill>
                  <a:srgbClr val="B9A049"/>
                </a:solidFill>
                <a:latin typeface="+mn-lt"/>
              </a:rPr>
              <a:t>LE RENDEMENT DU PRODUIT « testsgoldmanfci » EST TRÈS SENSIBLE À UNE FAIBLE VARIATION DU cours DE CLÔTURE de l'action AUTOUR DES SEUILS DE 100% ET DE 50% </a:t>
            </a:r>
            <a:r>
              <a:rPr lang="fr-FR" sz="800" cap="all" dirty="0">
                <a:solidFill>
                  <a:srgbClr val="B9A049"/>
                </a:solidFill>
                <a:latin typeface="+mn-lt"/>
              </a:rPr>
              <a:t>DE SON Cours Initial</a:t>
            </a:r>
            <a:r>
              <a:rPr lang="fr-FR" sz="800" dirty="0">
                <a:solidFill>
                  <a:srgbClr val="B9A049"/>
                </a:solidFill>
                <a:latin typeface="+mn-lt"/>
              </a:rPr>
              <a:t> à la date de constatation finale</a:t>
            </a:r>
            <a:r>
              <a:rPr lang="fr-FR" sz="800" baseline="30000" dirty="0">
                <a:solidFill>
                  <a:srgbClr val="B9A049"/>
                </a:solidFill>
                <a:latin typeface="+mn-lt"/>
              </a:rPr>
              <a:t>(1)</a:t>
            </a:r>
            <a:r>
              <a:rPr lang="fr-FR" sz="800" dirty="0">
                <a:solidFill>
                  <a:srgbClr val="B9A049"/>
                </a:solidFill>
                <a:latin typeface="+mn-lt"/>
              </a:rPr>
              <a:t>.</a:t>
            </a:r>
          </a:p>
        </p:txBody>
      </p:sp>
      <p:sp>
        <p:nvSpPr>
          <p:cNvPr id="67" name="ZoneTexte 66">
            <a:extLst>
              <a:ext uri="{FF2B5EF4-FFF2-40B4-BE49-F238E27FC236}">
                <a16:creationId xmlns:a16="http://schemas.microsoft.com/office/drawing/2014/main" id="{54856FA3-20DE-4C1E-8670-977050ABC5CF}"/>
              </a:ext>
            </a:extLst>
          </p:cNvPr>
          <p:cNvSpPr txBox="1"/>
          <p:nvPr/>
        </p:nvSpPr>
        <p:spPr>
          <a:xfrm>
            <a:off x="4008562" y="1759107"/>
            <a:ext cx="3189159" cy="1877437"/>
          </a:xfrm>
          <a:prstGeom prst="rect">
            <a:avLst/>
          </a:prstGeom>
          <a:solidFill>
            <a:schemeClr val="bg1"/>
          </a:solidFill>
          <a:ln>
            <a:noFill/>
          </a:ln>
          <a:effectLst/>
        </p:spPr>
        <p:txBody>
          <a:bodyPr wrap="square" lIns="0" tIns="0" rIns="0" bIns="0" rtlCol="0">
            <a:spAutoFit/>
          </a:bodyPr>
          <a:lstStyle/>
          <a:p>
            <a:pPr lvl="0" algn="just" defTabSz="1042988" fontAlgn="base">
              <a:spcBef>
                <a:spcPct val="0"/>
              </a:spcBef>
              <a:spcAft>
                <a:spcPct val="0"/>
              </a:spcAft>
            </a:pPr>
            <a:r>
              <a:rPr lang="fr-FR" sz="800" dirty="0"/>
              <a:t>À chaque date de constatation trimestrielle</a:t>
            </a:r>
            <a:r>
              <a:rPr lang="fr-FR" sz="800" baseline="30000" dirty="0"/>
              <a:t>(1) </a:t>
            </a:r>
            <a:r>
              <a:rPr lang="fr-FR" sz="800" dirty="0">
                <a:latin typeface="+mn-lt"/>
              </a:rPr>
              <a:t>des trimestres 4 à 35</a:t>
            </a:r>
            <a:r>
              <a:rPr lang="fr-FR" sz="800" dirty="0"/>
              <a:t>, l’action clôture à un cours strictement inférieur à 100% de son Cours Initial. Le mécanisme de remboursement anticipé automatique n’est donc pas activé et le produit continue.</a:t>
            </a:r>
          </a:p>
          <a:p>
            <a:pPr lvl="0" algn="just" defTabSz="1042988" fontAlgn="base">
              <a:spcBef>
                <a:spcPct val="0"/>
              </a:spcBef>
              <a:spcAft>
                <a:spcPct val="0"/>
              </a:spcAft>
            </a:pPr>
            <a:endParaRPr lang="fr-FR" sz="800" dirty="0">
              <a:highlight>
                <a:srgbClr val="FFFF00"/>
              </a:highlight>
            </a:endParaRPr>
          </a:p>
          <a:p>
            <a:pPr lvl="0" algn="just" defTabSz="1042988" fontAlgn="base">
              <a:spcBef>
                <a:spcPct val="0"/>
              </a:spcBef>
              <a:spcAft>
                <a:spcPts val="600"/>
              </a:spcAft>
            </a:pPr>
            <a:r>
              <a:rPr lang="fr-FR" sz="800" dirty="0"/>
              <a:t>À la date de constatation finale</a:t>
            </a:r>
            <a:r>
              <a:rPr lang="fr-FR" sz="800" baseline="30000" dirty="0"/>
              <a:t>(1)</a:t>
            </a:r>
            <a:r>
              <a:rPr lang="fr-FR" sz="800" dirty="0"/>
              <a:t>, l’action clôture à un cours strictement inférieur à 50% de son Cours Initial (30% dans cet exemple). L’investisseur récupère alors le capital initialement investi diminué de l’intégralité de la baisse enregistrée par l’action, soit 30% de son capital initial dans cet exemple.</a:t>
            </a:r>
          </a:p>
          <a:p>
            <a:pPr lvl="0" algn="just" defTabSz="1042988" fontAlgn="base">
              <a:spcBef>
                <a:spcPct val="0"/>
              </a:spcBef>
              <a:spcAft>
                <a:spcPts val="600"/>
              </a:spcAft>
            </a:pPr>
            <a:r>
              <a:rPr lang="fr-FR" sz="800" dirty="0"/>
              <a:t>Le Taux de Rendement Annuel net est alors similaire à celui d’un investissement direct dans l’action</a:t>
            </a:r>
            <a:r>
              <a:rPr lang="fr-FR" sz="800" baseline="30000" dirty="0"/>
              <a:t>(3)</a:t>
            </a:r>
            <a:r>
              <a:rPr lang="fr-FR" sz="800" dirty="0"/>
              <a:t>, soit -13,36%</a:t>
            </a:r>
            <a:r>
              <a:rPr lang="fr-FR" sz="800" baseline="30000" dirty="0"/>
              <a:t>(2)</a:t>
            </a:r>
            <a:r>
              <a:rPr lang="fr-FR" sz="800" dirty="0"/>
              <a:t>. </a:t>
            </a:r>
          </a:p>
          <a:p>
            <a:pPr lvl="0" algn="just" defTabSz="1042988" fontAlgn="base">
              <a:spcBef>
                <a:spcPct val="0"/>
              </a:spcBef>
              <a:spcAft>
                <a:spcPts val="600"/>
              </a:spcAft>
            </a:pPr>
            <a:r>
              <a:rPr lang="fr-FR" sz="800" b="1" dirty="0"/>
              <a:t>Dans ce scénario, l’investisseur subit une perte en capital, qui peut être totale dans le cas le plus défavorable.</a:t>
            </a:r>
          </a:p>
        </p:txBody>
      </p:sp>
      <p:sp>
        <p:nvSpPr>
          <p:cNvPr id="39" name="ZoneTexte 38">
            <a:extLst>
              <a:ext uri="{FF2B5EF4-FFF2-40B4-BE49-F238E27FC236}">
                <a16:creationId xmlns:a16="http://schemas.microsoft.com/office/drawing/2014/main" id="{24D170D4-46F4-43FE-B0B4-2763010FA847}"/>
              </a:ext>
            </a:extLst>
          </p:cNvPr>
          <p:cNvSpPr txBox="1"/>
          <p:nvPr/>
        </p:nvSpPr>
        <p:spPr>
          <a:xfrm>
            <a:off x="4008562" y="4526931"/>
            <a:ext cx="3189159" cy="1308050"/>
          </a:xfrm>
          <a:prstGeom prst="rect">
            <a:avLst/>
          </a:prstGeom>
          <a:solidFill>
            <a:schemeClr val="bg1"/>
          </a:solidFill>
          <a:ln>
            <a:noFill/>
          </a:ln>
          <a:effectLst/>
        </p:spPr>
        <p:txBody>
          <a:bodyPr wrap="square" lIns="0" tIns="0" rIns="0" bIns="0" rtlCol="0">
            <a:spAutoFit/>
          </a:bodyPr>
          <a:lstStyle>
            <a:defPPr>
              <a:defRPr lang="en-US"/>
            </a:defPPr>
            <a:lvl1pPr algn="just">
              <a:defRPr sz="700">
                <a:solidFill>
                  <a:schemeClr val="tx2"/>
                </a:solidFill>
                <a:latin typeface="Century Gothic" panose="020B0502020202020204" pitchFamily="34" charset="0"/>
              </a:defRPr>
            </a:lvl1pPr>
          </a:lstStyle>
          <a:p>
            <a:pPr defTabSz="1042988" fontAlgn="base">
              <a:spcBef>
                <a:spcPct val="0"/>
              </a:spcBef>
              <a:spcAft>
                <a:spcPct val="0"/>
              </a:spcAft>
            </a:pPr>
            <a:r>
              <a:rPr lang="fr-FR" sz="800" dirty="0">
                <a:latin typeface="+mn-lt"/>
              </a:rPr>
              <a:t>À chaque date de constatation trimestrielle</a:t>
            </a:r>
            <a:r>
              <a:rPr lang="fr-FR" sz="800" baseline="30000" dirty="0">
                <a:solidFill>
                  <a:srgbClr val="04202E"/>
                </a:solidFill>
                <a:latin typeface="+mn-lt"/>
              </a:rPr>
              <a:t>(1)</a:t>
            </a:r>
            <a:r>
              <a:rPr lang="fr-FR" sz="800" dirty="0">
                <a:latin typeface="+mn-lt"/>
              </a:rPr>
              <a:t> des trimestres 4 à 35, l’action clôture à </a:t>
            </a:r>
            <a:r>
              <a:rPr lang="fr-FR" sz="800" dirty="0">
                <a:solidFill>
                  <a:schemeClr val="tx2"/>
                </a:solidFill>
                <a:latin typeface="+mn-lt"/>
              </a:rPr>
              <a:t>un cours strictement inférieur à 100% de son Cours Initial</a:t>
            </a:r>
            <a:r>
              <a:rPr lang="fr-FR" sz="800" dirty="0">
                <a:latin typeface="+mn-lt"/>
              </a:rPr>
              <a:t>. Le mécanisme de remboursement anticipé automatique n’est donc pas activé et le produit continue.</a:t>
            </a:r>
          </a:p>
          <a:p>
            <a:pPr lvl="0" defTabSz="1042988" fontAlgn="base">
              <a:spcBef>
                <a:spcPct val="0"/>
              </a:spcBef>
              <a:spcAft>
                <a:spcPct val="0"/>
              </a:spcAft>
            </a:pPr>
            <a:endParaRPr lang="fr-FR" sz="800" dirty="0">
              <a:latin typeface="+mn-lt"/>
            </a:endParaRPr>
          </a:p>
          <a:p>
            <a:pPr lvl="0" defTabSz="1042988" fontAlgn="base">
              <a:spcBef>
                <a:spcPct val="0"/>
              </a:spcBef>
              <a:spcAft>
                <a:spcPts val="600"/>
              </a:spcAft>
            </a:pPr>
            <a:r>
              <a:rPr lang="fr-FR" sz="800" dirty="0">
                <a:latin typeface="+mn-lt"/>
              </a:rPr>
              <a:t>À la date de constatation finale⁽¹⁾, l’action clôture à un cours strictement inférieur à 100% de son Cours Initial (60% dans cet exemple). L’investisseur récupère alors l’intégralité de son capital initialement investi.
 </a:t>
            </a:r>
          </a:p>
          <a:p>
            <a:pPr lvl="0" defTabSz="1042988" fontAlgn="base">
              <a:spcBef>
                <a:spcPct val="0"/>
              </a:spcBef>
              <a:spcAft>
                <a:spcPts val="600"/>
              </a:spcAft>
            </a:pPr>
            <a:r>
              <a:rPr lang="fr-FR" sz="800" dirty="0">
                <a:solidFill>
                  <a:schemeClr val="tx1"/>
                </a:solidFill>
                <a:latin typeface="+mn-lt"/>
              </a:rPr>
              <a:t>Ce qui correspond à un Taux de Rendement Annuel net de   -1,00%</a:t>
            </a:r>
            <a:r>
              <a:rPr lang="fr-FR" sz="800" baseline="30000" dirty="0">
                <a:solidFill>
                  <a:schemeClr val="tx1"/>
                </a:solidFill>
                <a:latin typeface="+mn-lt"/>
              </a:rPr>
              <a:t>(2)</a:t>
            </a:r>
            <a:r>
              <a:rPr lang="fr-FR" sz="800" dirty="0">
                <a:solidFill>
                  <a:schemeClr val="tx1"/>
                </a:solidFill>
                <a:latin typeface="+mn-lt"/>
              </a:rPr>
              <a:t>, contre un Taux de Rendement Annuel net de -6,45%</a:t>
            </a:r>
            <a:r>
              <a:rPr lang="fr-FR" sz="800" baseline="30000" dirty="0">
                <a:solidFill>
                  <a:schemeClr val="tx1"/>
                </a:solidFill>
                <a:latin typeface="+mn-lt"/>
              </a:rPr>
              <a:t>(2)</a:t>
            </a:r>
            <a:r>
              <a:rPr lang="fr-FR" sz="800" dirty="0">
                <a:solidFill>
                  <a:schemeClr val="tx1"/>
                </a:solidFill>
                <a:latin typeface="+mn-lt"/>
              </a:rPr>
              <a:t>, pour un investissement direct dans l’action</a:t>
            </a:r>
            <a:r>
              <a:rPr lang="fr-FR" sz="800" baseline="30000" dirty="0">
                <a:solidFill>
                  <a:schemeClr val="tx1"/>
                </a:solidFill>
                <a:latin typeface="+mn-lt"/>
              </a:rPr>
              <a:t>(3)</a:t>
            </a:r>
            <a:r>
              <a:rPr lang="fr-FR" sz="800" dirty="0">
                <a:solidFill>
                  <a:schemeClr val="tx1"/>
                </a:solidFill>
                <a:latin typeface="+mn-lt"/>
              </a:rPr>
              <a:t>,</a:t>
            </a:r>
            <a:r>
              <a:rPr lang="fr-FR" sz="800" baseline="30000" dirty="0">
                <a:solidFill>
                  <a:schemeClr val="tx1"/>
                </a:solidFill>
                <a:latin typeface="+mn-lt"/>
              </a:rPr>
              <a:t> </a:t>
            </a:r>
            <a:r>
              <a:rPr lang="fr-FR" sz="800" dirty="0">
                <a:solidFill>
                  <a:schemeClr val="tx1"/>
                </a:solidFill>
                <a:latin typeface="+mn-lt"/>
              </a:rPr>
              <a:t>du fait du </a:t>
            </a:r>
            <a:r>
              <a:rPr lang="fr-FR" sz="800" b="1" dirty="0">
                <a:solidFill>
                  <a:schemeClr val="tx1"/>
                </a:solidFill>
                <a:latin typeface="+mn-lt"/>
              </a:rPr>
              <a:t>mécanisme de remboursement à l’échéance</a:t>
            </a:r>
            <a:r>
              <a:rPr lang="fr-FR" sz="800" b="1" baseline="30000" dirty="0">
                <a:solidFill>
                  <a:schemeClr val="tx1"/>
                </a:solidFill>
                <a:latin typeface="+mn-lt"/>
              </a:rPr>
              <a:t>(1)</a:t>
            </a:r>
            <a:r>
              <a:rPr lang="fr-FR" sz="800" b="1" dirty="0">
                <a:solidFill>
                  <a:schemeClr val="tx1"/>
                </a:solidFill>
                <a:latin typeface="+mn-lt"/>
              </a:rPr>
              <a:t> de « testsgoldmanfci ».</a:t>
            </a:r>
          </a:p>
        </p:txBody>
      </p:sp>
      <p:sp>
        <p:nvSpPr>
          <p:cNvPr id="41" name="ZoneTexte 40">
            <a:extLst>
              <a:ext uri="{FF2B5EF4-FFF2-40B4-BE49-F238E27FC236}">
                <a16:creationId xmlns:a16="http://schemas.microsoft.com/office/drawing/2014/main" id="{D9808083-2602-4381-B2C0-93B66238FCB8}"/>
              </a:ext>
            </a:extLst>
          </p:cNvPr>
          <p:cNvSpPr txBox="1"/>
          <p:nvPr/>
        </p:nvSpPr>
        <p:spPr>
          <a:xfrm>
            <a:off x="4008562" y="7334571"/>
            <a:ext cx="3239378" cy="1431161"/>
          </a:xfrm>
          <a:prstGeom prst="rect">
            <a:avLst/>
          </a:prstGeom>
          <a:solidFill>
            <a:schemeClr val="bg1"/>
          </a:solidFill>
          <a:ln>
            <a:noFill/>
          </a:ln>
          <a:effectLst/>
        </p:spPr>
        <p:txBody>
          <a:bodyPr wrap="square" lIns="0" tIns="0" rIns="0" bIns="0" rtlCol="0">
            <a:spAutoFit/>
          </a:bodyPr>
          <a:lstStyle/>
          <a:p>
            <a:pPr algn="just">
              <a:spcAft>
                <a:spcPts val="600"/>
              </a:spcAft>
            </a:pPr>
            <a:r>
              <a:rPr lang="fr-FR" sz="800" dirty="0">
                <a:solidFill>
                  <a:schemeClr val="tx2"/>
                </a:solidFill>
              </a:rPr>
              <a:t>Dès la première date de constatation trimestrielle</a:t>
            </a:r>
            <a:r>
              <a:rPr lang="fr-FR" sz="800" baseline="30000" dirty="0">
                <a:solidFill>
                  <a:schemeClr val="tx2"/>
                </a:solidFill>
              </a:rPr>
              <a:t>(1)</a:t>
            </a:r>
            <a:r>
              <a:rPr lang="fr-FR" sz="800" dirty="0">
                <a:solidFill>
                  <a:schemeClr val="tx2"/>
                </a:solidFill>
              </a:rPr>
              <a:t> </a:t>
            </a:r>
            <a:r>
              <a:rPr lang="fr-FR" sz="800" dirty="0">
                <a:latin typeface="+mn-lt"/>
              </a:rPr>
              <a:t>du mécanisme de remboursement anticipé automatique</a:t>
            </a:r>
            <a:r>
              <a:rPr lang="fr-FR" sz="800" dirty="0">
                <a:solidFill>
                  <a:schemeClr val="tx2"/>
                </a:solidFill>
              </a:rPr>
              <a:t>, </a:t>
            </a:r>
            <a:r>
              <a:rPr lang="it-IT" sz="800" dirty="0">
                <a:solidFill>
                  <a:schemeClr val="tx2"/>
                </a:solidFill>
              </a:rPr>
              <a:t>l’action </a:t>
            </a:r>
            <a:r>
              <a:rPr lang="fr-FR" sz="800" dirty="0">
                <a:solidFill>
                  <a:schemeClr val="tx2"/>
                </a:solidFill>
              </a:rPr>
              <a:t>clôture à </a:t>
            </a:r>
            <a:r>
              <a:rPr lang="fr-FR" sz="800" dirty="0">
                <a:solidFill>
                  <a:schemeClr val="tx2"/>
                </a:solidFill>
                <a:latin typeface="Proxima Nova Rg" panose="02000506030000020004" pitchFamily="2" charset="0"/>
              </a:rPr>
              <a:t>un cours supérieur à 100% de son Cours Initial </a:t>
            </a:r>
            <a:r>
              <a:rPr lang="fr-FR" sz="800" dirty="0">
                <a:solidFill>
                  <a:schemeClr val="tx2"/>
                </a:solidFill>
              </a:rPr>
              <a:t>(120% dans cet exemple). Le produit est automatiquement remboursé par anticipation. Il verse alors l’intégralité du capital initial majorée d’un gain de 2,00% par trimestre écoulé depuis le 12/05/2022, soit un gain de 8,0% dans notre exemple.</a:t>
            </a:r>
          </a:p>
          <a:p>
            <a:pPr algn="just">
              <a:spcAft>
                <a:spcPts val="600"/>
              </a:spcAft>
            </a:pPr>
            <a:r>
              <a:rPr lang="fr-FR" sz="800" dirty="0"/>
              <a:t>Ce qui correspond à un Taux de Rendement Annuel net de 6,77%</a:t>
            </a:r>
            <a:r>
              <a:rPr lang="fr-FR" sz="800" baseline="30000" dirty="0"/>
              <a:t>(2)</a:t>
            </a:r>
            <a:r>
              <a:rPr lang="fr-FR" sz="800" dirty="0"/>
              <a:t>, contre un Taux de Rendement Annuel net de 18,39%</a:t>
            </a:r>
            <a:r>
              <a:rPr lang="fr-FR" sz="800" baseline="30000" dirty="0"/>
              <a:t>(2)</a:t>
            </a:r>
            <a:r>
              <a:rPr lang="fr-FR" sz="800" dirty="0"/>
              <a:t> pour un investissement direct dans </a:t>
            </a:r>
            <a:r>
              <a:rPr lang="it-IT" sz="800" dirty="0"/>
              <a:t>l’action</a:t>
            </a:r>
            <a:r>
              <a:rPr lang="fr-FR" sz="800" baseline="30000" dirty="0"/>
              <a:t>(3)</a:t>
            </a:r>
            <a:r>
              <a:rPr lang="fr-FR" sz="800" dirty="0"/>
              <a:t>, du fait du </a:t>
            </a:r>
            <a:r>
              <a:rPr lang="fr-FR" sz="800" b="1" dirty="0">
                <a:solidFill>
                  <a:schemeClr val="tx2"/>
                </a:solidFill>
              </a:rPr>
              <a:t>mécanisme de plafonnement des gains à 2,00% par trimestre écoulé depuis le 12/05/2022.</a:t>
            </a:r>
          </a:p>
        </p:txBody>
      </p:sp>
      <p:sp>
        <p:nvSpPr>
          <p:cNvPr id="16" name="ZoneTexte 15">
            <a:extLst>
              <a:ext uri="{FF2B5EF4-FFF2-40B4-BE49-F238E27FC236}">
                <a16:creationId xmlns:a16="http://schemas.microsoft.com/office/drawing/2014/main" id="{B9B1E93F-04D6-443C-BA62-C62656DE571B}"/>
              </a:ext>
            </a:extLst>
          </p:cNvPr>
          <p:cNvSpPr txBox="1"/>
          <p:nvPr/>
        </p:nvSpPr>
        <p:spPr>
          <a:xfrm>
            <a:off x="771525" y="2415143"/>
            <a:ext cx="4057650" cy="369332"/>
          </a:xfrm>
          <a:prstGeom prst="rect">
            <a:avLst/>
          </a:prstGeom>
          <a:noFill/>
        </p:spPr>
        <p:txBody>
          <a:bodyPr wrap="square">
            <a:spAutoFit/>
          </a:bodyPr>
          <a:lstStyle/>
          <a:p/>
        </p:txBody>
      </p:sp>
      <p:sp>
        <p:nvSpPr>
          <p:cNvPr id="18" name="ZoneTexte 17">
            <a:extLst>
              <a:ext uri="{FF2B5EF4-FFF2-40B4-BE49-F238E27FC236}">
                <a16:creationId xmlns:a16="http://schemas.microsoft.com/office/drawing/2014/main" id="{75CD20E2-FE5E-AE40-ECBF-DA2B94C44579}"/>
              </a:ext>
            </a:extLst>
          </p:cNvPr>
          <p:cNvSpPr txBox="1"/>
          <p:nvPr/>
        </p:nvSpPr>
        <p:spPr>
          <a:xfrm>
            <a:off x="620268" y="4951468"/>
            <a:ext cx="4056888" cy="369332"/>
          </a:xfrm>
          <a:prstGeom prst="rect">
            <a:avLst/>
          </a:prstGeom>
          <a:noFill/>
        </p:spPr>
        <p:txBody>
          <a:bodyPr wrap="square">
            <a:spAutoFit/>
          </a:bodyPr>
          <a:lstStyle/>
          <a:p/>
        </p:txBody>
      </p:sp>
      <p:sp>
        <p:nvSpPr>
          <p:cNvPr id="20" name="ZoneTexte 19">
            <a:extLst>
              <a:ext uri="{FF2B5EF4-FFF2-40B4-BE49-F238E27FC236}">
                <a16:creationId xmlns:a16="http://schemas.microsoft.com/office/drawing/2014/main" id="{0611D14E-8A45-136B-739B-5A6ADE60B4F4}"/>
              </a:ext>
            </a:extLst>
          </p:cNvPr>
          <p:cNvSpPr txBox="1"/>
          <p:nvPr/>
        </p:nvSpPr>
        <p:spPr>
          <a:xfrm>
            <a:off x="598932" y="7923652"/>
            <a:ext cx="4056888" cy="369332"/>
          </a:xfrm>
          <a:prstGeom prst="rect">
            <a:avLst/>
          </a:prstGeom>
          <a:noFill/>
        </p:spPr>
        <p:txBody>
          <a:bodyPr wrap="square">
            <a:spAutoFit/>
          </a:bodyPr>
          <a:lstStyle/>
          <a:p/>
        </p:txBody>
      </p:sp>
      <p:pic>
        <p:nvPicPr>
          <p:cNvPr id="68" name="Picture 67" descr="graph_scenario_def.png"/>
          <p:cNvPicPr>
            <a:picLocks noChangeAspect="1"/>
          </p:cNvPicPr>
          <p:nvPr/>
        </p:nvPicPr>
        <p:blipFill>
          <a:blip r:embed="rId2"/>
          <a:stretch>
            <a:fillRect/>
          </a:stretch>
        </p:blipFill>
        <p:spPr>
          <a:xfrm>
            <a:off x="411480" y="1645920"/>
            <a:ext cx="3383280" cy="2416629"/>
          </a:xfrm>
          <a:prstGeom prst="rect">
            <a:avLst/>
          </a:prstGeom>
        </p:spPr>
      </p:pic>
      <p:pic>
        <p:nvPicPr>
          <p:cNvPr id="69" name="Picture 68" descr="graph_scenario_median.png"/>
          <p:cNvPicPr>
            <a:picLocks noChangeAspect="1"/>
          </p:cNvPicPr>
          <p:nvPr/>
        </p:nvPicPr>
        <p:blipFill>
          <a:blip r:embed="rId3"/>
          <a:stretch>
            <a:fillRect/>
          </a:stretch>
        </p:blipFill>
        <p:spPr>
          <a:xfrm>
            <a:off x="411480" y="4370832"/>
            <a:ext cx="3291840" cy="2351314"/>
          </a:xfrm>
          <a:prstGeom prst="rect">
            <a:avLst/>
          </a:prstGeom>
        </p:spPr>
      </p:pic>
      <p:pic>
        <p:nvPicPr>
          <p:cNvPr id="70" name="Picture 69" descr="graph_scenario_fav.png"/>
          <p:cNvPicPr>
            <a:picLocks noChangeAspect="1"/>
          </p:cNvPicPr>
          <p:nvPr/>
        </p:nvPicPr>
        <p:blipFill>
          <a:blip r:embed="rId4"/>
          <a:stretch>
            <a:fillRect/>
          </a:stretch>
        </p:blipFill>
        <p:spPr>
          <a:xfrm>
            <a:off x="411480" y="7022592"/>
            <a:ext cx="3154680" cy="2253343"/>
          </a:xfrm>
          <a:prstGeom prst="rect">
            <a:avLst/>
          </a:prstGeom>
        </p:spPr>
      </p:pic>
    </p:spTree>
    <p:extLst>
      <p:ext uri="{BB962C8B-B14F-4D97-AF65-F5344CB8AC3E}">
        <p14:creationId xmlns:p14="http://schemas.microsoft.com/office/powerpoint/2010/main" val="13177821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71fdb639b4378fb265ed380bdf16068cf4b7bea"/>
</p:tagLst>
</file>

<file path=ppt/theme/theme1.xml><?xml version="1.0" encoding="utf-8"?>
<a:theme xmlns:a="http://schemas.openxmlformats.org/drawingml/2006/main" name="Equitim">
  <a:themeElements>
    <a:clrScheme name="Template officielle Equitim">
      <a:dk1>
        <a:srgbClr val="000000"/>
      </a:dk1>
      <a:lt1>
        <a:srgbClr val="FFFFFF"/>
      </a:lt1>
      <a:dk2>
        <a:srgbClr val="000000"/>
      </a:dk2>
      <a:lt2>
        <a:srgbClr val="FFFFFF"/>
      </a:lt2>
      <a:accent1>
        <a:srgbClr val="FFFFFF"/>
      </a:accent1>
      <a:accent2>
        <a:srgbClr val="FFFFFF"/>
      </a:accent2>
      <a:accent3>
        <a:srgbClr val="B9A049"/>
      </a:accent3>
      <a:accent4>
        <a:srgbClr val="FFFFFF"/>
      </a:accent4>
      <a:accent5>
        <a:srgbClr val="004F74"/>
      </a:accent5>
      <a:accent6>
        <a:srgbClr val="000000"/>
      </a:accent6>
      <a:hlink>
        <a:srgbClr val="B9A049"/>
      </a:hlink>
      <a:folHlink>
        <a:srgbClr val="B9A049"/>
      </a:folHlink>
    </a:clrScheme>
    <a:fontScheme name="Police template officielle Equitim">
      <a:majorFont>
        <a:latin typeface="Futura PT"/>
        <a:ea typeface=""/>
        <a:cs typeface=""/>
      </a:majorFont>
      <a:minorFont>
        <a:latin typeface="Proxima Nova Rg"/>
        <a:ea typeface=""/>
        <a:cs typeface=""/>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Equitim-Templates-Masques-v0.potx" id="{46FC1F2B-BB5F-4CF5-BDE6-F5F61E8CED9F}" vid="{AD5C6917-F410-44E0-8EE0-5AFD98F0F862}"/>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Template officielle Equitim">
      <a:dk1>
        <a:srgbClr val="000000"/>
      </a:dk1>
      <a:lt1>
        <a:srgbClr val="FFFFFF"/>
      </a:lt1>
      <a:dk2>
        <a:srgbClr val="000000"/>
      </a:dk2>
      <a:lt2>
        <a:srgbClr val="FFFFFF"/>
      </a:lt2>
      <a:accent1>
        <a:srgbClr val="FFFFFF"/>
      </a:accent1>
      <a:accent2>
        <a:srgbClr val="FFFFFF"/>
      </a:accent2>
      <a:accent3>
        <a:srgbClr val="B9A049"/>
      </a:accent3>
      <a:accent4>
        <a:srgbClr val="FFFFFF"/>
      </a:accent4>
      <a:accent5>
        <a:srgbClr val="004F74"/>
      </a:accent5>
      <a:accent6>
        <a:srgbClr val="000000"/>
      </a:accent6>
      <a:hlink>
        <a:srgbClr val="B9A049"/>
      </a:hlink>
      <a:folHlink>
        <a:srgbClr val="B9A049"/>
      </a:folHlink>
    </a:clrScheme>
    <a:fontScheme name="Police template officielle Equitim">
      <a:majorFont>
        <a:latin typeface="Futura PT"/>
        <a:ea typeface=""/>
        <a:cs typeface=""/>
      </a:majorFont>
      <a:minorFont>
        <a:latin typeface="Proxima Nova Rg"/>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Flow_SignoffStatus xmlns="ef624bc2-1644-4d69-8362-5c28ca496374" xsi:nil="true"/>
    <TaxCatchAll xmlns="514a554b-82b0-4359-b247-fc84018a95f0" xsi:nil="true"/>
    <lcf76f155ced4ddcb4097134ff3c332f xmlns="ef624bc2-1644-4d69-8362-5c28ca496374">
      <Terms xmlns="http://schemas.microsoft.com/office/infopath/2007/PartnerControls"/>
    </lcf76f155ced4ddcb4097134ff3c332f>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5DDE610BC516E448BB8152259F39635A" ma:contentTypeVersion="17" ma:contentTypeDescription="Crée un document." ma:contentTypeScope="" ma:versionID="bfb75e103009df80b8e5001438c41194">
  <xsd:schema xmlns:xsd="http://www.w3.org/2001/XMLSchema" xmlns:xs="http://www.w3.org/2001/XMLSchema" xmlns:p="http://schemas.microsoft.com/office/2006/metadata/properties" xmlns:ns2="ef624bc2-1644-4d69-8362-5c28ca496374" xmlns:ns3="514a554b-82b0-4359-b247-fc84018a95f0" targetNamespace="http://schemas.microsoft.com/office/2006/metadata/properties" ma:root="true" ma:fieldsID="2ae3df86d13efbb4a35042af2564d386" ns2:_="" ns3:_="">
    <xsd:import namespace="ef624bc2-1644-4d69-8362-5c28ca496374"/>
    <xsd:import namespace="514a554b-82b0-4359-b247-fc84018a95f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Location" minOccurs="0"/>
                <xsd:element ref="ns3:SharedWithUsers" minOccurs="0"/>
                <xsd:element ref="ns3:SharedWithDetails" minOccurs="0"/>
                <xsd:element ref="ns2:MediaServiceGenerationTime" minOccurs="0"/>
                <xsd:element ref="ns2:MediaServiceEventHashCode" minOccurs="0"/>
                <xsd:element ref="ns2:MediaServiceAutoKeyPoints" minOccurs="0"/>
                <xsd:element ref="ns2:MediaServiceKeyPoints" minOccurs="0"/>
                <xsd:element ref="ns2:_Flow_SignoffStatus" minOccurs="0"/>
                <xsd:element ref="ns2:lcf76f155ced4ddcb4097134ff3c332f" minOccurs="0"/>
                <xsd:element ref="ns3:TaxCatchAll"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f624bc2-1644-4d69-8362-5c28ca49637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Location" ma:index="13" nillable="true" ma:displayName="Location" ma:internalName="MediaServiceLocatio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_Flow_SignoffStatus" ma:index="20" nillable="true" ma:displayName="État de validation" ma:internalName="_x00c9_tat_x0020_de_x0020_validation">
      <xsd:simpleType>
        <xsd:restriction base="dms:Text"/>
      </xsd:simpleType>
    </xsd:element>
    <xsd:element name="lcf76f155ced4ddcb4097134ff3c332f" ma:index="22" nillable="true" ma:taxonomy="true" ma:internalName="lcf76f155ced4ddcb4097134ff3c332f" ma:taxonomyFieldName="MediaServiceImageTags" ma:displayName="Balises d’images" ma:readOnly="false" ma:fieldId="{5cf76f15-5ced-4ddc-b409-7134ff3c332f}" ma:taxonomyMulti="true" ma:sspId="5604eaa7-7f48-49f2-a7a3-87e28e00304d" ma:termSetId="09814cd3-568e-fe90-9814-8d621ff8fb84" ma:anchorId="fba54fb3-c3e1-fe81-a776-ca4b69148c4d" ma:open="true" ma:isKeyword="false">
      <xsd:complexType>
        <xsd:sequence>
          <xsd:element ref="pc:Terms" minOccurs="0" maxOccurs="1"/>
        </xsd:sequence>
      </xsd:complexType>
    </xsd:element>
    <xsd:element name="MediaLengthInSeconds" ma:index="24"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514a554b-82b0-4359-b247-fc84018a95f0" elementFormDefault="qualified">
    <xsd:import namespace="http://schemas.microsoft.com/office/2006/documentManagement/types"/>
    <xsd:import namespace="http://schemas.microsoft.com/office/infopath/2007/PartnerControls"/>
    <xsd:element name="SharedWithUsers" ma:index="14"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Partagé avec détails" ma:internalName="SharedWithDetails" ma:readOnly="true">
      <xsd:simpleType>
        <xsd:restriction base="dms:Note">
          <xsd:maxLength value="255"/>
        </xsd:restriction>
      </xsd:simpleType>
    </xsd:element>
    <xsd:element name="TaxCatchAll" ma:index="23" nillable="true" ma:displayName="Taxonomy Catch All Column" ma:hidden="true" ma:list="{56d650d2-3c99-4a10-8e9e-56f47bffeb82}" ma:internalName="TaxCatchAll" ma:showField="CatchAllData" ma:web="514a554b-82b0-4359-b247-fc84018a95f0">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00FC41E-FBDE-42E2-B58A-20EBD240A376}">
  <ds:schemaRefs>
    <ds:schemaRef ds:uri="http://schemas.microsoft.com/sharepoint/v3/contenttype/forms"/>
  </ds:schemaRefs>
</ds:datastoreItem>
</file>

<file path=customXml/itemProps2.xml><?xml version="1.0" encoding="utf-8"?>
<ds:datastoreItem xmlns:ds="http://schemas.openxmlformats.org/officeDocument/2006/customXml" ds:itemID="{25DE574B-2CD2-4078-9BEA-2A14717D9698}">
  <ds:schemaRefs>
    <ds:schemaRef ds:uri="514a554b-82b0-4359-b247-fc84018a95f0"/>
    <ds:schemaRef ds:uri="ef624bc2-1644-4d69-8362-5c28ca496374"/>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3830A3F7-FDB6-49F5-B063-BA0EEEB3317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f624bc2-1644-4d69-8362-5c28ca496374"/>
    <ds:schemaRef ds:uri="514a554b-82b0-4359-b247-fc84018a95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20871</TotalTime>
  <Words>8796</Words>
  <Application>Microsoft Office PowerPoint</Application>
  <PresentationFormat>Personnalisé</PresentationFormat>
  <Paragraphs>355</Paragraphs>
  <Slides>14</Slides>
  <Notes>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14</vt:i4>
      </vt:variant>
    </vt:vector>
  </HeadingPairs>
  <TitlesOfParts>
    <vt:vector size="21" baseType="lpstr">
      <vt:lpstr>Arial</vt:lpstr>
      <vt:lpstr>Calibri</vt:lpstr>
      <vt:lpstr>Futura PT</vt:lpstr>
      <vt:lpstr>Helvetica Neue Medium</vt:lpstr>
      <vt:lpstr>Proxima Nova Rg</vt:lpstr>
      <vt:lpstr>Wingdings</vt:lpstr>
      <vt:lpstr>Equitim</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Alexis Giroudeau</dc:creator>
  <cp:lastModifiedBy>Emilie CABROL</cp:lastModifiedBy>
  <cp:revision>923</cp:revision>
  <cp:lastPrinted>2022-05-04T09:56:42Z</cp:lastPrinted>
  <dcterms:created xsi:type="dcterms:W3CDTF">2017-02-21T09:03:05Z</dcterms:created>
  <dcterms:modified xsi:type="dcterms:W3CDTF">2022-07-15T16:04:10Z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0x0101005DDE610BC516E448BB8152259F39635A</vt:lpwstr>
  </property>
  <property fmtid="{D5CDD505-2E9C-101B-9397-08002B2CF9AE}" pid="3" name="Order">
    <vt:r8>6324600</vt:r8>
  </property>
  <property fmtid="{D5CDD505-2E9C-101B-9397-08002B2CF9AE}" pid="4" name="AuthorIds_UIVersion_512">
    <vt:lpwstr>64</vt:lpwstr>
  </property>
  <property fmtid="{D5CDD505-2E9C-101B-9397-08002B2CF9AE}" pid="5" name="OCCLabel">
    <vt:lpwstr>KQUiJFoQY/FzVYbSHrMKeMnX2dMip1HB+ZubgLLjQo0AIC8G1eGhdl4aYNFToMr47/ioU+xutj48RkeVTCQQopNZOmhBHcQDzrxukfZtWwTxHqfqfe28pkU3tiAgjapi</vt:lpwstr>
  </property>
  <property fmtid="{D5CDD505-2E9C-101B-9397-08002B2CF9AE}" pid="6" name="MediaServiceImageTags">
    <vt:lpwstr/>
  </property>
</Properties>
</file>