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50" d="100"/>
          <a:sy n="150" d="100"/>
        </p:scale>
        <p:origin x="1122" y="-496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correspondantes(1),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&lt;TRA.MP&gt;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&lt;DDR1_MAJ&gt;</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2" name="ZoneTexte 21">
            <a:extLst>
              <a:ext uri="{FF2B5EF4-FFF2-40B4-BE49-F238E27FC236}">
                <a16:creationId xmlns:a16="http://schemas.microsoft.com/office/drawing/2014/main" id="{BD821271-F0D2-16DA-E9D8-13C9340158C3}"/>
              </a:ext>
            </a:extLst>
          </p:cNvPr>
          <p:cNvSpPr txBox="1"/>
          <p:nvPr/>
        </p:nvSpPr>
        <p:spPr>
          <a:xfrm>
            <a:off x="1524761" y="8002768"/>
            <a:ext cx="4056888" cy="230832"/>
          </a:xfrm>
          <a:prstGeom prst="rect">
            <a:avLst/>
          </a:prstGeom>
          <a:noFill/>
        </p:spPr>
        <p:txBody>
          <a:bodyPr wrap="square">
            <a:spAutoFit/>
          </a:bodyPr>
          <a:lstStyle/>
          <a:p>
            <a:r>
              <a:rPr lang="en-US" sz="900" dirty="0"/>
              <a:t>&lt;</a:t>
            </a:r>
            <a:r>
              <a:rPr lang="en-US" sz="900" b="0" dirty="0" err="1">
                <a:solidFill>
                  <a:srgbClr val="CE9178"/>
                </a:solidFill>
                <a:effectLst/>
                <a:latin typeface="Consolas" panose="020B0609020204030204" pitchFamily="49" charset="0"/>
              </a:rPr>
              <a:t>tickersname</a:t>
            </a:r>
            <a:r>
              <a:rPr lang="en-US" sz="900" dirty="0"/>
              <a:t>&gt;</a:t>
            </a: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r>
              <a:rPr lang="en-US" sz="1200" dirty="0">
                <a:latin typeface="Futura PT" panose="020B0902020204020203" pitchFamily="34" charset="0"/>
              </a:rPr>
              <a:t>&lt;</a:t>
            </a:r>
            <a:r>
              <a:rPr lang="en-US" sz="1200" dirty="0" err="1">
                <a:latin typeface="Futura PT" panose="020B0902020204020203" pitchFamily="34" charset="0"/>
              </a:rPr>
              <a:t>tickersname</a:t>
            </a:r>
            <a:r>
              <a:rPr lang="en-US" sz="1200" dirty="0">
                <a:latin typeface="Futura PT" panose="020B0902020204020203" pitchFamily="34" charset="0"/>
              </a:rPr>
              <a:t>&gt;</a:t>
            </a: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&lt;BCPN&gt; </a:t>
            </a:r>
            <a:r>
              <a:rPr kumimoji="0" lang="fr-FR" sz="800" b="0" i="0" u="none" strike="noStrike" kern="1200" cap="none" spc="0" normalizeH="0" baseline="0" noProof="0" dirty="0">
                <a:ln>
                  <a:noFill/>
                </a:ln>
                <a:effectLst/>
                <a:uLnTx/>
                <a:uFillTx/>
                <a:latin typeface="Proxima Nova Rg"/>
                <a:ea typeface="+mn-ea"/>
                <a:cs typeface="+mn-cs"/>
              </a:rPr>
              <a:t>&lt;balisedeg1&gt;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&lt;2PDC&gt;)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00" i="1" baseline="30000" dirty="0">
                <a:solidFill>
                  <a:srgbClr val="000000"/>
                </a:solidFill>
                <a:latin typeface="Proxima Nova Rg" panose="02000506030000020004" pitchFamily="2" charset="0"/>
              </a:rPr>
              <a:t>(2)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4909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(1)(2)</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lang="fr-FR" sz="800" dirty="0">
                <a:latin typeface="Proxima Nova Rg"/>
              </a:rPr>
              <a:t>, &lt;SJR1&gt; clôture à un &lt;SJR3&gt; supérieur ou égal à &lt;ABAC2&gt;.</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a:t>
            </a:r>
            <a:r>
              <a:rPr lang="fr-FR" sz="800" b="1">
                <a:solidFill>
                  <a:schemeClr val="tx2"/>
                </a:solidFill>
              </a:rPr>
              <a:t>son &lt;NDR&gt;, </a:t>
            </a:r>
            <a:r>
              <a:rPr lang="fr-FR" sz="800" b="1" dirty="0">
                <a:solidFill>
                  <a:schemeClr val="tx2"/>
                </a:solidFill>
              </a:rPr>
              <a:t>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&lt;NDR&gt; 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&lt;TRA.RM.P&gt;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20542</TotalTime>
  <Words>8876</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Consolas</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2022-06-17T12:19:04Z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