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423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07/06/2022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016210"/>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  10 ans</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17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a:t>
            </a:r>
            <a:r>
              <a:rPr lang="fr-FR" sz="800">
                <a:solidFill>
                  <a:srgbClr val="B9A049"/>
                </a:solidFill>
                <a:latin typeface="+mn-lt"/>
              </a:rPr>
              <a:t>VARIATION DU cours </a:t>
            </a:r>
            <a:r>
              <a:rPr lang="fr-FR" sz="800" dirty="0">
                <a:solidFill>
                  <a:srgbClr val="B9A049"/>
                </a:solidFill>
                <a:latin typeface="+mn-lt"/>
              </a:rPr>
              <a:t>DE l’action AUTOUR DES SEUILS DE 70% ET DE 100%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clôture à un cours strictement supérieur à 100% de son Cours Initial.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⁽¹⁾</a:t>
            </a:r>
            <a:r>
              <a:rPr lang="fr-FR" sz="800" dirty="0"/>
              <a:t>, l’action clôture à un cours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70%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-12,12%</a:t>
            </a:r>
            <a:r>
              <a:rPr lang="fr-FR" sz="800" baseline="30000" dirty="0"/>
              <a:t>⁽²⁾</a:t>
            </a:r>
            <a:r>
              <a:rPr lang="fr-FR" sz="800" dirty="0"/>
              <a:t>, contre un Taux de Rendement Annuel net négatif de </a:t>
            </a:r>
            <a:r>
              <a:rPr lang="fr-FR" sz="800" dirty="0">
                <a:solidFill>
                  <a:srgbClr val="000000"/>
                </a:solidFill>
                <a:highlight>
                  <a:srgbClr val="00FFFF"/>
                </a:highlight>
              </a:rPr>
              <a:t>-12,21%</a:t>
            </a:r>
            <a:r>
              <a:rPr lang="fr-FR" sz="800" baseline="30000" dirty="0"/>
              <a:t>⁽²⁾</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clôture à un cours strictement inférieur à 100% de son Cours Initial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(70% dans cet exemple) mais strictement supérieur à 70%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-0,88%</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-4,46%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clôture à un cours supérieur au seuil de versement du coupon. 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clôture à un cours supérieur à 100% de son Cours Initial (120% dans cet exemple). Le produit est alors automatiquement remboursé par anticipation. L’investisseur récupère l’intégralité du capital initial majoré du coupon de 1,00%.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2,87%</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18,57%</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16/06/2022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12,48%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12,53%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157,62%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85,09%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dirty="0">
                <a:effectLst/>
                <a:latin typeface="+mj-lt"/>
              </a:rPr>
              <a:t>16 JUIN 2010</a:t>
            </a:r>
            <a:r>
              <a:rPr lang="en-US" sz="1200" dirty="0">
                <a:latin typeface="+mj-lt"/>
              </a:rPr>
              <a:t> </a:t>
            </a:r>
            <a:r>
              <a:rPr lang="fr-FR" sz="1200" cap="none" dirty="0">
                <a:latin typeface="Futura PT" panose="020B0902020204020203" pitchFamily="34" charset="0"/>
              </a:rPr>
              <a:t>ET LE 16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17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17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72019866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02/08/2023, 05/02/2024, 07/05/2024, 05/08/2024, 05/11/2024, 05/02/2025, 07/05/2025, 05/08/2025, 05/11/2025, 05/02/2026, 07/05/2026, 05/08/2026, 05/11/2026, 05/02/2027, 06/05/2027, 05/08/2027, 05/11/2027, 07/02/2028, 09/05/2028, 07/08/2028, 06/11/2028, 05/02/2029, 08/05/2029, 06/08/2029, 05/11/2029, 05/02/2030, 07/05/2030, 05/08/2030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exposés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Initial, l’investisseur accepte de limiter ses gains en cas de forte hausse de l'action (Taux de Rendement Annuel net maximum de </a:t>
            </a:r>
            <a:r>
              <a:rPr lang="fr-FR" sz="800" dirty="0">
                <a:solidFill>
                  <a:schemeClr val="tx1"/>
                </a:solidFill>
                <a:latin typeface="Proxima Nova Rg"/>
              </a:rPr>
              <a:t>2,92%(</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 » ne peut constituer l’intégralité d’un portefeuille d’investissement. L’investisseur est exposé pour une durée de 4 à 40 trimestres à l’action</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⁽²⁾ </a:t>
            </a:r>
            <a:r>
              <a:rPr lang="fr-FR" sz="800" dirty="0"/>
              <a:t>et </a:t>
            </a:r>
            <a:r>
              <a:rPr lang="fr-FR" sz="800" dirty="0">
                <a:highlight>
                  <a:srgbClr val="FFFF00"/>
                </a:highlight>
              </a:rPr>
              <a:t>2,92%</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a:t>
            </a:r>
            <a:r>
              <a:rPr lang="fr-FR" sz="800"/>
              <a:t>à -5,31%</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70%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100%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2,38%</a:t>
            </a:r>
            <a:r>
              <a:rPr lang="fr-FR" sz="800" baseline="30000" dirty="0"/>
              <a:t>⁽²⁾</a:t>
            </a:r>
            <a:r>
              <a:rPr lang="fr-FR" sz="800" dirty="0"/>
              <a:t> et </a:t>
            </a:r>
            <a:r>
              <a:rPr lang="fr-FR" sz="800" dirty="0">
                <a:highlight>
                  <a:srgbClr val="00FFFF"/>
                </a:highlight>
              </a:rPr>
              <a:t>3,01%</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02/08/2032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02/08/2032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à -0,05%</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2,92%</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70% de son Cours Initial, l’investisseur reçoit, le 02/08/2032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3,15%</a:t>
            </a:r>
            <a:r>
              <a:rPr lang="fr-FR" sz="800" baseline="30000" dirty="0"/>
              <a:t>2) </a:t>
            </a:r>
            <a:r>
              <a:rPr lang="fr-FR" sz="800" dirty="0"/>
              <a:t>et 3,00%</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Initial mais supérieur ou égal à 70% de ce dernier, l’investisseur récupère l’intégralité de son capital initialement investi. Le capital n’est donc exposé à un risque de perte à l’échéance⁽¹⁾ que si l’action clôture à un cours strictement inférieur à 70%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de son Cours Initial </a:t>
            </a:r>
            <a:r>
              <a:rPr lang="fr-FR" sz="800" b="1" dirty="0">
                <a:effectLst/>
                <a:ea typeface="Calibri" panose="020F0502020204030204" pitchFamily="34" charset="0"/>
              </a:rPr>
              <a:t>en cours de vie, et des seuils de 100% et 70%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l’action clôture à un cours supérieur ou égal à 100%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70% de son Cours Initial, l’investisseur récupère alors l’intégralité de son capital initial (soit un Taux de Rendement Annuel net maximum de </a:t>
            </a:r>
            <a:r>
              <a:rPr lang="fr-FR" sz="800" dirty="0">
                <a:solidFill>
                  <a:srgbClr val="000000"/>
                </a:solidFill>
                <a:highlight>
                  <a:srgbClr val="00FFFF"/>
                </a:highlight>
              </a:rPr>
              <a:t>3,01%</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3,01%</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 » est très sensible à une faible variation du cours de clôture de l'action autour des seuils de </a:t>
            </a:r>
            <a:r>
              <a:rPr lang="fr-FR" sz="800" dirty="0">
                <a:solidFill>
                  <a:srgbClr val="000000"/>
                </a:solidFill>
                <a:effectLst/>
                <a:ea typeface="Calibri" panose="020F0502020204030204" pitchFamily="34" charset="0"/>
              </a:rPr>
              <a:t>100% de son Cours Initial et 100% de son Cours Initial  de son Cours Initial </a:t>
            </a:r>
            <a:r>
              <a:rPr lang="fr-FR" sz="800" dirty="0">
                <a:effectLst/>
                <a:ea typeface="Calibri" panose="020F0502020204030204" pitchFamily="34" charset="0"/>
              </a:rPr>
              <a:t>en cours de vie, et des seuils de 100% et 70%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cours DE CLÔTURE de l'action AUTOUR DES SEUILS DE 100% ET DE 70%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39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70%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-4,46%</a:t>
            </a:r>
            <a:r>
              <a:rPr lang="fr-FR" sz="800" baseline="30000" dirty="0">
                <a:solidFill>
                  <a:schemeClr val="tx1"/>
                </a:solidFill>
                <a:latin typeface="+mn-lt"/>
              </a:rPr>
              <a:t>⁽²⁾</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100% de son Cours Initial </a:t>
            </a:r>
            <a:r>
              <a:rPr lang="fr-FR" sz="800" dirty="0">
                <a:solidFill>
                  <a:schemeClr val="tx2"/>
                </a:solidFill>
              </a:rPr>
              <a:t>(120% dans cet exemple). Le produit est automatiquement remboursé par anticipation. Il verse alors l’intégralité du capital initial majorée d’un gain de 1,00% par trimestre écoulé depuis le 29/07/2022, soit un gain de 4,00% dans notre exemple.</a:t>
            </a:r>
          </a:p>
          <a:p>
            <a:pPr algn="just">
              <a:spcAft>
                <a:spcPts val="600"/>
              </a:spcAft>
            </a:pPr>
            <a:r>
              <a:rPr lang="fr-FR" sz="800" dirty="0"/>
              <a:t>Ce qui correspond à un Taux de Rendement Annuel net de 2,92%</a:t>
            </a:r>
            <a:r>
              <a:rPr lang="fr-FR" sz="800" baseline="30000" dirty="0"/>
              <a:t>⁽²⁾</a:t>
            </a:r>
            <a:r>
              <a:rPr lang="fr-FR" sz="800" dirty="0"/>
              <a:t>, contre un Taux de Rendement Annuel net de 18,57%</a:t>
            </a:r>
            <a:r>
              <a:rPr lang="fr-FR" sz="800" baseline="30000" dirty="0"/>
              <a:t>⁽²⁾</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19918</TotalTime>
  <Words>10305</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900</cp:revision>
  <cp:lastPrinted>2022-05-04T09:56:42Z</cp:lastPrinted>
  <dcterms:created xsi:type="dcterms:W3CDTF">2017-02-21T09:03:05Z</dcterms:created>
  <dcterms:modified xsi:type="dcterms:W3CDTF">2022-06-07T15:50:52Z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