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guiguia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10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12,53%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157,62%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85,09%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16 JUIN 2010</a:t>
            </a:r>
            <a:r>
              <a:rPr lang="en-US" sz="1200" dirty="0">
                <a:latin typeface="+mj-lt"/>
              </a:rPr>
              <a:t> </a:t>
            </a:r>
            <a:r>
              <a:rPr lang="fr-FR" sz="1200" cap="none" dirty="0">
                <a:latin typeface="Futura PT" panose="020B0902020204020203" pitchFamily="34" charset="0"/>
              </a:rPr>
              <a:t>ET LE 16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guiguia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guiguia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guiguia », vous êtes exposés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Initial, l’investisseur accepte de limiter ses gains en cas de forte hausse de l'action (Taux de Rendement Annuel net maximum de </a:t>
            </a:r>
            <a:r>
              <a:rPr lang="fr-FR" sz="800" dirty="0">
                <a:solidFill>
                  <a:schemeClr val="tx1"/>
                </a:solidFill>
                <a:latin typeface="Proxima Nova Rg"/>
              </a:rPr>
              <a:t>2,92%(</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guiguia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guiguia » ne peut constituer l’intégralité d’un portefeuille d’investissement. L’investisseur est exposé pour une durée de 4 à 40 trimestres à l’action</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-5,31%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70%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70% de ce dernier, l’investisseur récupère l’intégralité de son capital initialement investi. Le capital n’est donc exposé à un risque de perte à l’échéance⁽¹⁾ que si l’action clôture à un cours strictement inférieur à 70%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guiguia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de son Cours Initial </a:t>
            </a:r>
            <a:r>
              <a:rPr lang="fr-FR" sz="800" b="1" dirty="0">
                <a:effectLst/>
                <a:ea typeface="Calibri" panose="020F0502020204030204" pitchFamily="34" charset="0"/>
              </a:rPr>
              <a:t>en cours de vie, et des seuils de 100% et 70%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guiguia » EST TRÈS SENSIBLE À UNE FAIBLE VARIATION DU cours DE CLÔTURE de l'action AUTOUR DES SEUILS DE 100% ET DE 70%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70%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(120%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18,57%</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