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758" y="-220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avril 2022 au 29 juillet 2022 (inclus). </a:t>
            </a:r>
            <a:r>
              <a:rPr lang="fr-FR" sz="800" cap="none" dirty="0"/>
              <a:t>Une fois le montant de l’enveloppe initiale atteint (30 000 000 EUR), la commercialisation de « kopkpopok2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17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kopkpopok2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100%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clôture à un cours strictement supérieur à 100% de son Cours Initial.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correspondantes⁽¹⁾, l’action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-0,88%%</a:t>
            </a:r>
            <a:r>
              <a:rPr lang="fr-FR" sz="800" baseline="30000" dirty="0"/>
              <a:t>⁽²⁾</a:t>
            </a:r>
            <a:r>
              <a:rPr lang="fr-FR" sz="800" dirty="0"/>
              <a:t>, contre un Taux de Rendement Annuel net négatif de </a:t>
            </a:r>
            <a:r>
              <a:rPr lang="fr-FR" sz="800" dirty="0">
                <a:solidFill>
                  <a:srgbClr val="000000"/>
                </a:solidFill>
                <a:highlight>
                  <a:srgbClr val="00FFFF"/>
                </a:highlight>
              </a:rPr>
              <a:t>-12,21%</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kopkpopok2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clôture à un cours supérieur à 100% de son Cours Initial.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1,00%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2,87%</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17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157,62%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85,09%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16 JUIN 2010</a:t>
            </a:r>
            <a:r>
              <a:rPr lang="en-US" sz="1200" dirty="0">
                <a:latin typeface="+mj-lt"/>
              </a:rPr>
              <a:t> </a:t>
            </a:r>
            <a:r>
              <a:rPr lang="fr-FR" sz="1200" cap="none" dirty="0">
                <a:latin typeface="Futura PT" panose="020B0902020204020203" pitchFamily="34" charset="0"/>
              </a:rPr>
              <a:t>ET LE 16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16 JUIN 2022</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pic>
        <p:nvPicPr>
          <p:cNvPr id="24" name="Picture 23"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13/04/2022 au 29/07/2022 (inclus). Une fois le montant de l’enveloppe initiale atteint (30 000 000 EUR), la commercialisation de « kopkpopok2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13/04/2022 au 29/07/2022 (inclus). Une fois le montant de l’enveloppe initiale atteint (30 000 000 EUR), la commercialisation de « kopkpopok2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kopkpopok2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trimestre écoulé depuis le 29/07/2022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100 </a:t>
            </a:r>
            <a:r>
              <a:rPr kumimoji="0" lang="fr-FR" sz="800" b="0" i="0" u="none" strike="noStrike" kern="1200" cap="none" spc="0" normalizeH="0" baseline="0" noProof="0" dirty="0">
                <a:ln>
                  <a:noFill/>
                </a:ln>
                <a:effectLst/>
                <a:uLnTx/>
                <a:uFillTx/>
                <a:latin typeface="Proxima Nova Rg"/>
                <a:ea typeface="+mn-ea"/>
                <a:cs typeface="+mn-cs"/>
              </a:rPr>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1,00% par trimestre écoulé (soit un Taux de Rendement Annuel net maximum de 2,92%%), les investisseurs recevront en contrepartie l’intégralité du capital initial si l’action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Cours Initial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kopkpopok2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29/07/2022)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kopkpopok2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clôture à un cours supérieur ou égal à 100% de son Cours Initial.</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3,01%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kopkpopok2 » ne peut constituer l’intégralité d’un portefeuille d’investissement. L’investisseur est exposé pour une durée de 4 à 40 trimestres à l’action,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1,00% par trimestre écoulé depuis le 29/07/2022</a:t>
            </a:r>
          </a:p>
          <a:p>
            <a:pPr marL="0" indent="0" algn="ctr">
              <a:lnSpc>
                <a:spcPct val="100000"/>
              </a:lnSpc>
              <a:spcBef>
                <a:spcPts val="0"/>
              </a:spcBef>
              <a:buNone/>
            </a:pPr>
            <a:r>
              <a:rPr lang="fr-FR" sz="800" dirty="0"/>
              <a:t>(soit un gain de 40,00% et un Taux de Rendement Annuel net de </a:t>
            </a:r>
            <a:r>
              <a:rPr lang="fr-FR" sz="800" dirty="0">
                <a:highlight>
                  <a:srgbClr val="FFFF00"/>
                </a:highlight>
              </a:rPr>
              <a:t>2,38%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3,15%</a:t>
            </a:r>
            <a:r>
              <a:rPr lang="fr-FR" sz="800" baseline="30000" dirty="0"/>
              <a:t>⁽²⁾ </a:t>
            </a:r>
            <a:r>
              <a:rPr lang="fr-FR" sz="800" dirty="0"/>
              <a:t>et </a:t>
            </a:r>
            <a:r>
              <a:rPr lang="fr-FR" sz="800" dirty="0">
                <a:highlight>
                  <a:srgbClr val="FFFF00"/>
                </a:highlight>
              </a:rPr>
              <a:t>2,92%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-9,20%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Cours Initial de l’action</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3,01%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Cours Initial et son niveau de clôture le 29/07/2032</a:t>
            </a:r>
          </a:p>
          <a:p>
            <a:pPr marL="0" indent="0" algn="ctr">
              <a:lnSpc>
                <a:spcPct val="100000"/>
              </a:lnSpc>
              <a:spcBef>
                <a:spcPts val="0"/>
              </a:spcBef>
              <a:buNone/>
            </a:pPr>
            <a:r>
              <a:rPr lang="fr-FR" sz="800" dirty="0"/>
              <a:t>(Soit un Taux de Rendement Annuel net inférieur ou égal à -2,62%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2,92%</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-0,88%</a:t>
            </a:r>
            <a:r>
              <a:rPr lang="fr-FR" sz="800" baseline="30000" dirty="0"/>
              <a:t>2) </a:t>
            </a:r>
            <a:r>
              <a:rPr lang="fr-FR" sz="800" dirty="0"/>
              <a:t>et 3,00%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trimestre écoulé depuis le 29/07/2022 (soit 4,00%</a:t>
            </a:r>
            <a:r>
              <a:rPr lang="fr-FR" sz="800" i="1" dirty="0">
                <a:solidFill>
                  <a:srgbClr val="000000"/>
                </a:solidFill>
              </a:rPr>
              <a:t> </a:t>
            </a:r>
            <a:r>
              <a:rPr lang="fr-FR" sz="800" dirty="0">
                <a:solidFill>
                  <a:srgbClr val="000000"/>
                </a:solidFill>
              </a:rPr>
              <a:t>par année écoulée et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trimestre écoulé depuis le 29/07/2022  (soit un gain de 40,00% et un Taux de Rendement Annuel net de 2,38%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écoulé depuis le 29/07/2022 </a:t>
            </a:r>
            <a:r>
              <a:rPr lang="fr-FR" sz="800" dirty="0">
                <a:solidFill>
                  <a:srgbClr val="000000"/>
                </a:solidFill>
              </a:rPr>
              <a:t>(soit un Taux de Rendement Annuel net maximum de 2,92%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kopkpopok2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de son Cours Initial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3,01%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50% de son Cours Initial, l’investisseur récupère alors l’intégralité de son capital initialement investi (soit un Taux de Rendement Annuel net maximum de </a:t>
            </a:r>
            <a:r>
              <a:rPr lang="fr-FR" sz="800" dirty="0">
                <a:solidFill>
                  <a:srgbClr val="000000"/>
                </a:solidFill>
                <a:highlight>
                  <a:srgbClr val="00FFFF"/>
                </a:highlight>
              </a:rPr>
              <a:t>3,01%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de de </a:t>
            </a:r>
            <a:r>
              <a:rPr lang="fr-FR" sz="800" dirty="0">
                <a:solidFill>
                  <a:srgbClr val="000000"/>
                </a:solidFill>
                <a:highlight>
                  <a:srgbClr val="00FFFF"/>
                </a:highlight>
              </a:rPr>
              <a:t>3,01%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kopkpopok2 » est très sensible à une faible variation du cours de clôture de l'action autour du seuil de </a:t>
            </a:r>
            <a:r>
              <a:rPr lang="fr-FR" sz="800" dirty="0">
                <a:solidFill>
                  <a:srgbClr val="000000"/>
                </a:solidFill>
                <a:effectLst/>
                <a:ea typeface="Calibri" panose="020F0502020204030204" pitchFamily="34" charset="0"/>
              </a:rPr>
              <a:t>100% de son Cours Initial  de son Cours Initial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kopkpopok2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-4,46%</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trimestre écoulé depuis le 29/07/2022, soit un gain de 4,00% dans notre exemple.</a:t>
            </a:r>
          </a:p>
          <a:p>
            <a:pPr algn="just">
              <a:spcAft>
                <a:spcPts val="600"/>
              </a:spcAft>
            </a:pPr>
            <a:r>
              <a:rPr lang="fr-FR" sz="800" dirty="0"/>
              <a:t>Ce qui correspond à un Taux de Rendement Annuel net de 2,92%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20515</TotalTime>
  <Words>8905</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2022-06-15T13:22:01Z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