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7"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p:scale>
          <a:sx n="150" d="100"/>
          <a:sy n="150" d="100"/>
        </p:scale>
        <p:origin x="1578" y="-3294"/>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01/07/2022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01/07/2022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exte + Graphiqu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40000" y="10169462"/>
            <a:ext cx="359448" cy="216326"/>
          </a:xfrm>
          <a:noFill/>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260000"/>
            <a:ext cx="6120000" cy="3960000"/>
          </a:xfrm>
          <a:prstGeom prst="rect">
            <a:avLst/>
          </a:prstGeom>
        </p:spPr>
        <p:txBody>
          <a:bodyPr lIns="0" tIns="0" rIns="0" bIns="0">
            <a:noAutofit/>
          </a:bodyPr>
          <a:lstStyle>
            <a:lvl1pPr marL="0" indent="0">
              <a:spcBef>
                <a:spcPts val="2400"/>
              </a:spcBef>
              <a:buNone/>
              <a:defRPr sz="1600" b="0" cap="all" baseline="0">
                <a:solidFill>
                  <a:schemeClr val="tx1"/>
                </a:solidFill>
                <a:latin typeface="Futura PT" panose="020B0902020204020203" pitchFamily="34" charset="0"/>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800"/>
              </a:spcBef>
              <a:buNone/>
              <a:defRPr sz="900">
                <a:solidFill>
                  <a:schemeClr val="tx1"/>
                </a:solidFill>
              </a:defRPr>
            </a:lvl3pPr>
            <a:lvl4pPr marL="0" indent="0">
              <a:lnSpc>
                <a:spcPct val="100000"/>
              </a:lnSpc>
              <a:spcBef>
                <a:spcPts val="600"/>
              </a:spcBef>
              <a:buNone/>
              <a:defRPr sz="800">
                <a:solidFill>
                  <a:schemeClr val="tx2"/>
                </a:solidFill>
                <a:latin typeface="Ciutadella Light Italic" panose="02000000000000000000" pitchFamily="50" charset="0"/>
              </a:defRPr>
            </a:lvl4pPr>
            <a:lvl5pPr marL="0" indent="0">
              <a:lnSpc>
                <a:spcPct val="100000"/>
              </a:lnSpc>
              <a:spcBef>
                <a:spcPts val="600"/>
              </a:spcBef>
              <a:buNone/>
              <a:defRPr sz="800">
                <a:solidFill>
                  <a:schemeClr val="tx2"/>
                </a:solidFill>
                <a:latin typeface="Ciutadella Regular Italic"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26" name="Espace réservé du graphique 25"/>
          <p:cNvSpPr>
            <a:spLocks noGrp="1"/>
          </p:cNvSpPr>
          <p:nvPr>
            <p:ph type="chart" sz="quarter" idx="18" hasCustomPrompt="1"/>
          </p:nvPr>
        </p:nvSpPr>
        <p:spPr>
          <a:xfrm>
            <a:off x="1080000" y="6118050"/>
            <a:ext cx="6120000" cy="288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
        <p:nvSpPr>
          <p:cNvPr id="19" name="Espace réservé du texte 22"/>
          <p:cNvSpPr>
            <a:spLocks noGrp="1"/>
          </p:cNvSpPr>
          <p:nvPr>
            <p:ph type="body" sz="quarter" idx="19"/>
          </p:nvPr>
        </p:nvSpPr>
        <p:spPr>
          <a:xfrm>
            <a:off x="1080000" y="5722050"/>
            <a:ext cx="6120000" cy="288000"/>
          </a:xfrm>
          <a:prstGeom prst="rect">
            <a:avLst/>
          </a:prstGeom>
        </p:spPr>
        <p:txBody>
          <a:bodyPr lIns="0" tIns="0" rIns="0" bIns="0">
            <a:noAutofit/>
          </a:bodyPr>
          <a:lstStyle>
            <a:lvl1pPr marL="0" indent="0">
              <a:spcBef>
                <a:spcPts val="2400"/>
              </a:spcBef>
              <a:buNone/>
              <a:defRPr sz="1600" b="0" cap="all" baseline="0">
                <a:solidFill>
                  <a:schemeClr val="tx1"/>
                </a:solidFill>
                <a:latin typeface="+mj-lt"/>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400"/>
              </a:spcBef>
              <a:buNone/>
              <a:defRPr sz="900">
                <a:solidFill>
                  <a:schemeClr val="tx2"/>
                </a:solidFill>
              </a:defRPr>
            </a:lvl3pPr>
            <a:lvl4pPr marL="0" indent="0">
              <a:lnSpc>
                <a:spcPct val="100000"/>
              </a:lnSpc>
              <a:spcBef>
                <a:spcPts val="600"/>
              </a:spcBef>
              <a:buNone/>
              <a:defRPr sz="900">
                <a:solidFill>
                  <a:schemeClr val="tx1"/>
                </a:solidFill>
              </a:defRPr>
            </a:lvl4pPr>
            <a:lvl5pPr marL="0" indent="0">
              <a:lnSpc>
                <a:spcPct val="100000"/>
              </a:lnSpc>
              <a:spcBef>
                <a:spcPts val="600"/>
              </a:spcBef>
              <a:buNone/>
              <a:defRPr sz="700">
                <a:solidFill>
                  <a:schemeClr val="tx2"/>
                </a:solidFill>
                <a:latin typeface="Ciutadella Regular Italic" panose="01000000000000000000" pitchFamily="50" charset="0"/>
              </a:defRPr>
            </a:lvl5pPr>
          </a:lstStyle>
          <a:p>
            <a:pPr lvl="0"/>
            <a:r>
              <a:rPr lang="fr-FR"/>
              <a:t>Modifier les styles du texte du masque</a:t>
            </a:r>
          </a:p>
        </p:txBody>
      </p:sp>
      <p:sp>
        <p:nvSpPr>
          <p:cNvPr id="14"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15"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16"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Tree>
    <p:extLst>
      <p:ext uri="{BB962C8B-B14F-4D97-AF65-F5344CB8AC3E}">
        <p14:creationId xmlns:p14="http://schemas.microsoft.com/office/powerpoint/2010/main" val="2987354065"/>
      </p:ext>
    </p:extLst>
  </p:cSld>
  <p:clrMapOvr>
    <a:masterClrMapping/>
  </p:clrMapOvr>
  <p:extLst>
    <p:ext uri="{DCECCB84-F9BA-43D5-87BE-67443E8EF086}">
      <p15:sldGuideLst xmlns:p15="http://schemas.microsoft.com/office/powerpoint/2012/main">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4"/>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5"/>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 id="2147483678" r:id="rId2"/>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kid.bnpparibas.com/%3cISIN%3e-FR.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475310"/>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&lt;droit&gt; présentant un risque de perte en capital partielle ou totale en cours de vie et à l’échéance</a:t>
            </a:r>
            <a:r>
              <a:rPr lang="fr-FR" sz="800" b="1" cap="none" baseline="30000" dirty="0"/>
              <a:t>(1)</a:t>
            </a:r>
            <a:r>
              <a:rPr lang="fr-FR" sz="800" b="1" cap="none" dirty="0"/>
              <a:t>,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&lt;TDP&gt;.</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&lt;1PDC_MAJ&gt; au &lt;2PDC_MAJ&gt; (inclus). </a:t>
            </a:r>
            <a:r>
              <a:rPr lang="fr-FR" sz="800" cap="none" dirty="0"/>
              <a:t>Une fois le montant de l’enveloppe initiale atteint (30 000 000 EUR), la commercialisation de « &lt;NOM&gt; » peut cesser à tout moment sans préavis avant le &lt;2PDC_MAJ&gt;,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solidFill>
                  <a:srgbClr val="000000"/>
                </a:solidFill>
              </a:rPr>
              <a:t>&lt;DIC&gt;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dirty="0"/>
              <a:t>E</a:t>
            </a:r>
            <a:r>
              <a:rPr lang="fr-FR" sz="800" i="1" cap="none" dirty="0">
                <a:solidFill>
                  <a:schemeClr val="tx2"/>
                </a:solidFill>
              </a:rPr>
              <a:t>n cas de revente avant la date d'échéance</a:t>
            </a:r>
            <a:r>
              <a:rPr lang="fr-FR" sz="800" i="1" cap="none" baseline="30000" dirty="0">
                <a:solidFill>
                  <a:schemeClr val="tx2"/>
                </a:solidFill>
              </a:rPr>
              <a:t>(2)</a:t>
            </a:r>
            <a:r>
              <a:rPr lang="fr-FR" sz="800" i="1" cap="none" dirty="0">
                <a:solidFill>
                  <a:schemeClr val="tx2"/>
                </a:solidFill>
              </a:rPr>
              <a:t> alors que les conditions de remboursement anticipé automatique ne sont pas remplies, </a:t>
            </a:r>
            <a:r>
              <a:rPr lang="fr-FR" sz="800" b="1" i="1" cap="none" dirty="0">
                <a:solidFill>
                  <a:schemeClr val="tx2"/>
                </a:solidFill>
              </a:rPr>
              <a:t>l’investisseur prend un risque de perte en capital non mesurable à priori</a:t>
            </a:r>
            <a:r>
              <a:rPr lang="fr-FR" sz="800" i="1" cap="none" dirty="0">
                <a:solidFill>
                  <a:schemeClr val="tx2"/>
                </a:solidFill>
              </a:rPr>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585323"/>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&lt;ISIN&gt;</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(3)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a:p>
            <a:pPr marL="171450" indent="-171450" algn="just">
              <a:spcBef>
                <a:spcPts val="1200"/>
              </a:spcBef>
              <a:buClr>
                <a:srgbClr val="1C1C1C"/>
              </a:buClr>
              <a:buFont typeface="Wingdings" panose="05000000000000000000" pitchFamily="2" charset="2"/>
              <a:buChar char="§"/>
            </a:pPr>
            <a:r>
              <a:rPr lang="fr-FR" sz="800" b="1" dirty="0">
                <a:solidFill>
                  <a:srgbClr val="000000"/>
                </a:solidFill>
              </a:rPr>
              <a:t>« &lt;NOM&gt; » ne peut constituer l’intégralité d’un portefeuille d’investissement.</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&lt;NOMP1&gt;</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76518" y="9765983"/>
            <a:ext cx="6468782" cy="700192"/>
          </a:xfrm>
          <a:prstGeom prst="rect">
            <a:avLst/>
          </a:prstGeom>
          <a:noFill/>
          <a:ln w="9525">
            <a:noFill/>
            <a:miter lim="800000"/>
            <a:headEnd/>
            <a:tailEnd/>
          </a:ln>
        </p:spPr>
        <p:txBody>
          <a:bodyPr wrap="square" lIns="0" tIns="0" rIns="0" bIns="0">
            <a:spAutoFit/>
          </a:bodyPr>
          <a:lstStyle/>
          <a:p>
            <a:pPr algn="just" defTabSz="914400"/>
            <a:r>
              <a:rPr lang="fr-FR" sz="650" dirty="0">
                <a:solidFill>
                  <a:schemeClr val="tx2"/>
                </a:solidFill>
              </a:rPr>
              <a:t>(1) 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de mise en résolution du Garant de la formule. Pour les autres risques de perte en capital, voir pages suivantes.  </a:t>
            </a:r>
          </a:p>
          <a:p>
            <a:pPr algn="just" defTabSz="914400"/>
            <a:r>
              <a:rPr lang="fr-FR" sz="650" dirty="0">
                <a:solidFill>
                  <a:schemeClr val="tx2"/>
                </a:solidFill>
              </a:rPr>
              <a:t>(2) </a:t>
            </a:r>
            <a:r>
              <a:rPr lang="fr-FR" sz="650" dirty="0">
                <a:solidFill>
                  <a:srgbClr val="000000"/>
                </a:solidFill>
              </a:rPr>
              <a:t>Veuillez vous référer au tableau récapitulant les principales caractéristiques financières en &lt;PAGE&gt; pour le détail des dates. </a:t>
            </a:r>
            <a:endParaRPr lang="fr-FR" sz="650" dirty="0">
              <a:solidFill>
                <a:schemeClr val="tx2"/>
              </a:solidFill>
            </a:endParaRPr>
          </a:p>
          <a:p>
            <a:pPr algn="just" defTabSz="914400"/>
            <a:r>
              <a:rPr lang="fr-FR" sz="650" dirty="0">
                <a:solidFill>
                  <a:schemeClr val="tx2"/>
                </a:solidFill>
              </a:rPr>
              <a:t>(3) 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&lt;DDR_MAJ&gt;.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&lt;PAGE&gt;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éventuel(1) ou d’échéance(1)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dirty="0">
                <a:solidFill>
                  <a:schemeClr val="tx2"/>
                </a:solidFill>
                <a:latin typeface="+mn-lt"/>
              </a:rPr>
              <a:t>(3) &lt;DIVIDENDE&gt;</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latin typeface="+mj-lt"/>
              </a:rPr>
              <a:t>SCÉNARIO DÉFAVORABLE </a:t>
            </a:r>
            <a:r>
              <a:rPr lang="fr-FR" sz="800" dirty="0">
                <a:solidFill>
                  <a:srgbClr val="B9A049"/>
                </a:solidFill>
                <a:latin typeface="+mj-lt"/>
              </a:rPr>
              <a:t>: </a:t>
            </a:r>
            <a:r>
              <a:rPr lang="fr-FR" sz="800" dirty="0">
                <a:solidFill>
                  <a:srgbClr val="B9A049"/>
                </a:solidFill>
              </a:rPr>
              <a:t>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MÉDIAN : </a:t>
            </a:r>
            <a:r>
              <a:rPr lang="fr-FR" sz="800" b="0" dirty="0">
                <a:latin typeface="+mn-lt"/>
              </a:rPr>
              <a:t>&lt;baliseCM5&gt;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FAVORABLE AVEC MISE EN ÉVIDENCE DU PLAFONNEMENT DES GAINS : </a:t>
            </a:r>
            <a:r>
              <a:rPr lang="fr-FR" sz="800" b="0" dirty="0">
                <a:latin typeface="+mn-lt"/>
              </a:rPr>
              <a:t>Dès la première date de constatation &lt;F1&gt; du mécanisme de remboursement anticipé automatique</a:t>
            </a:r>
            <a:r>
              <a:rPr lang="fr-FR" sz="800" b="0" baseline="30000" dirty="0">
                <a:latin typeface="+mn-lt"/>
              </a:rPr>
              <a:t>(1)</a:t>
            </a:r>
            <a:r>
              <a:rPr lang="fr-FR" sz="800" b="0" dirty="0">
                <a:latin typeface="+mn-lt"/>
              </a:rPr>
              <a:t>,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343228"/>
            <a:ext cx="6739266" cy="28800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&lt;SJR1&gt; AUTOUR DES SEUILS DE &lt;PDI&gt; ET DE &lt;BFP&gt; DE SON &lt;NDR&gt;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53915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&lt;DU&gt; &lt;F0&gt; 1, à la date de constatation correspondante, &lt;SJR1&gt; clôture à un &lt;SJR3&gt; strictement supérieur à &lt;ABAC2&gt;. Le produit verse donc un coupon de &lt;CPN&gt; au titre du &lt;F0&gt;.</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&lt;F0&gt;&lt;F0s&gt; 2 à &lt;ADPR&gt;, aux dates de constatation correspondantes</a:t>
            </a:r>
            <a:r>
              <a:rPr lang="fr-FR" sz="800" baseline="30000" dirty="0"/>
              <a:t>(1)</a:t>
            </a:r>
            <a:r>
              <a:rPr lang="fr-FR" sz="800" dirty="0"/>
              <a:t>, &lt;SJR1&gt; clôture à un &lt;SJR3&gt; strictement inférieur au seuil de versement du coupon. Le mécanisme de remboursement anticipé automatique n’est donc pas activé et le produit ne verse aucun coupon&lt;Mémoire4&gt;.</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rPr>
              <a:t>&lt;TRA.D.P&gt;</a:t>
            </a:r>
            <a:r>
              <a:rPr lang="fr-FR" sz="800" baseline="30000" dirty="0"/>
              <a:t>(2)</a:t>
            </a:r>
            <a:r>
              <a:rPr lang="fr-FR" sz="800" dirty="0"/>
              <a:t>, contre un taux de rendement annuel net négatif de </a:t>
            </a:r>
            <a:r>
              <a:rPr lang="fr-FR" sz="800" dirty="0">
                <a:solidFill>
                  <a:srgbClr val="000000"/>
                </a:solidFill>
              </a:rPr>
              <a:t>&lt;TRA.D.A&gt;</a:t>
            </a:r>
            <a:r>
              <a:rPr lang="fr-FR" sz="800" baseline="30000" dirty="0"/>
              <a:t>(2)</a:t>
            </a:r>
            <a:r>
              <a:rPr lang="fr-FR" sz="800" dirty="0"/>
              <a:t>, pour un investissement direct dans &lt;SJR1&gt;</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&lt;DU&gt; &lt;F0&gt; 2, à la date de constatation correspondante</a:t>
            </a:r>
            <a:r>
              <a:rPr lang="fr-FR" sz="800" baseline="30000" dirty="0">
                <a:latin typeface="+mn-lt"/>
              </a:rPr>
              <a:t>(1)</a:t>
            </a:r>
            <a:r>
              <a:rPr lang="fr-FR" sz="800" dirty="0">
                <a:latin typeface="+mn-lt"/>
              </a:rPr>
              <a:t>, &lt;SJR1&gt; clôture à un &lt;SJR3&gt; strictement inférieur à &lt;ABAC&gt; mais supérieur au seuil de versement du coupon. Le mécanisme de remboursement anticipé automatique n’est donc pas activé mais le produit verse un coupon de &lt;CPN&gt; au titre &lt;DU&gt; &lt;F0&gt; &lt;Mémoire5&gt;.</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&lt;baliseCM6&gt;</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latin typeface="+mn-lt"/>
              </a:rPr>
              <a:t>&lt;TRA.RM.P&gt;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latin typeface="+mn-lt"/>
              </a:rPr>
              <a:t>&lt;TRA.M.SJ&gt;</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&lt;SJR1&gt;</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75432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&lt;DU1&gt; &lt;F0&gt; 1 au &lt;F0&gt; &lt;1PR-1&gt;, aux dates de constatation correspondantes</a:t>
            </a:r>
            <a:r>
              <a:rPr lang="fr-FR" sz="800" baseline="30000" dirty="0">
                <a:solidFill>
                  <a:schemeClr val="tx2"/>
                </a:solidFill>
              </a:rPr>
              <a:t>(1)</a:t>
            </a:r>
            <a:r>
              <a:rPr lang="fr-FR" sz="800" dirty="0">
                <a:solidFill>
                  <a:schemeClr val="tx2"/>
                </a:solidFill>
              </a:rPr>
              <a:t>, &lt;SJR1&gt; clôture à un &lt;SJR3&gt; supérieur au seuil de versement du coupon. Le produit verse alors un coupon de &lt;CPN&gt; au titre de chaque &lt;F0&gt;.</a:t>
            </a:r>
          </a:p>
          <a:p>
            <a:pPr algn="just">
              <a:spcAft>
                <a:spcPts val="600"/>
              </a:spcAft>
            </a:pPr>
            <a:r>
              <a:rPr lang="fr-FR" sz="800" dirty="0">
                <a:solidFill>
                  <a:schemeClr val="tx2"/>
                </a:solidFill>
              </a:rPr>
              <a:t>Dès la fin &lt;DU&gt; &lt;F0&gt; &lt;1PR&gt;, à la date de constatation correspondante</a:t>
            </a:r>
            <a:r>
              <a:rPr lang="fr-FR" sz="800" baseline="30000" dirty="0">
                <a:solidFill>
                  <a:schemeClr val="tx2"/>
                </a:solidFill>
              </a:rPr>
              <a:t>(1)</a:t>
            </a:r>
            <a:r>
              <a:rPr lang="fr-FR" sz="800" dirty="0">
                <a:solidFill>
                  <a:schemeClr val="tx2"/>
                </a:solidFill>
              </a:rPr>
              <a:t>, &lt;SJR1&gt; clôture à un &lt;SJR3&gt; supérieur à &lt;ABAC&gt; (&lt;NSF&gt; dans cet exemple). Le produit est alors automatiquement remboursé par anticipation. L’investisseur récupère l’intégralité du capital initial majoré du coupon de &lt;CPN&gt;.</a:t>
            </a:r>
          </a:p>
          <a:p>
            <a:pPr algn="just">
              <a:spcAft>
                <a:spcPts val="600"/>
              </a:spcAft>
            </a:pPr>
            <a:r>
              <a:rPr lang="fr-FR" sz="800" dirty="0">
                <a:solidFill>
                  <a:srgbClr val="04202E"/>
                </a:solidFill>
              </a:rPr>
              <a:t>Ce qui correspond à un taux de rendement annuel net de &lt;TRA.F.P&gt;</a:t>
            </a:r>
            <a:r>
              <a:rPr lang="fr-FR" sz="800" baseline="30000" dirty="0">
                <a:solidFill>
                  <a:srgbClr val="04202E"/>
                </a:solidFill>
              </a:rPr>
              <a:t>(2)</a:t>
            </a:r>
            <a:r>
              <a:rPr lang="fr-FR" sz="800" dirty="0">
                <a:solidFill>
                  <a:srgbClr val="04202E"/>
                </a:solidFill>
              </a:rPr>
              <a:t>, contre un taux de rendement annuel net de </a:t>
            </a:r>
            <a:r>
              <a:rPr lang="fr-FR" sz="800" dirty="0"/>
              <a:t>&lt;TRA.F.SJ&gt;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&lt;SJR1&gt;</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&lt;CPN&gt; &lt;environ&gt; par &lt;F0&gt;.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a:t>&lt;graph2&gt;</a:t>
            </a:r>
            <a:endParaRPr lang="en-US" dirty="0"/>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a:r>
              <a:rPr lang="fr-FR" dirty="0"/>
              <a:t>&lt;graph3&gt;</a:t>
            </a:r>
            <a:endParaRPr lang="en-US" dirty="0"/>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a:r>
              <a:rPr lang="fr-FR" dirty="0"/>
              <a:t>&lt;graph4&gt;</a:t>
            </a:r>
            <a:endParaRPr lang="en-US" dirty="0"/>
          </a:p>
        </p:txBody>
      </p:sp>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&lt;NOMSOUSJACENTP1&gt;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2052843031"/>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lgn="l" rtl="0" fontAlgn="ctr"/>
                      <a:r>
                        <a:rPr lang="fr-FR" sz="800" b="1" i="0" u="none" strike="noStrike" dirty="0">
                          <a:solidFill>
                            <a:schemeClr val="tx1"/>
                          </a:solidFill>
                          <a:effectLst/>
                          <a:latin typeface="+mn-lt"/>
                        </a:rPr>
                        <a:t>Performances au &lt;DDR1&gt;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chemeClr val="tx1"/>
                          </a:solidFill>
                          <a:effectLst/>
                          <a:latin typeface="+mn-lt"/>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chemeClr val="tx1"/>
                          </a:solidFill>
                          <a:effectLst/>
                          <a:latin typeface="+mn-lt"/>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chemeClr val="tx1"/>
                          </a:solidFill>
                          <a:effectLst/>
                          <a:latin typeface="+mn-lt"/>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chemeClr val="tx1"/>
                          </a:solidFill>
                          <a:effectLst/>
                          <a:latin typeface="+mn-lt"/>
                        </a:rPr>
                        <a:t>10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chemeClr val="tx1"/>
                          </a:solidFill>
                          <a:effectLst/>
                          <a:latin typeface="+mn-lt"/>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marL="0" algn="l" defTabSz="755934" rtl="0" eaLnBrk="1" fontAlgn="ctr" latinLnBrk="0" hangingPunct="1"/>
                      <a:r>
                        <a:rPr lang="fr-FR" sz="800" cap="none" dirty="0">
                          <a:solidFill>
                            <a:schemeClr val="tx1"/>
                          </a:solidFill>
                          <a:latin typeface="+mn-lt"/>
                        </a:rPr>
                        <a:t>&lt;NOMSOUSJACENTP1&gt;</a:t>
                      </a:r>
                      <a:r>
                        <a:rPr lang="fr-FR" sz="800" cap="none" baseline="30000" dirty="0">
                          <a:solidFill>
                            <a:schemeClr val="tx1"/>
                          </a:solidFill>
                          <a:latin typeface="+mn-lt"/>
                        </a:rPr>
                        <a:t>(1)</a:t>
                      </a:r>
                      <a:endParaRPr lang="fr-FR" sz="800" b="1" i="0" u="none" strike="noStrike" kern="1200" baseline="30000" dirty="0">
                        <a:solidFill>
                          <a:schemeClr val="tx1"/>
                        </a:solidFill>
                        <a:effectLst/>
                        <a:latin typeface="+mn-lt"/>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chemeClr val="tx1"/>
                        </a:solidFill>
                        <a:effectLst/>
                        <a:latin typeface="+mn-lt"/>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chemeClr val="tx1"/>
                        </a:solidFill>
                        <a:effectLst/>
                        <a:latin typeface="+mn-lt"/>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chemeClr val="tx1"/>
                        </a:solidFill>
                        <a:effectLst/>
                        <a:latin typeface="+mn-lt"/>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chemeClr val="tx1"/>
                        </a:solidFill>
                        <a:effectLst/>
                        <a:latin typeface="+mn-lt"/>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chemeClr val="tx1"/>
                        </a:solidFill>
                        <a:effectLst/>
                        <a:latin typeface="+mn-lt"/>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600164"/>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a:p>
            <a:pPr lvl="1" algn="just"/>
            <a:r>
              <a:rPr lang="fr-FR" sz="650" dirty="0">
                <a:solidFill>
                  <a:schemeClr val="tx2"/>
                </a:solidFill>
                <a:latin typeface="+mn-lt"/>
              </a:rPr>
              <a:t>(1) Les performances de …</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&lt;SJR6P1&gt; </a:t>
            </a:r>
            <a:r>
              <a:rPr lang="fr-FR" sz="1200" cap="none" dirty="0">
                <a:solidFill>
                  <a:srgbClr val="B9A049"/>
                </a:solidFill>
                <a:latin typeface="Futura PT" panose="020B0902020204020203" pitchFamily="34" charset="0"/>
              </a:rPr>
              <a:t>&lt;NOMSOUSJACENTP1&gt;</a:t>
            </a:r>
            <a:r>
              <a:rPr lang="fr-FR" sz="1200" cap="none" dirty="0">
                <a:latin typeface="Futura PT" panose="020B0902020204020203" pitchFamily="34" charset="0"/>
              </a:rPr>
              <a:t> ENTRE LE </a:t>
            </a:r>
            <a:r>
              <a:rPr lang="en-US" sz="1200" b="0" dirty="0">
                <a:solidFill>
                  <a:srgbClr val="B9A049"/>
                </a:solidFill>
                <a:effectLst/>
                <a:latin typeface="+mj-lt"/>
              </a:rPr>
              <a:t>&lt;DDR1-12&gt;</a:t>
            </a:r>
            <a:r>
              <a:rPr lang="en-US" sz="1200" dirty="0">
                <a:latin typeface="+mj-lt"/>
              </a:rPr>
              <a:t> </a:t>
            </a:r>
            <a:r>
              <a:rPr lang="fr-FR" sz="1200" cap="none" dirty="0">
                <a:latin typeface="Futura PT" panose="020B0902020204020203" pitchFamily="34" charset="0"/>
              </a:rPr>
              <a:t>ET LE </a:t>
            </a:r>
            <a:r>
              <a:rPr lang="fr-FR" sz="1200" cap="none" dirty="0">
                <a:solidFill>
                  <a:srgbClr val="B9A049"/>
                </a:solidFill>
                <a:latin typeface="Futura PT" panose="020B0902020204020203" pitchFamily="34" charset="0"/>
              </a:rPr>
              <a:t>&lt;DDR1&gt;</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a:r>
              <a:rPr lang="fr-FR" dirty="0"/>
              <a:t>&lt;graph5&gt;</a:t>
            </a:r>
            <a:endParaRPr lang="en-US" dirty="0"/>
          </a:p>
        </p:txBody>
      </p:sp>
      <p:sp>
        <p:nvSpPr>
          <p:cNvPr id="13" name="ZoneTexte 12">
            <a:extLst>
              <a:ext uri="{FF2B5EF4-FFF2-40B4-BE49-F238E27FC236}">
                <a16:creationId xmlns:a16="http://schemas.microsoft.com/office/drawing/2014/main" id="{76FF75D0-FF80-CA40-8CCA-E6EF96388D45}"/>
              </a:ext>
            </a:extLst>
          </p:cNvPr>
          <p:cNvSpPr txBox="1"/>
          <p:nvPr/>
        </p:nvSpPr>
        <p:spPr>
          <a:xfrm>
            <a:off x="359839" y="3546565"/>
            <a:ext cx="4056380" cy="369332"/>
          </a:xfrm>
          <a:prstGeom prst="rect">
            <a:avLst/>
          </a:prstGeom>
          <a:noFill/>
        </p:spPr>
        <p:txBody>
          <a:bodyPr wrap="square">
            <a:spAutoFit/>
          </a:bodyPr>
          <a:lstStyle/>
          <a:p>
            <a:r>
              <a:rPr lang="fr-FR" sz="1800" dirty="0">
                <a:latin typeface="Futura PT" panose="020B0902020204020203" pitchFamily="34" charset="0"/>
              </a:rPr>
              <a:t>&lt;</a:t>
            </a:r>
            <a:r>
              <a:rPr lang="fr-FR" sz="1800" dirty="0" err="1">
                <a:latin typeface="Futura PT" panose="020B0902020204020203" pitchFamily="34" charset="0"/>
              </a:rPr>
              <a:t>legendeticker</a:t>
            </a:r>
            <a:r>
              <a:rPr lang="fr-FR" sz="1800" dirty="0">
                <a:latin typeface="Futura PT" panose="020B0902020204020203" pitchFamily="34" charset="0"/>
              </a:rPr>
              <a:t>&gt;</a:t>
            </a:r>
            <a:endParaRPr lang="fr-FR" sz="1800" cap="none" dirty="0">
              <a:latin typeface="Futura PT" panose="020B0902020204020203" pitchFamily="34" charset="0"/>
            </a:endParaRPr>
          </a:p>
        </p:txBody>
      </p:sp>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(1)</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&lt;DDR_MAJ&gt;,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2205667481"/>
              </p:ext>
            </p:extLst>
          </p:nvPr>
        </p:nvGraphicFramePr>
        <p:xfrm>
          <a:off x="361950" y="979297"/>
          <a:ext cx="6837886" cy="7562883"/>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15100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4413395"/>
                  </a:ext>
                </a:extLst>
              </a:tr>
              <a:tr h="268891">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français présentant un risque de perte en capital en cours de vie et à l’échéance. </a:t>
                      </a:r>
                      <a:r>
                        <a:rPr lang="fr-FR" sz="700" b="1" i="0" kern="1200" dirty="0">
                          <a:solidFill>
                            <a:schemeClr val="tx1"/>
                          </a:solidFill>
                          <a:latin typeface="+mn-lt"/>
                          <a:ea typeface="+mn-ea"/>
                          <a:cs typeface="+mn-cs"/>
                        </a:rPr>
                        <a:t>Bien que la formule de remboursement et le paiement des sommes dues par l’Émetteur au titre du produit soient garanties par </a:t>
                      </a:r>
                      <a:r>
                        <a:rPr lang="fr-FR" sz="700" b="1" i="0" kern="1200" noProof="0" dirty="0">
                          <a:solidFill>
                            <a:schemeClr val="tx1"/>
                          </a:solidFill>
                          <a:latin typeface="+mn-lt"/>
                          <a:ea typeface="+mn-ea"/>
                          <a:cs typeface="+mn-cs"/>
                        </a:rPr>
                        <a:t>BNP Paribas SA</a:t>
                      </a:r>
                      <a:r>
                        <a:rPr kumimoji="0" lang="fr-FR" sz="700" b="1" i="0" u="none" strike="noStrike" kern="1200" cap="none" spc="0" normalizeH="0" baseline="30000" noProof="0" dirty="0">
                          <a:ln>
                            <a:noFill/>
                          </a:ln>
                          <a:solidFill>
                            <a:schemeClr val="tx1"/>
                          </a:solidFill>
                          <a:effectLst/>
                          <a:uLnTx/>
                          <a:uFillTx/>
                          <a:latin typeface="+mn-lt"/>
                          <a:ea typeface="+mn-ea"/>
                          <a:cs typeface="+mn-cs"/>
                        </a:rPr>
                        <a:t>(1)</a:t>
                      </a:r>
                      <a:r>
                        <a:rPr lang="fr-FR" sz="700" b="1" i="0" kern="1200" dirty="0">
                          <a:solidFill>
                            <a:schemeClr val="tx1"/>
                          </a:solidFill>
                          <a:latin typeface="+mn-lt"/>
                          <a:ea typeface="+mn-ea"/>
                          <a:cs typeface="+mn-cs"/>
                        </a:rPr>
                        <a:t>, le </a:t>
                      </a:r>
                      <a:r>
                        <a:rPr lang="fr-FR" sz="700" b="1" i="0" dirty="0">
                          <a:solidFill>
                            <a:schemeClr val="tx1"/>
                          </a:solidFill>
                          <a:latin typeface="+mn-lt"/>
                        </a:rPr>
                        <a:t>produit présente un risque de perte en capital à hauteur de l’intégralité de la baisse enregistrée par &lt;SJR1&gt;.</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a:t>
                      </a:r>
                      <a:r>
                        <a:rPr kumimoji="0" lang="fr-FR" sz="700" b="0" i="0" u="none" strike="noStrike" kern="1200" cap="none" spc="0" normalizeH="0" baseline="0" noProof="0" dirty="0" err="1">
                          <a:ln>
                            <a:noFill/>
                          </a:ln>
                          <a:solidFill>
                            <a:schemeClr val="tx1"/>
                          </a:solidFill>
                          <a:effectLst/>
                          <a:uLnTx/>
                          <a:uFillTx/>
                          <a:latin typeface="+mn-lt"/>
                          <a:ea typeface="+mn-ea"/>
                          <a:cs typeface="+mn-cs"/>
                        </a:rPr>
                        <a:t>Issuance</a:t>
                      </a:r>
                      <a:r>
                        <a:rPr kumimoji="0" lang="fr-FR" sz="700" b="0" i="0" u="none" strike="noStrike" kern="1200" cap="none" spc="0" normalizeH="0" baseline="0" noProof="0" dirty="0">
                          <a:ln>
                            <a:noFill/>
                          </a:ln>
                          <a:solidFill>
                            <a:schemeClr val="tx1"/>
                          </a:solidFill>
                          <a:effectLst/>
                          <a:uLnTx/>
                          <a:uFillTx/>
                          <a:latin typeface="+mn-lt"/>
                          <a:ea typeface="+mn-ea"/>
                          <a:cs typeface="+mn-cs"/>
                        </a:rPr>
                        <a:t> B.V.</a:t>
                      </a:r>
                      <a:r>
                        <a:rPr lang="fr-FR" sz="700" kern="1200" baseline="30000" dirty="0">
                          <a:solidFill>
                            <a:schemeClr val="tx1"/>
                          </a:solidFill>
                          <a:latin typeface="+mn-lt"/>
                          <a:ea typeface="+mn-ea"/>
                          <a:cs typeface="+mn-cs"/>
                        </a:rPr>
                        <a:t>(1) </a:t>
                      </a:r>
                      <a:r>
                        <a:rPr kumimoji="0" lang="fr-FR" sz="700" b="0" i="0" u="none" strike="noStrike" kern="1200" cap="none" spc="0" normalizeH="0" baseline="0" noProof="0" dirty="0">
                          <a:ln>
                            <a:noFill/>
                          </a:ln>
                          <a:solidFill>
                            <a:schemeClr val="tx1"/>
                          </a:solidFill>
                          <a:effectLst/>
                          <a:uLnTx/>
                          <a:uFillTx/>
                          <a:latin typeface="+mn-lt"/>
                          <a:ea typeface="+mn-ea"/>
                          <a:cs typeface="+mn-cs"/>
                        </a:rPr>
                        <a:t>(véhicule d’émission dédié de droit néerlandais)</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SA</a:t>
                      </a:r>
                      <a:r>
                        <a:rPr kumimoji="0" lang="fr-FR" sz="700" b="0" i="0" u="none" strike="noStrike" kern="1200" cap="none" spc="0" normalizeH="0" baseline="30000" noProof="0" dirty="0">
                          <a:ln>
                            <a:noFill/>
                          </a:ln>
                          <a:solidFill>
                            <a:schemeClr val="tx1"/>
                          </a:solidFill>
                          <a:effectLst/>
                          <a:uLnTx/>
                          <a:uFillTx/>
                          <a:latin typeface="+mn-lt"/>
                          <a:ea typeface="+mn-ea"/>
                          <a:cs typeface="+mn-cs"/>
                        </a:rPr>
                        <a:t>(1)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700" b="1" i="0" u="none" strike="noStrike" kern="1200" cap="none" spc="0" normalizeH="0" baseline="0" noProof="0" dirty="0">
                          <a:ln>
                            <a:noFill/>
                          </a:ln>
                          <a:solidFill>
                            <a:schemeClr val="tx1"/>
                          </a:solidFill>
                          <a:effectLst/>
                          <a:uLnTx/>
                          <a:uFillTx/>
                          <a:latin typeface="+mn-lt"/>
                          <a:ea typeface="+mn-ea"/>
                          <a:cs typeface="+mn-cs"/>
                        </a:rPr>
                        <a:t>&lt;SJR1&gt; entre &lt;NOMSOUSJACENT&gt; </a:t>
                      </a:r>
                      <a:r>
                        <a:rPr kumimoji="0" lang="fr-FR" sz="700" b="0" i="0" u="none" strike="noStrike" kern="1200" cap="none" spc="0" normalizeH="0" baseline="0" noProof="0" dirty="0">
                          <a:ln>
                            <a:noFill/>
                          </a:ln>
                          <a:solidFill>
                            <a:schemeClr val="tx1"/>
                          </a:solidFill>
                          <a:effectLst/>
                          <a:uLnTx/>
                          <a:uFillTx/>
                          <a:latin typeface="+mn-lt"/>
                          <a:ea typeface="+mn-ea"/>
                          <a:cs typeface="+mn-cs"/>
                        </a:rPr>
                        <a:t>(</a:t>
                      </a:r>
                      <a:r>
                        <a:rPr kumimoji="0" lang="fr-FR" sz="700" b="1" i="0" u="none" strike="noStrike" kern="1200" cap="none" spc="0" normalizeH="0" baseline="0" noProof="0" dirty="0">
                          <a:ln>
                            <a:noFill/>
                          </a:ln>
                          <a:solidFill>
                            <a:schemeClr val="tx1"/>
                          </a:solidFill>
                          <a:effectLst/>
                          <a:uLnTx/>
                          <a:uFillTx/>
                          <a:latin typeface="+mn-lt"/>
                          <a:ea typeface="+mn-ea"/>
                          <a:cs typeface="+mn-cs"/>
                        </a:rPr>
                        <a:t>&lt;DIVIDENDE&gt; </a:t>
                      </a:r>
                      <a:r>
                        <a:rPr kumimoji="0" lang="fr-FR" sz="700" b="0" i="0" u="none" strike="noStrike" kern="1200" cap="none" spc="0" normalizeH="0" baseline="0" noProof="0" dirty="0">
                          <a:ln>
                            <a:noFill/>
                          </a:ln>
                          <a:solidFill>
                            <a:schemeClr val="tx1"/>
                          </a:solidFill>
                          <a:effectLst/>
                          <a:uLnTx/>
                          <a:uFillTx/>
                          <a:latin typeface="+mn-lt"/>
                          <a:ea typeface="+mn-ea"/>
                          <a:cs typeface="+mn-cs"/>
                        </a:rPr>
                        <a:t>; code Bloomberg : &lt;TICKER&gt; ; &lt;sponsor&gt; : &lt;SPONSOR&gt; ; </a:t>
                      </a:r>
                      <a:r>
                        <a:rPr kumimoji="0" lang="fr-FR" sz="700" b="0" i="0" u="sng" strike="noStrike" kern="1200" cap="none" spc="0" normalizeH="0" baseline="0" noProof="0" dirty="0">
                          <a:ln>
                            <a:noFill/>
                          </a:ln>
                          <a:solidFill>
                            <a:srgbClr val="B9A049"/>
                          </a:solidFill>
                          <a:effectLst/>
                          <a:uLnTx/>
                          <a:uFillTx/>
                          <a:latin typeface="+mn-lt"/>
                          <a:ea typeface="+mn-ea"/>
                          <a:cs typeface="+mn-cs"/>
                        </a:rPr>
                        <a:t>&lt;SITE&gt;</a:t>
                      </a:r>
                      <a:r>
                        <a:rPr kumimoji="0" lang="fr-FR" sz="7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a:t>
                      </a:r>
                      <a:r>
                        <a:rPr lang="fr-FR" sz="700" b="0" i="0" kern="1200" dirty="0" err="1">
                          <a:solidFill>
                            <a:schemeClr val="tx1"/>
                          </a:solidFill>
                          <a:latin typeface="+mn-lt"/>
                          <a:ea typeface="+mn-ea"/>
                          <a:cs typeface="+mn-cs"/>
                        </a:rPr>
                        <a:t>dates_constat_autocall</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a:t>
                      </a:r>
                      <a:r>
                        <a:rPr lang="fr-FR" sz="700" b="0" i="0" kern="1200" baseline="0" dirty="0" err="1">
                          <a:solidFill>
                            <a:schemeClr val="tx1"/>
                          </a:solidFill>
                          <a:latin typeface="+mn-lt"/>
                          <a:ea typeface="+mn-ea"/>
                          <a:cs typeface="+mn-cs"/>
                        </a:rPr>
                        <a:t>dates_paiement_autocall</a:t>
                      </a:r>
                      <a:r>
                        <a:rPr lang="fr-FR" sz="700" b="0" i="0" kern="1200" baseline="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&lt;BRA&gt;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&lt;BVC&gt;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just"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just">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just" defTabSz="1042988" rtl="0" eaLnBrk="1" fontAlgn="base" latinLnBrk="0" hangingPunct="1">
                        <a:lnSpc>
                          <a:spcPct val="100000"/>
                        </a:lnSpc>
                        <a:spcBef>
                          <a:spcPct val="0"/>
                        </a:spcBef>
                        <a:spcAft>
                          <a:spcPct val="0"/>
                        </a:spcAft>
                        <a:buClrTx/>
                        <a:buSzTx/>
                        <a:buFontTx/>
                        <a:buNone/>
                        <a:tabLst/>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(1)</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&lt;DDR_MAJ&gt;,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3365830943"/>
              </p:ext>
            </p:extLst>
          </p:nvPr>
        </p:nvGraphicFramePr>
        <p:xfrm>
          <a:off x="360894" y="929968"/>
          <a:ext cx="6837886" cy="7883120"/>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6247673"/>
                  </a:ext>
                </a:extLst>
              </a:tr>
              <a:tr h="472328">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français présentant un risque de perte en capital en cours de vie et à l’échéance. </a:t>
                      </a:r>
                      <a:r>
                        <a:rPr lang="fr-FR" sz="700" b="1" i="0" kern="1200" dirty="0">
                          <a:solidFill>
                            <a:schemeClr val="tx1"/>
                          </a:solidFill>
                          <a:latin typeface="+mn-lt"/>
                          <a:ea typeface="+mn-ea"/>
                          <a:cs typeface="+mn-cs"/>
                        </a:rPr>
                        <a:t>Bien que la formule de remboursement et le paiement des sommes dues par l’Émetteur au titre du produit soient garanties par </a:t>
                      </a:r>
                      <a:r>
                        <a:rPr lang="fr-FR" sz="700" b="1" i="0" kern="1200" noProof="0" dirty="0">
                          <a:solidFill>
                            <a:schemeClr val="tx1"/>
                          </a:solidFill>
                          <a:latin typeface="+mn-lt"/>
                          <a:ea typeface="+mn-ea"/>
                          <a:cs typeface="+mn-cs"/>
                        </a:rPr>
                        <a:t>BNP Paribas SA</a:t>
                      </a:r>
                      <a:r>
                        <a:rPr kumimoji="0" lang="fr-FR" sz="700" b="1" i="0" u="none" strike="noStrike" kern="1200" cap="none" spc="0" normalizeH="0" baseline="30000" noProof="0" dirty="0">
                          <a:ln>
                            <a:noFill/>
                          </a:ln>
                          <a:solidFill>
                            <a:schemeClr val="tx1"/>
                          </a:solidFill>
                          <a:effectLst/>
                          <a:uLnTx/>
                          <a:uFillTx/>
                          <a:latin typeface="+mn-lt"/>
                          <a:ea typeface="+mn-ea"/>
                          <a:cs typeface="+mn-cs"/>
                        </a:rPr>
                        <a:t>(1)</a:t>
                      </a:r>
                      <a:r>
                        <a:rPr lang="fr-FR" sz="700" b="1" i="0" kern="1200" dirty="0">
                          <a:solidFill>
                            <a:schemeClr val="tx1"/>
                          </a:solidFill>
                          <a:latin typeface="+mn-lt"/>
                          <a:ea typeface="+mn-ea"/>
                          <a:cs typeface="+mn-cs"/>
                        </a:rPr>
                        <a:t>, le </a:t>
                      </a:r>
                      <a:r>
                        <a:rPr lang="fr-FR" sz="700" b="1" i="0" dirty="0">
                          <a:solidFill>
                            <a:schemeClr val="tx1"/>
                          </a:solidFill>
                          <a:latin typeface="+mn-lt"/>
                        </a:rPr>
                        <a:t>produit présente un risque de perte en capital à hauteur de l’intégralité de la baisse enregistrée par &lt;SJR1&gt;.</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a:t>
                      </a:r>
                      <a:r>
                        <a:rPr kumimoji="0" lang="fr-FR" sz="700" b="0" i="0" u="none" strike="noStrike" kern="1200" cap="none" spc="0" normalizeH="0" baseline="0" noProof="0" dirty="0" err="1">
                          <a:ln>
                            <a:noFill/>
                          </a:ln>
                          <a:solidFill>
                            <a:schemeClr val="tx1"/>
                          </a:solidFill>
                          <a:effectLst/>
                          <a:uLnTx/>
                          <a:uFillTx/>
                          <a:latin typeface="+mn-lt"/>
                          <a:ea typeface="+mn-ea"/>
                          <a:cs typeface="+mn-cs"/>
                        </a:rPr>
                        <a:t>Issuance</a:t>
                      </a:r>
                      <a:r>
                        <a:rPr kumimoji="0" lang="fr-FR" sz="700" b="0" i="0" u="none" strike="noStrike" kern="1200" cap="none" spc="0" normalizeH="0" baseline="0" noProof="0" dirty="0">
                          <a:ln>
                            <a:noFill/>
                          </a:ln>
                          <a:solidFill>
                            <a:schemeClr val="tx1"/>
                          </a:solidFill>
                          <a:effectLst/>
                          <a:uLnTx/>
                          <a:uFillTx/>
                          <a:latin typeface="+mn-lt"/>
                          <a:ea typeface="+mn-ea"/>
                          <a:cs typeface="+mn-cs"/>
                        </a:rPr>
                        <a:t> B.V.</a:t>
                      </a:r>
                      <a:r>
                        <a:rPr lang="fr-FR" sz="700" kern="1200" baseline="30000" dirty="0">
                          <a:solidFill>
                            <a:schemeClr val="tx1"/>
                          </a:solidFill>
                          <a:latin typeface="+mn-lt"/>
                          <a:ea typeface="+mn-ea"/>
                          <a:cs typeface="+mn-cs"/>
                        </a:rPr>
                        <a:t>(1)</a:t>
                      </a:r>
                      <a:r>
                        <a:rPr kumimoji="0" lang="fr-FR" sz="700" b="0" i="0" u="none" strike="noStrike" kern="1200" cap="none" spc="0" normalizeH="0" baseline="0" noProof="0" dirty="0">
                          <a:ln>
                            <a:noFill/>
                          </a:ln>
                          <a:solidFill>
                            <a:schemeClr val="tx1"/>
                          </a:solidFill>
                          <a:effectLst/>
                          <a:uLnTx/>
                          <a:uFillTx/>
                          <a:latin typeface="+mn-lt"/>
                          <a:ea typeface="+mn-ea"/>
                          <a:cs typeface="+mn-cs"/>
                        </a:rPr>
                        <a:t>(véhicule d’émission dédié de droit néerlandais)</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SA</a:t>
                      </a:r>
                      <a:r>
                        <a:rPr kumimoji="0" lang="fr-FR" sz="700" b="0" i="0" u="none" strike="noStrike" kern="1200" cap="none" spc="0" normalizeH="0" baseline="30000" noProof="0" dirty="0">
                          <a:ln>
                            <a:noFill/>
                          </a:ln>
                          <a:solidFill>
                            <a:schemeClr val="tx1"/>
                          </a:solidFill>
                          <a:effectLst/>
                          <a:uLnTx/>
                          <a:uFillTx/>
                          <a:latin typeface="+mn-lt"/>
                          <a:ea typeface="+mn-ea"/>
                          <a:cs typeface="+mn-cs"/>
                        </a:rPr>
                        <a:t>(1)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700" b="1" i="0" u="none" strike="noStrike" kern="1200" cap="none" spc="0" normalizeH="0" baseline="0" noProof="0" dirty="0">
                          <a:ln>
                            <a:noFill/>
                          </a:ln>
                          <a:solidFill>
                            <a:schemeClr val="tx1"/>
                          </a:solidFill>
                          <a:effectLst/>
                          <a:uLnTx/>
                          <a:uFillTx/>
                          <a:latin typeface="+mn-lt"/>
                          <a:ea typeface="+mn-ea"/>
                          <a:cs typeface="+mn-cs"/>
                        </a:rPr>
                        <a:t>&lt;SJR1&gt; entre &lt;NOMSOUSJACENT&gt; </a:t>
                      </a:r>
                      <a:r>
                        <a:rPr kumimoji="0" lang="fr-FR" sz="7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7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7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7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7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7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40903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a:t>
                      </a:r>
                      <a:r>
                        <a:rPr lang="fr-FR" sz="700" b="0" i="0" kern="1200" dirty="0" err="1">
                          <a:solidFill>
                            <a:schemeClr val="tx1"/>
                          </a:solidFill>
                          <a:latin typeface="+mn-lt"/>
                          <a:ea typeface="+mn-ea"/>
                          <a:cs typeface="+mn-cs"/>
                        </a:rPr>
                        <a:t>dates_constat_phoenix</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a:t>
                      </a:r>
                      <a:r>
                        <a:rPr lang="fr-FR" sz="700" b="0" i="0" kern="1200" dirty="0" err="1">
                          <a:solidFill>
                            <a:schemeClr val="tx1"/>
                          </a:solidFill>
                          <a:latin typeface="+mn-lt"/>
                          <a:ea typeface="+mn-ea"/>
                          <a:cs typeface="+mn-cs"/>
                        </a:rPr>
                        <a:t>dates_paiement_phoenix</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a:t>
                      </a:r>
                      <a:r>
                        <a:rPr lang="fr-FR" sz="700" b="0" i="0" kern="1200" dirty="0" err="1">
                          <a:solidFill>
                            <a:schemeClr val="tx1"/>
                          </a:solidFill>
                          <a:latin typeface="+mn-lt"/>
                          <a:ea typeface="+mn-ea"/>
                          <a:cs typeface="+mn-cs"/>
                        </a:rPr>
                        <a:t>dates_last_remboursement_rappel</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&lt;BRA&gt;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&lt;BVC&gt;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just"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8244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377385">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just">
                        <a:lnSpc>
                          <a:spcPct val="100000"/>
                        </a:lnSpc>
                      </a:pPr>
                      <a:r>
                        <a:rPr lang="fr-FR" sz="700" b="1" kern="1200" dirty="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just" defTabSz="1042988" rtl="0" eaLnBrk="1" fontAlgn="base" latinLnBrk="0" hangingPunct="1">
                        <a:lnSpc>
                          <a:spcPct val="100000"/>
                        </a:lnSpc>
                        <a:spcBef>
                          <a:spcPct val="0"/>
                        </a:spcBef>
                        <a:spcAft>
                          <a:spcPct val="0"/>
                        </a:spcAft>
                        <a:buClrTx/>
                        <a:buSzTx/>
                        <a:buFontTx/>
                        <a:buNone/>
                        <a:tabLst/>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21A58941-C02C-41B5-9643-2C1F36B7BEEB}" type="slidenum">
              <a:rPr lang="fr-FR" smtClean="0"/>
              <a:pPr/>
              <a:t>14</a:t>
            </a:fld>
            <a:endParaRPr lang="fr-FR"/>
          </a:p>
        </p:txBody>
      </p:sp>
      <p:sp>
        <p:nvSpPr>
          <p:cNvPr id="12" name="Rectangle 11"/>
          <p:cNvSpPr/>
          <p:nvPr/>
        </p:nvSpPr>
        <p:spPr>
          <a:xfrm>
            <a:off x="653266" y="9863087"/>
            <a:ext cx="6359682" cy="553998"/>
          </a:xfrm>
          <a:prstGeom prst="rect">
            <a:avLst/>
          </a:prstGeom>
        </p:spPr>
        <p:txBody>
          <a:bodyPr wrap="square">
            <a:spAutoFit/>
          </a:bodyPr>
          <a:lstStyle/>
          <a:p>
            <a:pPr algn="just"/>
            <a:r>
              <a:rPr lang="fr-FR" sz="600">
                <a:solidFill>
                  <a:schemeClr val="tx2"/>
                </a:solidFill>
                <a:ea typeface="SimSun" pitchFamily="2" charset="-122"/>
                <a:cs typeface="Times New Roman" pitchFamily="18" charset="0"/>
              </a:rPr>
              <a:t>Siège social : Société Equitim, 52 Avenue André-Morizet - 92100 Boulogne-Billancourt.</a:t>
            </a:r>
          </a:p>
          <a:p>
            <a:pPr algn="just"/>
            <a:r>
              <a:rPr lang="fr-FR" sz="600">
                <a:solidFill>
                  <a:schemeClr val="tx2"/>
                </a:solidFill>
                <a:ea typeface="SimSun" pitchFamily="2" charset="-122"/>
                <a:cs typeface="Times New Roman" pitchFamily="18" charset="0"/>
              </a:rPr>
              <a:t>Société par Actions Simplifiée de 947 369 euros.</a:t>
            </a:r>
          </a:p>
          <a:p>
            <a:pPr algn="just"/>
            <a:r>
              <a:rPr lang="fr-FR" sz="600">
                <a:solidFill>
                  <a:schemeClr val="tx2"/>
                </a:solidFill>
                <a:ea typeface="SimSun" pitchFamily="2" charset="-122"/>
                <a:cs typeface="Times New Roman" pitchFamily="18" charset="0"/>
              </a:rPr>
              <a:t>Numéro SIRET : 50093363500012</a:t>
            </a:r>
          </a:p>
          <a:p>
            <a:pPr algn="just"/>
            <a:r>
              <a:rPr lang="fr-FR" sz="600">
                <a:solidFill>
                  <a:schemeClr val="tx2"/>
                </a:solidFill>
                <a:ea typeface="SimSun" pitchFamily="2" charset="-122"/>
                <a:cs typeface="Times New Roman" pitchFamily="18" charset="0"/>
              </a:rPr>
              <a:t>Entreprise d’investissement agréée en 2013 par l’Autorité de Contrôle Prudentiel et de Résolution sous le numéro 11283 et contrôlée par cette même autorité et l’Autorité des Marchés Financiers</a:t>
            </a:r>
            <a:r>
              <a:rPr lang="fr-FR" sz="600" i="1">
                <a:solidFill>
                  <a:schemeClr val="tx2"/>
                </a:solidFill>
                <a:ea typeface="SimSun" pitchFamily="2" charset="-122"/>
                <a:cs typeface="Times New Roman" pitchFamily="18" charset="0"/>
              </a:rPr>
              <a:t>.</a:t>
            </a:r>
          </a:p>
        </p:txBody>
      </p:sp>
      <p:sp>
        <p:nvSpPr>
          <p:cNvPr id="24" name="Rectangle">
            <a:extLst>
              <a:ext uri="{FF2B5EF4-FFF2-40B4-BE49-F238E27FC236}">
                <a16:creationId xmlns:a16="http://schemas.microsoft.com/office/drawing/2014/main" id="{775B54BD-6CB4-4082-8133-017F9370B29E}"/>
              </a:ext>
            </a:extLst>
          </p:cNvPr>
          <p:cNvSpPr/>
          <p:nvPr/>
        </p:nvSpPr>
        <p:spPr>
          <a:xfrm>
            <a:off x="653266" y="9704123"/>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Rectangle 15">
            <a:extLst>
              <a:ext uri="{FF2B5EF4-FFF2-40B4-BE49-F238E27FC236}">
                <a16:creationId xmlns:a16="http://schemas.microsoft.com/office/drawing/2014/main" id="{38441194-9947-4D4B-82F2-F50428751A16}"/>
              </a:ext>
            </a:extLst>
          </p:cNvPr>
          <p:cNvSpPr/>
          <p:nvPr/>
        </p:nvSpPr>
        <p:spPr>
          <a:xfrm>
            <a:off x="651212" y="1136637"/>
            <a:ext cx="6449266" cy="7181966"/>
          </a:xfrm>
          <a:prstGeom prst="rect">
            <a:avLst/>
          </a:prstGeom>
        </p:spPr>
        <p:txBody>
          <a:bodyPr wrap="square" lIns="0" tIns="0" rIns="0" bIns="0">
            <a:spAutoFit/>
          </a:bodyPr>
          <a:lstStyle/>
          <a:p>
            <a:pPr algn="just">
              <a:lnSpc>
                <a:spcPct val="90000"/>
              </a:lnSpc>
              <a:spcBef>
                <a:spcPts val="600"/>
              </a:spcBef>
            </a:pPr>
            <a:r>
              <a:rPr lang="fr-FR" sz="900" b="1" i="1" dirty="0">
                <a:solidFill>
                  <a:srgbClr val="000000"/>
                </a:solidFill>
              </a:rPr>
              <a:t>Avant tout investissement dans ce produit, les investisseurs sont invités à se rapprocher de leurs conseils financiers, fiscaux, comptables et juridiques.</a:t>
            </a:r>
          </a:p>
          <a:p>
            <a:pPr algn="just">
              <a:lnSpc>
                <a:spcPct val="90000"/>
              </a:lnSpc>
              <a:spcBef>
                <a:spcPts val="600"/>
              </a:spcBef>
            </a:pPr>
            <a:r>
              <a:rPr lang="fr-FR" sz="900" b="1" dirty="0">
                <a:solidFill>
                  <a:srgbClr val="000000"/>
                </a:solidFill>
              </a:rPr>
              <a:t>Les principales caractéristiques des titres de créance exposées dans ce document à caractère promotionnel n’en sont qu’un résumé. Il appartient aux investisseurs de comprendre les risques, les avantages et inconvénients liés à un investissement dans les titres de créance et de prendre une décision d’investissement seulement après avoir examiné sérieusement, avec leurs conseillers, la compatibilité d’un investissement dans les titres de créance au regard de leur situation financière, après avoir lu le  présent document à caractère promotionnel et la documentation juridique des titres de créance et ne s’en remettent pas pour cela à une entité du Groupe BNP Paribas.</a:t>
            </a:r>
            <a:endParaRPr lang="fr-FR" sz="900" b="1" i="1" dirty="0">
              <a:solidFill>
                <a:srgbClr val="000000"/>
              </a:solidFill>
            </a:endParaRP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Conséquences des évènements affectant le sous-jacent : </a:t>
            </a:r>
            <a:r>
              <a:rPr lang="fr-FR" sz="900" dirty="0">
                <a:solidFill>
                  <a:srgbClr val="000000"/>
                </a:solidFill>
              </a:rPr>
              <a:t>Afin de prendre en compte les conséquences de certains évènements pouvant affecter le sous-jacent du produit, la documentation juridique relative au produit prévoit (i) des modalités d’ajustement et, dans certains cas (ii) le remboursement anticipé du produit. Ces éléments peuvent entrainer une perte en capital. Pour plus de détails sur ces évènements et leurs conséquences, se référer à la documentation juridique du produit. </a:t>
            </a:r>
          </a:p>
          <a:p>
            <a:pPr lvl="0" algn="just">
              <a:lnSpc>
                <a:spcPct val="90000"/>
              </a:lnSpc>
            </a:pPr>
            <a:r>
              <a:rPr lang="fr-FR" sz="900" b="1" dirty="0">
                <a:solidFill>
                  <a:srgbClr val="000000"/>
                </a:solidFill>
              </a:rPr>
              <a:t>Garant de la formule : </a:t>
            </a:r>
            <a:r>
              <a:rPr lang="fr-FR" sz="900" dirty="0">
                <a:solidFill>
                  <a:srgbClr val="000000"/>
                </a:solidFill>
              </a:rPr>
              <a:t>le produit bénéficie d’une garantie de la formule par BNP Paribas S.A. (le « Garant de la formule »). Le paiement à la date convenue de toute somme due par le débiteur principal au titre du produit est garanti par le Garant de la formule, selon les termes et conditions prévus par un acte de garantie disponible auprès du Garant de la formule sur simple demande. En conséquence, l’investisseur supporte un risque de crédit sur le Garant de la formule.</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La documentation juridique des titres de créance est composée : (a) du Prospectus de Base pour l’Émission de Notes, daté du 1er juin 2022 approuvé par l’Autorité des Marchés Financiers (AMF) sous le numéro 22-187, (b) de ses Suppléments, (c) des Conditions Définitives de l’émission (« Final </a:t>
            </a:r>
            <a:r>
              <a:rPr lang="fr-FR" sz="900" b="1" dirty="0" err="1">
                <a:solidFill>
                  <a:srgbClr val="000000"/>
                </a:solidFill>
              </a:rPr>
              <a:t>Terms</a:t>
            </a:r>
            <a:r>
              <a:rPr lang="fr-FR" sz="900" b="1" dirty="0">
                <a:solidFill>
                  <a:srgbClr val="000000"/>
                </a:solidFill>
              </a:rPr>
              <a:t> ») datées du 24 juin 2022, ainsi que (d) du Résumé Spécifique lié à l’Émission (« Issue-</a:t>
            </a:r>
            <a:r>
              <a:rPr lang="fr-FR" sz="900" b="1" dirty="0" err="1">
                <a:solidFill>
                  <a:srgbClr val="000000"/>
                </a:solidFill>
              </a:rPr>
              <a:t>Specific</a:t>
            </a:r>
            <a:r>
              <a:rPr lang="fr-FR" sz="900" b="1" dirty="0">
                <a:solidFill>
                  <a:srgbClr val="000000"/>
                </a:solidFill>
              </a:rPr>
              <a:t> </a:t>
            </a:r>
            <a:r>
              <a:rPr lang="fr-FR" sz="900" b="1" dirty="0" err="1">
                <a:solidFill>
                  <a:srgbClr val="000000"/>
                </a:solidFill>
              </a:rPr>
              <a:t>Summary</a:t>
            </a:r>
            <a:r>
              <a:rPr lang="fr-FR" sz="900" b="1" dirty="0">
                <a:solidFill>
                  <a:srgbClr val="000000"/>
                </a:solidFill>
              </a:rPr>
              <a:t> ») dont une copie pourra être obtenue sur simple demande auprès de BNP Paribas Arbitrage SNC. L’approbation du prospectus par l’AMF ne doit pas être considéré comme un avis favorable de la part de l’AMF sur la qualité des titres de créance faisant l’objet de cette communication à caractère promotionnel.</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L’attention des investisseurs est notamment attirée sur le fait qu'en acquérant les titres de créance, ils prennent un risque de crédit sur l'Émetteur et sur le Garant de la formule. Les investisseurs sont également invités à prendre connaissance du Document d’Informations Clés disponible à l’adresse : </a:t>
            </a:r>
            <a:r>
              <a:rPr lang="fr-FR" sz="900" b="1" dirty="0">
                <a:solidFill>
                  <a:srgbClr val="B9A049"/>
                </a:solidFill>
                <a:hlinkClick r:id="rId2">
                  <a:extLst>
                    <a:ext uri="{A12FA001-AC4F-418D-AE19-62706E023703}">
                      <ahyp:hlinkClr xmlns:ahyp="http://schemas.microsoft.com/office/drawing/2018/hyperlinkcolor" val="tx"/>
                    </a:ext>
                  </a:extLst>
                </a:hlinkClick>
              </a:rPr>
              <a:t>http://kid.bnpparibas.</a:t>
            </a:r>
            <a:r>
              <a:rPr lang="fr-FR" sz="900" b="1">
                <a:solidFill>
                  <a:srgbClr val="B9A049"/>
                </a:solidFill>
                <a:hlinkClick r:id="rId2">
                  <a:extLst>
                    <a:ext uri="{A12FA001-AC4F-418D-AE19-62706E023703}">
                      <ahyp:hlinkClr xmlns:ahyp="http://schemas.microsoft.com/office/drawing/2018/hyperlinkcolor" val="tx"/>
                    </a:ext>
                  </a:extLst>
                </a:hlinkClick>
              </a:rPr>
              <a:t>com/&lt;ISIN&gt;-FR</a:t>
            </a:r>
            <a:r>
              <a:rPr lang="fr-FR" sz="900" b="1" dirty="0">
                <a:solidFill>
                  <a:srgbClr val="B9A049"/>
                </a:solidFill>
                <a:hlinkClick r:id="rId2">
                  <a:extLst>
                    <a:ext uri="{A12FA001-AC4F-418D-AE19-62706E023703}">
                      <ahyp:hlinkClr xmlns:ahyp="http://schemas.microsoft.com/office/drawing/2018/hyperlinkcolor" val="tx"/>
                    </a:ext>
                  </a:extLst>
                </a:hlinkClick>
              </a:rPr>
              <a:t>.pdf</a:t>
            </a:r>
            <a:endParaRPr lang="fr-FR" sz="900" b="1" dirty="0">
              <a:solidFill>
                <a:srgbClr val="B9A049"/>
              </a:solidFill>
            </a:endParaRPr>
          </a:p>
          <a:p>
            <a:pPr lvl="0" algn="just">
              <a:lnSpc>
                <a:spcPct val="90000"/>
              </a:lnSpc>
            </a:pPr>
            <a:r>
              <a:rPr lang="fr-FR" sz="900" b="1" dirty="0">
                <a:solidFill>
                  <a:srgbClr val="000000"/>
                </a:solidFill>
              </a:rPr>
              <a:t>En cas d'incohérence entre ce document à caractère promotionnel et la documentation juridique des Titres de créance, cette dernière prévaudra. </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Rachat par BNP Paribas arbitrage S.N.C du produit : </a:t>
            </a:r>
            <a:r>
              <a:rPr lang="fr-FR" sz="900" dirty="0">
                <a:solidFill>
                  <a:srgbClr val="000000"/>
                </a:solidFill>
              </a:rPr>
              <a:t>BNP Paribas arbitrage S.N.C s'est engagé à assurer un marché secondaire sur le produit. BNP Paribas arbitrage S.N.C s'est expressément engagée à racheter ou proposer des prix pour le produit en cours de vie de ce dernier. L'exécution de cet engagement dépendra (i) des conditions générales de marché et (ii) des conditions de liquidité du (ou des) instrument(s) sous-jacent(s) et, le cas échéant, des autres opérations de couvertures conclues. Le prix du produit (en particulier la fourchette de prix achat/vente que BNP Paribas arbitrage S.N.C peut proposer, à tout moment) tiendra compte notamment des coûts de couverture et/ou de débouclement de la position de BNP Paribas arbitrage S.N.C liés à ce rachat. BNP Paribas arbitrage S.N.C et/ou ses entités affiliées ne sont aucunement responsables de telles conséquences et de leur impact sur les transactions liées au produit ou sur tout investissement dans le produit. </a:t>
            </a:r>
          </a:p>
          <a:p>
            <a:pPr lvl="0" algn="just">
              <a:lnSpc>
                <a:spcPct val="90000"/>
              </a:lnSpc>
            </a:pPr>
            <a:r>
              <a:rPr lang="fr-FR" sz="900" b="1" dirty="0">
                <a:solidFill>
                  <a:srgbClr val="000000"/>
                </a:solidFill>
              </a:rPr>
              <a:t>Restrictions générales de vente : </a:t>
            </a:r>
            <a:r>
              <a:rPr lang="fr-FR" sz="900" dirty="0">
                <a:solidFill>
                  <a:srgbClr val="000000"/>
                </a:solidFill>
              </a:rPr>
              <a:t>il appartient à chaque investisseur de s’assurer qu’il est autorisé à souscrire ou à investir dans ce produit.</a:t>
            </a:r>
          </a:p>
          <a:p>
            <a:pPr lvl="0" algn="just">
              <a:lnSpc>
                <a:spcPct val="90000"/>
              </a:lnSpc>
            </a:pPr>
            <a:r>
              <a:rPr lang="fr-FR" sz="900" b="1" dirty="0">
                <a:solidFill>
                  <a:srgbClr val="000000"/>
                </a:solidFill>
              </a:rPr>
              <a:t>Restrictions permanentes de vente aux États-Unis d'Amérique : </a:t>
            </a:r>
            <a:r>
              <a:rPr lang="fr-FR" sz="900" dirty="0">
                <a:solidFill>
                  <a:srgbClr val="000000"/>
                </a:solidFill>
              </a:rPr>
              <a:t>les titres décrits aux présentes qui sont désignés comme des titres avec restriction permanente ne peuvent à aucun moment, être la propriété légale ou effective d’une « U.S. Person » (au sens défini dans la régulation S) et par voie de conséquence, sont offerts et vendus hors des États-Unis à des personnes qui ne sont pas des ressortissants des États-Unis, sur le fondement de la régulation S.</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Caractère promotionnel de ce document : </a:t>
            </a:r>
            <a:r>
              <a:rPr lang="fr-FR" sz="900" dirty="0">
                <a:solidFill>
                  <a:srgbClr val="000000"/>
                </a:solidFill>
              </a:rPr>
              <a:t>le présent document est un document à caractère promotionnel et non de nature réglementaire. </a:t>
            </a:r>
          </a:p>
          <a:p>
            <a:pPr lvl="0" algn="just">
              <a:lnSpc>
                <a:spcPct val="90000"/>
              </a:lnSpc>
            </a:pPr>
            <a:r>
              <a:rPr lang="fr-FR" sz="900" b="1" dirty="0">
                <a:solidFill>
                  <a:srgbClr val="000000"/>
                </a:solidFill>
              </a:rPr>
              <a:t>Performances sur la base de performances brutes : </a:t>
            </a:r>
            <a:r>
              <a:rPr lang="fr-FR" sz="900" dirty="0">
                <a:solidFill>
                  <a:srgbClr val="000000"/>
                </a:solidFill>
              </a:rPr>
              <a:t>les gains éventuels peuvent être réduits par l’effet de commissions, redevances, impôts ou autres charges supportées par l’investisseur. Lorsque l’instrument financier décrit dans ce document (ci-après l’ « instrument financier ») est proposé dans le cadre du contrat d’assurance vie ou de capitalisation (ci-après le « contrat d’assurance vie ou de capitalisation »), l’instrument financier est un actif représentatif de l’une des unités de compte de ce contrat. Ce document ne constitue pas une offre d’adhésion au contrat d’assurance vie ou de capitalisation. Ce document ne constitue pas une offre, une recommandation, une invitation ou un acte de démarchage visant à souscrire ou acheter l’instrument financier qui ne peut être diffusé directement ou indirectement dans le public qu’en conformité avec les dispositions des articles L. 411-1 et suivants du code monétaire et financier.</a:t>
            </a:r>
          </a:p>
          <a:p>
            <a:pPr lvl="0" algn="just">
              <a:lnSpc>
                <a:spcPct val="90000"/>
              </a:lnSpc>
            </a:pPr>
            <a:endParaRPr lang="fr-FR" sz="900" dirty="0">
              <a:solidFill>
                <a:srgbClr val="000000"/>
              </a:solidFill>
              <a:latin typeface="Century Gothic" panose="020B0502020202020204" pitchFamily="34" charset="0"/>
            </a:endParaRPr>
          </a:p>
        </p:txBody>
      </p:sp>
    </p:spTree>
    <p:extLst>
      <p:ext uri="{BB962C8B-B14F-4D97-AF65-F5344CB8AC3E}">
        <p14:creationId xmlns:p14="http://schemas.microsoft.com/office/powerpoint/2010/main" val="557719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6252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6585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539430"/>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&lt;2PDC&gt;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exposés pour une durée </a:t>
            </a:r>
            <a:r>
              <a:rPr lang="fr-FR" sz="800" b="1" dirty="0">
                <a:solidFill>
                  <a:schemeClr val="tx1"/>
                </a:solidFill>
                <a:latin typeface="Proxima Nova Rg"/>
              </a:rPr>
              <a:t>&lt;DUREE&gt;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&lt;PERIODE_DE_REMBOURSEMENT&gt;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&lt;CPN&gt; &lt;environ&gt; par &lt;F0&gt; &lt;F2&gt; depuis le &lt;DDCI&gt;&lt;exclus&gt; &lt;ANNUALISE&gt;</a:t>
            </a:r>
            <a:r>
              <a:rPr lang="fr-FR" sz="800" b="1" dirty="0">
                <a:solidFill>
                  <a:srgbClr val="B9A049"/>
                </a:solidFill>
                <a:latin typeface="Proxima Nova Rg"/>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 &lt;balisedeg1&gt;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gains en cas de forte hausse &lt;SJR7&gt; (taux de rendement annuel net maximum de </a:t>
            </a:r>
            <a:r>
              <a:rPr lang="fr-FR" sz="800" dirty="0">
                <a:solidFill>
                  <a:schemeClr val="tx1"/>
                </a:solidFill>
                <a:latin typeface="Proxima Nova Rg"/>
              </a:rPr>
              <a:t>&lt;TRA.F.A&gt;</a:t>
            </a:r>
            <a:r>
              <a:rPr lang="fr-FR" sz="800" baseline="30000" dirty="0">
                <a:solidFill>
                  <a:schemeClr val="tx1"/>
                </a:solidFill>
                <a:latin typeface="Proxima Nova Rg"/>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&lt;NOM&gt; » ne peut constituer l’intégralité d’un portefeuille d’investissement. L’investisseur est exposé pour une durée &lt;DUREE&gt; à </a:t>
            </a:r>
            <a:r>
              <a:rPr lang="fr-FR" b="1" i="1" dirty="0">
                <a:solidFill>
                  <a:schemeClr val="tx1"/>
                </a:solidFill>
                <a:latin typeface="Proxima Nova Rg"/>
              </a:rPr>
              <a:t>&lt;SJR1&gt; &lt;DIVERSACTION&gt;.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5506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837990"/>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87125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513782"/>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&lt;2PDC&gt;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&lt;DUREE&gt; 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&lt;CPN&gt; &lt;environ&gt; par &lt;F0&gt; &lt;ANNUALISE&gt; &lt;Mémoire6&gt;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&lt;ABAC2&gt;.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gains en cas de forte hausse des marchés (taux de rendement annuel net maximum de </a:t>
            </a:r>
            <a:r>
              <a:rPr kumimoji="0" lang="fr-FR" sz="800" b="0" i="0" u="none" strike="noStrike" kern="1200" cap="none" spc="0" normalizeH="0" baseline="0" noProof="0" dirty="0">
                <a:ln>
                  <a:noFill/>
                </a:ln>
                <a:solidFill>
                  <a:schemeClr val="tx1"/>
                </a:solidFill>
                <a:effectLst/>
                <a:highlight>
                  <a:srgbClr val="00FFFF"/>
                </a:highlight>
                <a:uLnTx/>
                <a:uFillTx/>
                <a:latin typeface="Proxima Nova Rg"/>
                <a:ea typeface="+mn-ea"/>
                <a:cs typeface="+mn-cs"/>
              </a:rPr>
              <a:t>&lt;TRA.MAX.P&gt;</a:t>
            </a:r>
            <a:r>
              <a:rPr kumimoji="0" lang="fr-FR" sz="800" b="0" i="0" u="none" strike="noStrike" kern="1200" cap="none" spc="0" normalizeH="0" baseline="30000" noProof="0" dirty="0">
                <a:ln>
                  <a:noFill/>
                </a:ln>
                <a:solidFill>
                  <a:schemeClr val="tx1"/>
                </a:solidFill>
                <a:effectLst/>
                <a:highlight>
                  <a:srgbClr val="00FFFF"/>
                </a:highligh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&lt;NOM&gt; » ne peut constituer l’intégralité d’un portefeuille d’investissement. L’investisseur est exposé pour une durée de &lt;1PR&gt; à &lt;DPRR&gt; &lt;F0&gt;&lt;F0s&gt; à &lt;</a:t>
            </a:r>
            <a:r>
              <a:rPr lang="fr-FR" b="1" i="1" dirty="0">
                <a:solidFill>
                  <a:schemeClr val="tx1"/>
                </a:solidFill>
                <a:latin typeface="Proxima Nova Rg"/>
              </a:rPr>
              <a:t>SJR1&gt;, &lt;DIVERSACTION&gt;.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763372"/>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&lt;CPN&gt; &lt;environ&gt; &lt;environ&gt; par &lt;F0&gt; &lt;F2&gt; depuis le &lt;DDCI&gt;&lt;exclus&gt;</a:t>
            </a:r>
          </a:p>
          <a:p>
            <a:pPr marL="0" indent="0" algn="ctr">
              <a:lnSpc>
                <a:spcPct val="100000"/>
              </a:lnSpc>
              <a:spcBef>
                <a:spcPts val="0"/>
              </a:spcBef>
              <a:buNone/>
            </a:pPr>
            <a:r>
              <a:rPr lang="fr-FR" sz="800" dirty="0"/>
              <a:t>(soit un &lt;GC&gt; total de &lt;GCE&gt; et un taux de rendement annuel net de &lt;TRA.MG.A&gt;</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&lt;CPN&gt; par &lt;F0&gt; &lt;F2&gt; depuis le &lt;DDCI&gt;&lt;exclus&gt; </a:t>
            </a:r>
          </a:p>
          <a:p>
            <a:pPr marL="0" indent="0" algn="ctr">
              <a:lnSpc>
                <a:spcPct val="100000"/>
              </a:lnSpc>
              <a:spcBef>
                <a:spcPts val="0"/>
              </a:spcBef>
              <a:buNone/>
            </a:pPr>
            <a:r>
              <a:rPr lang="fr-FR" sz="800" dirty="0"/>
              <a:t>(Soit un taux de rendement annuel net entre &lt;TRA.MRA.MIN.A&gt;</a:t>
            </a:r>
            <a:r>
              <a:rPr lang="fr-FR" sz="800" baseline="30000" dirty="0"/>
              <a:t>(2) </a:t>
            </a:r>
            <a:r>
              <a:rPr lang="fr-FR" sz="800" dirty="0"/>
              <a:t>et &lt;TRA.F.A&gt;</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615553"/>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&lt;PERIODE_DE_REMBOURSEMENT&gt; , on observe le &lt;SJR3&gt; de clôture &lt;SJR7&gt;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81297"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&lt;DBAC&gt;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3" y="8553774"/>
            <a:ext cx="6064738"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&lt;DEC_MAJ&gt; : </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&lt;DDCI&gt; et le &lt;DCF&gt;</a:t>
            </a:r>
          </a:p>
          <a:p>
            <a:pPr marL="0" indent="0" algn="ctr">
              <a:lnSpc>
                <a:spcPct val="100000"/>
              </a:lnSpc>
              <a:spcBef>
                <a:spcPts val="0"/>
              </a:spcBef>
              <a:buNone/>
            </a:pPr>
            <a:r>
              <a:rPr lang="fr-FR" sz="800" dirty="0"/>
              <a:t>(Soit un taux de rendement annuel net inférieur ou égal à &lt;TRA.ECHEANCE.PERTE.A&gt;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866704"/>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08129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&lt;DBAC&gt; mais supérieur ou égal à &lt;PDI&gt; de son &lt;NDR&gt;, l’investisseur reçoit, le &lt;DEC_MAJ&gt;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et à la date de constatation finale, on compare le &lt;SJR3&gt; de &lt;SJR1&gt; à son &lt;NDR&gt;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&lt;ABAC2&gt;</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&lt;CPN&gt;</a:t>
            </a:r>
          </a:p>
          <a:p>
            <a:pPr defTabSz="1042988" fontAlgn="base">
              <a:spcBef>
                <a:spcPct val="0"/>
              </a:spcBef>
              <a:spcAft>
                <a:spcPct val="0"/>
              </a:spcAft>
            </a:pPr>
            <a:r>
              <a:rPr lang="fr-FR" dirty="0">
                <a:solidFill>
                  <a:schemeClr val="tx1"/>
                </a:solidFill>
                <a:latin typeface="Proxima Nova Rg" panose="02000506030000020004" pitchFamily="2" charset="0"/>
              </a:rPr>
              <a:t>&lt;Mémoire&gt;</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a:t>
            </a:r>
            <a:r>
              <a:rPr lang="fr-FR" sz="800" b="1" dirty="0">
                <a:solidFill>
                  <a:schemeClr val="tx2"/>
                </a:solidFill>
                <a:latin typeface="Proxima Nova Rg" panose="02000506030000020004" pitchFamily="2" charset="0"/>
              </a:rPr>
              <a:t>strictement inférieur à &lt;ABAC2&gt;,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&lt;Mémoire2&gt;</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&lt;balisedeg4&gt;</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&lt;TRA.MRE.MIN.PM&gt;</a:t>
            </a:r>
            <a:r>
              <a:rPr lang="fr-FR" sz="800" baseline="30000" dirty="0"/>
              <a:t>(2)</a:t>
            </a:r>
            <a:r>
              <a:rPr lang="fr-FR" sz="800" dirty="0"/>
              <a:t> et &lt;TRA.TOUT.P&gt;</a:t>
            </a:r>
            <a:r>
              <a:rPr lang="fr-FR" sz="800" baseline="30000" dirty="0"/>
              <a:t>(2)</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&lt;BFP&gt; de son &lt;NDR&gt;, l’investisseur reçoit, le &lt;DEC&gt;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&lt;NDR&gt;, l’investisseur reçoit, le &lt;DEC&gt;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&lt;DDCI&gt; et le &lt;DCF&gt;</a:t>
            </a:r>
          </a:p>
          <a:p>
            <a:pPr marL="0" indent="0" algn="ctr">
              <a:lnSpc>
                <a:spcPct val="100000"/>
              </a:lnSpc>
              <a:spcBef>
                <a:spcPts val="0"/>
              </a:spcBef>
              <a:buNone/>
            </a:pPr>
            <a:r>
              <a:rPr lang="fr-FR" sz="800" dirty="0"/>
              <a:t>(Soit un taux de rendement annuel net inférieur ou égal à &lt;TRA.MED.P&gt;</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t>&lt;TRA.TOUT.SAUF.P&gt;</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&lt;BFP&gt; mais supérieur ou égal à &lt;PDI&gt; de son &lt;NDR&gt;, l’investisseur reçoit, le &lt;DEC&gt;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&lt;TRA.MRA.MIN.PM&gt;</a:t>
            </a:r>
            <a:r>
              <a:rPr lang="fr-FR" sz="800" baseline="30000" dirty="0"/>
              <a:t>2) </a:t>
            </a:r>
            <a:r>
              <a:rPr lang="fr-FR" sz="800" dirty="0"/>
              <a:t>et &lt;TRA.TOUT-1.P&gt;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de la fin &lt;DU&gt; &lt;F0&gt; &lt;1PR&gt; et jusqu’à la fin &lt;DU&gt; &lt;F0&gt; &lt;ADPR&gt;, on compare le &lt;SJR3&gt; de clôture &lt;SJR7&gt; à son &lt;NDR&gt;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&lt;PAGE&gt;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725816"/>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&lt;PERIODE_DE_REMBOURSEMENT&gt;,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&lt;GC&gt; de &lt;CPN&gt; &lt;environ&gt; par &lt;F0&gt; &lt;F2&gt; depuis le &lt;DDCI&gt;&lt;exclus&gt; (soit &lt;GCA&gt;</a:t>
            </a:r>
            <a:r>
              <a:rPr lang="fr-FR" sz="800" i="1" dirty="0">
                <a:solidFill>
                  <a:srgbClr val="000000"/>
                </a:solidFill>
              </a:rPr>
              <a:t> </a:t>
            </a:r>
            <a:r>
              <a:rPr lang="fr-FR" sz="800" dirty="0">
                <a:solidFill>
                  <a:srgbClr val="000000"/>
                </a:solidFill>
              </a:rPr>
              <a:t>par année écoulée et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&lt;DBAC&gt; de son &lt;NDR&gt;, l’investisseur récupère alors l’intégralité de son capital initial, majorée d’un &lt;GC&gt; de &lt;CPN&gt; &lt;environ&gt; par &lt;F0&gt; &lt;F2&gt; depuis le &lt;DDCI&gt;&lt;exclus&gt;  (soit un &lt;GC&gt; de &lt;GCE&gt; et un taux de rendement annuel net de &lt;TRA.MG.A&gt;</a:t>
            </a:r>
            <a:r>
              <a:rPr lang="fr-FR" sz="800" baseline="30000" dirty="0">
                <a:solidFill>
                  <a:srgbClr val="000000"/>
                </a:solidFill>
              </a:rPr>
              <a:t>(2)</a:t>
            </a:r>
            <a:r>
              <a:rPr lang="fr-FR" sz="800" dirty="0">
                <a:solidFill>
                  <a:srgbClr val="000000"/>
                </a:solidFill>
              </a:rPr>
              <a:t>). &lt;baliseCM2&gt;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&lt;baliseCM22&gt;</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anticipé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d’échéance</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Dans le cadre d’un contrat d’assurance vie ou de capitalisation, le dénouement ou le rachat partiel de celui-ci peut entraîner le désinvestissement des unités de compte adossées aux titres de créance avant leur date d’échéance</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&lt;DUREE&gt;</a:t>
            </a:r>
            <a:r>
              <a:rPr lang="fr-FR" sz="800" b="1"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&lt;environ&gt; par &lt;F0&gt; &lt;F2&gt; depuis le &lt;DDCI&gt;&lt;exclus&gt; </a:t>
            </a:r>
            <a:r>
              <a:rPr lang="fr-FR" sz="800" dirty="0">
                <a:solidFill>
                  <a:srgbClr val="000000"/>
                </a:solidFill>
              </a:rPr>
              <a:t>(soit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&lt;SJR7&gt; autour du seuil de </a:t>
            </a:r>
            <a:r>
              <a:rPr lang="fr-FR" sz="800" b="1" dirty="0">
                <a:solidFill>
                  <a:srgbClr val="000000"/>
                </a:solidFill>
                <a:effectLst/>
                <a:ea typeface="Calibri" panose="020F0502020204030204" pitchFamily="34" charset="0"/>
              </a:rPr>
              <a:t>&lt;ABAC&gt; &lt;EBAC&gt; &lt;DESONNDR&gt; </a:t>
            </a:r>
            <a:r>
              <a:rPr lang="fr-FR" sz="800" b="1" dirty="0">
                <a:effectLst/>
                <a:ea typeface="Calibri" panose="020F0502020204030204" pitchFamily="34" charset="0"/>
              </a:rPr>
              <a:t>en cours de vie, et des seuils de &lt;DBAC&gt;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&lt;inconvénient&gt;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 &lt;</a:t>
            </a:r>
            <a:r>
              <a:rPr lang="fr-FR" sz="800" dirty="0" err="1">
                <a:solidFill>
                  <a:srgbClr val="000000"/>
                </a:solidFill>
              </a:rPr>
              <a:t>decrement</a:t>
            </a:r>
            <a:r>
              <a:rPr lang="fr-FR" sz="800" dirty="0">
                <a:solidFill>
                  <a:srgbClr val="000000"/>
                </a:solidFill>
              </a:rPr>
              <a:t>&gt;</a:t>
            </a:r>
            <a:endParaRPr lang="fr-FR" sz="800" dirty="0">
              <a:solidFill>
                <a:srgbClr val="000000"/>
              </a:solidFill>
              <a:highlight>
                <a:srgbClr val="FFFF00"/>
              </a:highlight>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&lt;SJR3&gt; &lt;SJR7&gt;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&lt;PAGE&gt;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23262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&lt;F1&gt;</a:t>
            </a:r>
            <a:r>
              <a:rPr lang="fr-FR" sz="800" baseline="30000" dirty="0">
                <a:solidFill>
                  <a:srgbClr val="000000"/>
                </a:solidFill>
              </a:rPr>
              <a:t>(1)</a:t>
            </a:r>
            <a:r>
              <a:rPr lang="fr-FR" sz="800" dirty="0">
                <a:solidFill>
                  <a:srgbClr val="000000"/>
                </a:solidFill>
              </a:rPr>
              <a:t>, </a:t>
            </a:r>
            <a:r>
              <a:rPr lang="fr-FR" sz="800" dirty="0"/>
              <a:t>l’investisseur peut recevoir un coupon de &lt;CPN&gt; dès lors que &lt;SJR1&gt; clôture à un &lt;SJR3&gt; supérieur ou égal à &lt;ABAC2&gt;</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&lt;Mémoire3&gt;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&lt;CPN&gt; &lt;Mémoire6&gt; (soit un taux de rendement annuel net maximum de &lt;TRA.MRA.MAX.P&gt;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&lt;PDI&gt; de son &lt;NDR&gt;, l’investisseur récupère alors l’intégralité de son capital initial (soit un taux de rendement annuel net maximum de &lt;TRA.TOUT.P&gt;</a:t>
            </a:r>
            <a:r>
              <a:rPr lang="fr-FR" sz="800" baseline="30000" dirty="0">
                <a:solidFill>
                  <a:srgbClr val="000000"/>
                </a:solidFill>
              </a:rPr>
              <a:t>(2)</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Dans le cadre d’un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&lt;DUREE&gt;.</a:t>
            </a: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&lt;environ&gt; par &lt;F0&gt; </a:t>
            </a:r>
            <a:r>
              <a:rPr lang="fr-FR" sz="800" dirty="0">
                <a:solidFill>
                  <a:srgbClr val="000000"/>
                </a:solidFill>
              </a:rPr>
              <a:t>(soit un taux de rendement annuel net maximum de &lt;TRA.TOUT.P&gt;</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&lt;NOM&gt; » est très sensible à une faible variation du &lt;SJR3&gt; de clôture &lt;SJR7&gt; autour des seuils de </a:t>
            </a:r>
            <a:r>
              <a:rPr lang="fr-FR" sz="800" dirty="0">
                <a:solidFill>
                  <a:srgbClr val="000000"/>
                </a:solidFill>
                <a:effectLst/>
                <a:ea typeface="Calibri" panose="020F0502020204030204" pitchFamily="34" charset="0"/>
              </a:rPr>
              <a:t>&lt;ABAC2&gt; et &lt;ABAC&gt; &lt;EBAC&gt; &lt;DESONNDR&gt; </a:t>
            </a:r>
            <a:r>
              <a:rPr lang="fr-FR" sz="800" dirty="0">
                <a:effectLst/>
                <a:ea typeface="Calibri" panose="020F0502020204030204" pitchFamily="34" charset="0"/>
              </a:rPr>
              <a:t>en cours de vie, et des seuils de &lt;BFP&gt; et &lt;PDI&gt; de son &lt;NDR&gt;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a:solidFill>
                  <a:srgbClr val="000000"/>
                </a:solidFill>
              </a:rPr>
              <a:t>inconvénient&gt;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 &lt;</a:t>
            </a:r>
            <a:r>
              <a:rPr lang="fr-FR" sz="800" dirty="0" err="1">
                <a:solidFill>
                  <a:srgbClr val="000000"/>
                </a:solidFill>
              </a:rPr>
              <a:t>decrement</a:t>
            </a:r>
            <a:r>
              <a:rPr lang="fr-FR" sz="800" dirty="0">
                <a:solidFill>
                  <a:srgbClr val="000000"/>
                </a:solidFill>
              </a:rPr>
              <a:t>&gt;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&lt;SJR3&gt; &lt;SJR7&gt;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 </a:t>
            </a:r>
            <a:r>
              <a:rPr lang="fr-FR" sz="650" dirty="0">
                <a:solidFill>
                  <a:schemeClr val="tx2"/>
                </a:solidFill>
                <a:latin typeface="+mn-lt"/>
              </a:rPr>
              <a:t>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 </a:t>
            </a:r>
            <a:r>
              <a:rPr lang="fr-FR" sz="650" dirty="0">
                <a:solidFill>
                  <a:schemeClr val="tx2"/>
                </a:solidFill>
                <a:latin typeface="+mn-lt"/>
              </a:rPr>
              <a:t>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 </a:t>
            </a:r>
            <a:r>
              <a:rPr lang="fr-FR" sz="650" dirty="0">
                <a:solidFill>
                  <a:schemeClr val="tx2"/>
                </a:solidFill>
                <a:latin typeface="+mn-lt"/>
              </a:rPr>
              <a:t>ou d’échéance</a:t>
            </a:r>
            <a:r>
              <a:rPr lang="fr-FR" sz="650" baseline="30000" dirty="0">
                <a:solidFill>
                  <a:schemeClr val="tx2"/>
                </a:solidFill>
                <a:latin typeface="+mn-lt"/>
              </a:rPr>
              <a:t>(1) </a:t>
            </a:r>
            <a:r>
              <a:rPr lang="fr-FR" sz="650" dirty="0">
                <a:solidFill>
                  <a:schemeClr val="tx2"/>
                </a:solidFill>
                <a:latin typeface="+mn-lt"/>
              </a:rPr>
              <a:t>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 </a:t>
            </a:r>
            <a:r>
              <a:rPr lang="fr-FR" sz="650" dirty="0">
                <a:solidFill>
                  <a:schemeClr val="tx2"/>
                </a:solidFill>
                <a:latin typeface="+mn-lt"/>
              </a:rPr>
              <a:t>&lt;DIVIDENDE&gt;</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369332"/>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&lt;NOMSOUSJACENT&gt;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latin typeface="+mj-lt"/>
              </a:rPr>
              <a:t>SCÉNARIO DÉFAVORABLE </a:t>
            </a:r>
            <a:r>
              <a:rPr lang="fr-FR" sz="800" dirty="0">
                <a:solidFill>
                  <a:srgbClr val="B9A049"/>
                </a:solidFill>
                <a:latin typeface="+mj-lt"/>
              </a:rPr>
              <a:t>: </a:t>
            </a:r>
            <a:r>
              <a:rPr lang="fr-FR" sz="800" dirty="0">
                <a:solidFill>
                  <a:srgbClr val="B9A049"/>
                </a:solidFill>
              </a:rPr>
              <a:t>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189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MÉDIAN : </a:t>
            </a:r>
            <a:r>
              <a:rPr lang="fr-FR" sz="800" b="0" dirty="0">
                <a:latin typeface="+mn-lt"/>
              </a:rPr>
              <a:t>&lt;baliseCM3&gt;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FAVORABLE AVEC MISE EN ÉVIDENCE DU PLAFONNEMENT DES GAINS : </a:t>
            </a:r>
            <a:r>
              <a:rPr lang="fr-FR" sz="800" b="0" dirty="0">
                <a:latin typeface="+mn-lt"/>
              </a:rPr>
              <a:t>Dès la première date de constatation &lt;F1&gt; du mécanisme de remboursement anticipé automatique</a:t>
            </a:r>
            <a:r>
              <a:rPr lang="fr-FR" sz="800" b="0" baseline="30000" dirty="0">
                <a:latin typeface="+mn-lt"/>
              </a:rPr>
              <a:t>(1)</a:t>
            </a:r>
            <a:r>
              <a:rPr lang="fr-FR" sz="800" b="0" dirty="0">
                <a:latin typeface="+mn-lt"/>
              </a:rPr>
              <a:t>,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350848"/>
            <a:ext cx="6739266" cy="32400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CLÔTURE &lt;SJR7&gt; AUTOUR DES SEUILS DE &lt;DBAC&gt; ET DE &lt;PDI&gt; </a:t>
            </a:r>
            <a:r>
              <a:rPr lang="fr-FR" sz="800" cap="all" dirty="0">
                <a:solidFill>
                  <a:srgbClr val="B9A049"/>
                </a:solidFill>
                <a:latin typeface="+mn-lt"/>
              </a:rPr>
              <a:t>DE SON &lt;NDR&gt;</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&lt;F1&gt;</a:t>
            </a:r>
            <a:r>
              <a:rPr lang="fr-FR" sz="800" baseline="30000" dirty="0"/>
              <a:t>(1) </a:t>
            </a:r>
            <a:r>
              <a:rPr lang="fr-FR" sz="800" dirty="0">
                <a:latin typeface="+mn-lt"/>
              </a:rPr>
              <a:t>&lt;PERIODE_DE_REMBOURSEMENT2&gt;</a:t>
            </a:r>
            <a:r>
              <a:rPr lang="fr-FR" sz="800" dirty="0"/>
              <a:t>,  &lt;SJR1&gt; clôture à un &lt;SJR3&gt; strictement inférieur à &lt;ABAC&gt;.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&lt;SJR1&gt;</a:t>
            </a:r>
            <a:r>
              <a:rPr lang="fr-FR" sz="800" baseline="30000" dirty="0"/>
              <a:t>(3)</a:t>
            </a:r>
            <a:r>
              <a:rPr lang="fr-FR" sz="800" dirty="0"/>
              <a:t>, soit &lt;TRA.D.A&gt;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&lt;F1&gt;</a:t>
            </a:r>
            <a:r>
              <a:rPr lang="fr-FR" sz="800" baseline="30000" dirty="0">
                <a:solidFill>
                  <a:srgbClr val="04202E"/>
                </a:solidFill>
                <a:latin typeface="+mn-lt"/>
              </a:rPr>
              <a:t>(1)</a:t>
            </a:r>
            <a:r>
              <a:rPr lang="fr-FR" sz="800" dirty="0">
                <a:latin typeface="+mn-lt"/>
              </a:rPr>
              <a:t> &lt;PERIODE_DE_REMBOURSEMENT2&gt;, &lt;SJR1&gt; clôture à </a:t>
            </a:r>
            <a:r>
              <a:rPr lang="fr-FR" sz="800" dirty="0">
                <a:solidFill>
                  <a:schemeClr val="tx2"/>
                </a:solidFill>
                <a:latin typeface="+mn-lt"/>
              </a:rPr>
              <a:t>un &lt;SJR3&gt; strictement inférieur à &lt;ABAC&gt;</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&lt;baliseCM4&gt;</a:t>
            </a:r>
          </a:p>
          <a:p>
            <a:pPr lvl="0" defTabSz="1042988" fontAlgn="base">
              <a:spcBef>
                <a:spcPct val="0"/>
              </a:spcBef>
              <a:spcAft>
                <a:spcPts val="600"/>
              </a:spcAft>
            </a:pPr>
            <a:r>
              <a:rPr lang="fr-FR" sz="800" dirty="0">
                <a:solidFill>
                  <a:schemeClr val="tx1"/>
                </a:solidFill>
                <a:latin typeface="+mn-lt"/>
              </a:rPr>
              <a:t>Ce qui correspond à un taux de rendement annuel net de                    &lt;BALISECMTRA&gt;</a:t>
            </a:r>
            <a:r>
              <a:rPr lang="fr-FR" sz="800" baseline="30000" dirty="0">
                <a:solidFill>
                  <a:schemeClr val="tx1"/>
                </a:solidFill>
                <a:latin typeface="+mn-lt"/>
              </a:rPr>
              <a:t>(2)</a:t>
            </a:r>
            <a:r>
              <a:rPr lang="fr-FR" sz="800" dirty="0">
                <a:solidFill>
                  <a:schemeClr val="tx1"/>
                </a:solidFill>
                <a:latin typeface="+mn-lt"/>
              </a:rPr>
              <a:t>, contre un taux de rendement annuel net de &lt;TRA.M.SJ&gt;</a:t>
            </a:r>
            <a:r>
              <a:rPr lang="fr-FR" sz="800" baseline="30000" dirty="0">
                <a:solidFill>
                  <a:schemeClr val="tx1"/>
                </a:solidFill>
                <a:latin typeface="+mn-lt"/>
              </a:rPr>
              <a:t>(2)</a:t>
            </a:r>
            <a:r>
              <a:rPr lang="fr-FR" sz="800" dirty="0">
                <a:solidFill>
                  <a:schemeClr val="tx1"/>
                </a:solidFill>
                <a:latin typeface="+mn-lt"/>
              </a:rPr>
              <a:t>, pour un investissement direct dans &lt;SJR1&gt;</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431161"/>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&lt;F1&gt;</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&lt;SJR1&gt; </a:t>
            </a:r>
            <a:r>
              <a:rPr lang="fr-FR" sz="800" dirty="0">
                <a:solidFill>
                  <a:schemeClr val="tx2"/>
                </a:solidFill>
              </a:rPr>
              <a:t>clôture à </a:t>
            </a:r>
            <a:r>
              <a:rPr lang="fr-FR" sz="800" dirty="0">
                <a:solidFill>
                  <a:schemeClr val="tx2"/>
                </a:solidFill>
                <a:latin typeface="Proxima Nova Rg" panose="02000506030000020004" pitchFamily="2" charset="0"/>
              </a:rPr>
              <a:t>un &lt;SJR3&gt; supérieur à &lt;ABAC&gt; &lt;ABAC&gt; </a:t>
            </a:r>
            <a:r>
              <a:rPr lang="fr-FR" sz="800" dirty="0">
                <a:solidFill>
                  <a:schemeClr val="tx2"/>
                </a:solidFill>
              </a:rPr>
              <a:t>(&lt;NSF&gt; dans cet exemple). Le produit est automatiquement remboursé par anticipation. Il verse alors l’intégralité du capital initial majorée d’un &lt;GC&gt; de &lt;CPN&gt; &lt;environ&gt; par &lt;F0&gt; &lt;F2&gt; depuis le &lt;DDCI&gt;&lt;exclus&gt;, soit un gain de &lt;CPR1&gt; dans notre exemple.</a:t>
            </a:r>
          </a:p>
          <a:p>
            <a:pPr algn="just">
              <a:spcAft>
                <a:spcPts val="600"/>
              </a:spcAft>
            </a:pPr>
            <a:r>
              <a:rPr lang="fr-FR" sz="800" dirty="0"/>
              <a:t>Ce qui correspond à un taux de rendement annuel net de &lt;TRA.F.A&gt;</a:t>
            </a:r>
            <a:r>
              <a:rPr lang="fr-FR" sz="800" baseline="30000" dirty="0"/>
              <a:t>(2)</a:t>
            </a:r>
            <a:r>
              <a:rPr lang="fr-FR" sz="800" dirty="0"/>
              <a:t>, contre un taux de rendement annuel net de &lt;TRA.F.SJ&gt;</a:t>
            </a:r>
            <a:r>
              <a:rPr lang="fr-FR" sz="800" baseline="30000" dirty="0"/>
              <a:t>(2)</a:t>
            </a:r>
            <a:r>
              <a:rPr lang="fr-FR" sz="800" dirty="0"/>
              <a:t> pour un investissement direct dans </a:t>
            </a:r>
            <a:r>
              <a:rPr lang="it-IT" sz="800" dirty="0"/>
              <a:t>&lt;SJR1&gt;</a:t>
            </a:r>
            <a:r>
              <a:rPr lang="fr-FR" sz="800" baseline="30000" dirty="0"/>
              <a:t>(3)</a:t>
            </a:r>
            <a:r>
              <a:rPr lang="fr-FR" sz="800" dirty="0"/>
              <a:t>, du fait du </a:t>
            </a:r>
            <a:r>
              <a:rPr lang="fr-FR" sz="800" b="1" dirty="0">
                <a:solidFill>
                  <a:schemeClr val="tx2"/>
                </a:solidFill>
              </a:rPr>
              <a:t>mécanisme de plafonnement des gains à &lt;CPN&gt; &lt;environ&gt; par &lt;F0&gt; &lt;F2&gt; depuis le &lt;DDCI&gt;&lt;exclus&gt;.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dirty="0"/>
              <a:t>&lt;graph2&gt;</a:t>
            </a:r>
            <a:endParaRPr lang="en-US" dirty="0"/>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a:r>
              <a:rPr lang="fr-FR" dirty="0"/>
              <a:t>&lt;graph3&gt;</a:t>
            </a:r>
            <a:endParaRPr lang="en-US" dirty="0"/>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a:r>
              <a:rPr lang="fr-FR" dirty="0"/>
              <a:t>&lt;graph4&gt;</a:t>
            </a:r>
            <a:endParaRPr lang="en-US" dirty="0"/>
          </a:p>
        </p:txBody>
      </p:sp>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DE574B-2CD2-4078-9BEA-2A14717D9698}">
  <ds:schemaRefs>
    <ds:schemaRef ds:uri="ef624bc2-1644-4d69-8362-5c28ca496374"/>
    <ds:schemaRef ds:uri="http://www.w3.org/XML/1998/namespace"/>
    <ds:schemaRef ds:uri="http://schemas.openxmlformats.org/package/2006/metadata/core-properties"/>
    <ds:schemaRef ds:uri="http://purl.org/dc/elements/1.1/"/>
    <ds:schemaRef ds:uri="http://schemas.microsoft.com/office/2006/metadata/properties"/>
    <ds:schemaRef ds:uri="514a554b-82b0-4359-b247-fc84018a95f0"/>
    <ds:schemaRef ds:uri="http://purl.org/dc/terms/"/>
    <ds:schemaRef ds:uri="http://schemas.microsoft.com/office/2006/documentManagement/types"/>
    <ds:schemaRef ds:uri="http://schemas.microsoft.com/office/infopath/2007/PartnerControls"/>
    <ds:schemaRef ds:uri="http://purl.org/dc/dcmitype/"/>
  </ds:schemaRefs>
</ds:datastoreItem>
</file>

<file path=customXml/itemProps2.xml><?xml version="1.0" encoding="utf-8"?>
<ds:datastoreItem xmlns:ds="http://schemas.openxmlformats.org/officeDocument/2006/customXml" ds:itemID="{049ECCCF-890C-4C54-BAB4-06AB610C18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0FC41E-FBDE-42E2-B58A-20EBD240A3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20352</TotalTime>
  <Words>11170</Words>
  <Application>Microsoft Office PowerPoint</Application>
  <PresentationFormat>Personnalisé</PresentationFormat>
  <Paragraphs>395</Paragraphs>
  <Slides>14</Slides>
  <Notes>0</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14</vt:i4>
      </vt:variant>
    </vt:vector>
  </HeadingPairs>
  <TitlesOfParts>
    <vt:vector size="25" baseType="lpstr">
      <vt:lpstr>Akkurat-Light</vt:lpstr>
      <vt:lpstr>Arial</vt:lpstr>
      <vt:lpstr>Calibri</vt:lpstr>
      <vt:lpstr>Century Gothic</vt:lpstr>
      <vt:lpstr>Ciutadella Light Italic</vt:lpstr>
      <vt:lpstr>Ciutadella Regular Italic</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955</cp:revision>
  <cp:lastPrinted>2022-05-04T09:56:42Z</cp:lastPrinted>
  <dcterms:created xsi:type="dcterms:W3CDTF">2017-02-21T09:03:05Z</dcterms:created>
  <dcterms:modified xsi:type="dcterms:W3CDTF">2022-07-01T13:55:49Z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