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1" d="100"/>
          <a:sy n="71" d="100"/>
        </p:scale>
        <p:origin x="3468" y="1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supérieur à &lt;ABAC2&gt;. Le produit verse donc un coupon de &lt;CPN&gt; au titre du &lt;F0&gt;.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DU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AU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78998143"/>
              </p:ext>
            </p:extLst>
          </p:nvPr>
        </p:nvGraphicFramePr>
        <p:xfrm>
          <a:off x="361950" y="979297"/>
          <a:ext cx="6837886" cy="774030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694449830"/>
              </p:ext>
            </p:extLst>
          </p:nvPr>
        </p:nvGraphicFramePr>
        <p:xfrm>
          <a:off x="361950" y="1092200"/>
          <a:ext cx="6790215" cy="7548655"/>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&lt;F1&gt;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lang="fr-FR" sz="800" dirty="0">
                <a:solidFill>
                  <a:schemeClr val="tx2"/>
                </a:solidFill>
                <a:latin typeface="Proxima Nova Rg" panose="02000506030000020004" pitchFamily="2" charset="0"/>
              </a:rPr>
              <a: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 </a:t>
            </a:r>
          </a:p>
          <a:p>
            <a:pPr marL="0" indent="0" algn="ctr">
              <a:lnSpc>
                <a:spcPct val="100000"/>
              </a:lnSpc>
              <a:spcBef>
                <a:spcPts val="0"/>
              </a:spcBef>
              <a:buNone/>
            </a:pPr>
            <a:r>
              <a:rPr lang="fr-FR" sz="800" dirty="0"/>
              <a:t>entre le &lt;DDCI&gt; et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&lt;2PDC&gt;)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reçoit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niveau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&lt;PAGE&gt;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&lt;2PDC&gt;)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(2)</a:t>
            </a:r>
            <a:r>
              <a:rPr lang="fr-FR" sz="800" dirty="0"/>
              <a:t>, soit &lt;TRA.D.A&gt;</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(3)</a:t>
            </a:r>
            <a:r>
              <a:rPr lang="fr-FR" sz="800" dirty="0">
                <a:solidFill>
                  <a:schemeClr val="tx1"/>
                </a:solidFill>
                <a:latin typeface="+mn-lt"/>
              </a:rPr>
              <a:t>, contre un Taux de Rendement Annuel net de &lt;TRA.M.SJ&gt;</a:t>
            </a:r>
            <a:r>
              <a:rPr lang="fr-FR" sz="800" baseline="30000" dirty="0">
                <a:solidFill>
                  <a:schemeClr val="tx1"/>
                </a:solidFill>
                <a:latin typeface="+mn-lt"/>
              </a:rPr>
              <a:t>(3)</a:t>
            </a:r>
            <a:r>
              <a:rPr lang="fr-FR" sz="800" dirty="0">
                <a:solidFill>
                  <a:schemeClr val="tx1"/>
                </a:solidFill>
                <a:latin typeface="+mn-lt"/>
              </a:rPr>
              <a:t>, pour un investissement direct dans &lt;SJR1&gt;</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(3)</a:t>
            </a:r>
            <a:r>
              <a:rPr lang="fr-FR" sz="800" dirty="0"/>
              <a:t>, contre un Taux de Rendement Annuel net de &lt;TRA.F.SJ&gt;</a:t>
            </a:r>
            <a:r>
              <a:rPr lang="fr-FR" sz="800" baseline="30000" dirty="0"/>
              <a:t>(3)</a:t>
            </a:r>
            <a:r>
              <a:rPr lang="fr-FR" sz="800" dirty="0"/>
              <a:t> pour un investissement direct dans </a:t>
            </a:r>
            <a:r>
              <a:rPr lang="it-IT" sz="800" dirty="0"/>
              <a:t>&lt;SJR1&gt;</a:t>
            </a:r>
            <a:r>
              <a:rPr lang="fr-FR" sz="800" baseline="30000" dirty="0"/>
              <a:t>(2)</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20402</TotalTime>
  <Words>11146</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922</cp:revision>
  <cp:lastPrinted>2022-05-04T09:56:42Z</cp:lastPrinted>
  <dcterms:created xsi:type="dcterms:W3CDTF">2017-02-21T09:03:05Z</dcterms:created>
  <dcterms:modified xsi:type="dcterms:W3CDTF">2022-07-01T09:29:28Z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