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91" r:id="rId7"/>
    <p:sldId id="294" r:id="rId9"/>
    <p:sldId id="285" r:id="rId10"/>
    <p:sldId id="297" r:id="rId12"/>
    <p:sldId id="295" r:id="rId14"/>
    <p:sldId id="288" r:id="rId15"/>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varScale="1">
        <p:scale>
          <a:sx n="72" d="100"/>
          <a:sy n="72" d="100"/>
        </p:scale>
        <p:origin x="3384" y="7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2" Type="http://schemas.openxmlformats.org/officeDocument/2006/relationships/slide" Target="slides/slide8.xml"/><Relationship Id="rId14" Type="http://schemas.openxmlformats.org/officeDocument/2006/relationships/slide" Target="slides/slide10.xml"/><Relationship Id="rId15" Type="http://schemas.openxmlformats.org/officeDocument/2006/relationships/slide" Target="slides/slide11.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7" Type="http://schemas.openxmlformats.org/officeDocument/2006/relationships/slide" Target="slides/slide3.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26/07/2022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26/07/2022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(1)</a:t>
            </a:r>
            <a:r>
              <a:rPr lang="fr-FR" sz="800" b="1" cap="none" dirty="0"/>
              <a:t> et à l’échéance</a:t>
            </a:r>
            <a:r>
              <a:rPr lang="fr-FR" sz="800" b="1" dirty="0">
                <a:solidFill>
                  <a:schemeClr val="tx2"/>
                </a:solidFill>
              </a:rPr>
              <a:t>, </a:t>
            </a:r>
            <a:r>
              <a:rPr lang="fr-FR" sz="800" b="1" cap="none" dirty="0">
                <a:solidFill>
                  <a:schemeClr val="tx2"/>
                </a:solidFill>
              </a:rPr>
              <a:t>ci après le titre de créance.</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guigui2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5 ans</a:t>
            </a:r>
            <a:r>
              <a:rPr lang="fr-FR" sz="800" b="1" dirty="0">
                <a:solidFill>
                  <a:srgbClr val="B9A049"/>
                </a:solidFill>
                <a:latin typeface="Futura PT" panose="020B0902020204020203" pitchFamily="34" charset="0"/>
              </a:rPr>
              <a:t> </a:t>
            </a:r>
            <a:r>
              <a:rPr lang="fr-FR" sz="800" cap="none" dirty="0">
                <a:solidFill>
                  <a:schemeClr val="tx2"/>
                </a:solidFill>
              </a:rPr>
              <a:t>(hors remboursement anticipé automatique)</a:t>
            </a:r>
            <a:r>
              <a:rPr lang="fr-FR" sz="800" cap="none" baseline="30000" dirty="0">
                <a:solidFill>
                  <a:schemeClr val="tx2"/>
                </a:solidFill>
              </a:rPr>
              <a:t>(2)</a:t>
            </a:r>
            <a:r>
              <a:rPr lang="fr-FR" sz="800" cap="none" dirty="0">
                <a:solidFill>
                  <a:schemeClr val="tx2"/>
                </a:solidFill>
              </a:rPr>
              <a:t>.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23165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Ce document n’a pas été rédigé par l’assureur.</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Finance Corp International Ltd</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Finance Corp International Ltd. et de Goldman Sachs Group, Inc. (le « Garant »).</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garant : </a:t>
            </a:r>
            <a:r>
              <a:rPr lang="fr-FR" sz="800" dirty="0">
                <a:solidFill>
                  <a:srgbClr val="000000"/>
                </a:solidFill>
                <a:latin typeface="Proxima Nova Rg" panose="02000506030000020004" pitchFamily="2" charset="0"/>
              </a:rPr>
              <a:t>The </a:t>
            </a:r>
            <a:r>
              <a:rPr lang="en-US" sz="800" dirty="0">
                <a:solidFill>
                  <a:srgbClr val="000000"/>
                </a:solidFill>
                <a:latin typeface="Proxima Nova Rg" panose="02000506030000020004" pitchFamily="2" charset="0"/>
              </a:rPr>
              <a:t>Goldman Sachs Group, Inc</a:t>
            </a:r>
            <a:r>
              <a:rPr lang="en-US" sz="800" baseline="30000" dirty="0">
                <a:solidFill>
                  <a:srgbClr val="000000"/>
                </a:solidFill>
                <a:latin typeface="Proxima Nova Rg" panose="02000506030000020004" pitchFamily="2" charset="0"/>
              </a:rPr>
              <a:t>(4)</a:t>
            </a:r>
            <a:r>
              <a:rPr lang="en-US" sz="800" dirty="0">
                <a:solidFill>
                  <a:srgbClr val="000000"/>
                </a:solidFill>
                <a:latin typeface="Proxima Nova Rg" panose="02000506030000020004" pitchFamily="2" charset="0"/>
              </a:rPr>
              <a:t>.</a:t>
            </a:r>
            <a:endParaRPr lang="fr-FR" sz="800" dirty="0">
              <a:solidFill>
                <a:srgbClr val="000000"/>
              </a:solidFill>
              <a:latin typeface="Proxima Nova Rg" panose="02000506030000020004" pitchFamily="2" charset="0"/>
            </a:endParaRPr>
          </a:p>
          <a:p>
            <a:pPr algn="just">
              <a:spcBef>
                <a:spcPts val="1200"/>
              </a:spcBef>
              <a:buClr>
                <a:srgbClr val="1C1C1C"/>
              </a:buClr>
            </a:pP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707886"/>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latin typeface="Proxima Nova Rg" panose="02000506030000020004" pitchFamily="2" charset="0"/>
              </a:rPr>
              <a:t>(1) 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dirty="0">
                <a:solidFill>
                  <a:schemeClr val="tx2"/>
                </a:solidFill>
                <a:latin typeface="Proxima Nova Rg" panose="02000506030000020004" pitchFamily="2" charset="0"/>
              </a:rPr>
              <a:t>(2) Le remboursement automatique anticipé ne pourra pas se faire, en tout état de cause, avant le </a:t>
            </a:r>
            <a:r>
              <a:rPr lang="fr-FR" sz="700" cap="none" dirty="0"/>
              <a:t>&lt;DR1&gt;.</a:t>
            </a:r>
            <a:endParaRPr lang="fr-FR" sz="650" dirty="0">
              <a:solidFill>
                <a:schemeClr val="tx2"/>
              </a:solidFill>
              <a:latin typeface="Proxima Nova Rg" panose="02000506030000020004" pitchFamily="2" charset="0"/>
            </a:endParaRPr>
          </a:p>
          <a:p>
            <a:pPr algn="just" defTabSz="914400"/>
            <a:r>
              <a:rPr lang="fr-FR" sz="650" dirty="0">
                <a:solidFill>
                  <a:schemeClr val="tx2"/>
                </a:solidFill>
                <a:latin typeface="Proxima Nova Rg" panose="02000506030000020004" pitchFamily="2" charset="0"/>
              </a:rPr>
              <a:t>(3) L’Émetteur n’a sollicité ou obtenu aucune notation des principales agences de notation.</a:t>
            </a:r>
          </a:p>
          <a:p>
            <a:pPr algn="just" defTabSz="914400"/>
            <a:r>
              <a:rPr lang="fr-FR" sz="650" dirty="0">
                <a:solidFill>
                  <a:schemeClr val="tx2"/>
                </a:solidFill>
                <a:latin typeface="Proxima Nova Rg" panose="02000506030000020004" pitchFamily="2" charset="0"/>
              </a:rPr>
              <a:t>(4) Standard &amp; Poor’s : BBB+, Moody’s : A2, Fitch : A. Notations en vigueur au moment de la rédaction de la présente brochure le 26 juillet 2022. Ces notations peuvent être révisées à tout moment et ne sont pas une garantie de solvabilité de l'Émetteur et/ou du Garant. Elles ne sauraient constituer un argument de souscription au titre de créance.</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2763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l’action la moins performante clôture à un cours strictement inférieur à 70%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80% mais supérieur ou égal à 70%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t>
            </a:r>
            <a:r>
              <a:rPr lang="fr-FR" sz="800" b="0" dirty="0">
                <a:latin typeface="+mn-lt"/>
              </a:rPr>
              <a:t>Dès la première date de constatation du mécanisme de remboursement anticipé automatique</a:t>
            </a:r>
            <a:r>
              <a:rPr lang="fr-FR" sz="800" b="0" baseline="30000" dirty="0">
                <a:latin typeface="+mn-lt"/>
              </a:rPr>
              <a:t>(1)</a:t>
            </a:r>
            <a:r>
              <a:rPr lang="fr-FR" sz="800" b="0" dirty="0">
                <a:latin typeface="+mn-lt"/>
              </a:rPr>
              <a:t>, l’action la moins performante clôture à un cours supérieur ou égal à la barrière dégressive de remboursement anticipé automatique⁽¹⁾</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guigui2 » EST TRÈS SENSIBLE À UNE FAIBLE </a:t>
            </a:r>
            <a:r>
              <a:rPr lang="fr-FR" sz="800">
                <a:solidFill>
                  <a:srgbClr val="B9A049"/>
                </a:solidFill>
                <a:latin typeface="+mn-lt"/>
              </a:rPr>
              <a:t>VARIATION DU cours </a:t>
            </a:r>
            <a:r>
              <a:rPr lang="fr-FR" sz="800" dirty="0">
                <a:solidFill>
                  <a:srgbClr val="B9A049"/>
                </a:solidFill>
                <a:latin typeface="+mn-lt"/>
              </a:rPr>
              <a:t>DE l’action la moins performante AUTOUR DES SEUILS DE 70% ET DE 80% DE SON Cours Initial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de l'année 1, à la date de constatation correspondante</a:t>
            </a:r>
            <a:r>
              <a:rPr lang="fr-FR" sz="800" baseline="30000" dirty="0">
                <a:solidFill>
                  <a:schemeClr val="tx2"/>
                </a:solidFill>
                <a:latin typeface="Proxima Nova Rg" panose="02000506030000020004" pitchFamily="2" charset="0"/>
              </a:rPr>
              <a:t>(1)</a:t>
            </a:r>
            <a:r>
              <a:rPr lang="fr-FR" sz="800" dirty="0"/>
              <a:t>, l’action la moins performante clôture à un cours strictement supérieur à 80 de son Cours Initial%. Le produit verse donc un coupon de 12,00% au titre du année.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années 2 à 4, aux dates de constatation correspondantes</a:t>
            </a:r>
            <a:r>
              <a:rPr lang="fr-FR" sz="800" baseline="30000" dirty="0"/>
              <a:t>(1)</a:t>
            </a:r>
            <a:r>
              <a:rPr lang="fr-FR" sz="800" dirty="0"/>
              <a:t>, l’action la moins performante clôture à un cours strictement inférieur à 80 de son Cours Initial%.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la moins performante clôture à un cours strictement inférieur à 70% de son Cours Initial (30% dans cet exemple). L’investisseur récupère alors le capital initialement investi diminué de l’intégralité de la baisse enregistrée par l’action la moins performante,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-20,11%</a:t>
            </a:r>
            <a:r>
              <a:rPr lang="fr-FR" sz="800" baseline="30000" dirty="0"/>
              <a:t>(2)</a:t>
            </a:r>
            <a:r>
              <a:rPr lang="fr-FR" sz="800" dirty="0"/>
              <a:t>, contre un Taux de Rendement Annuel net négatif de </a:t>
            </a:r>
            <a:r>
              <a:rPr lang="fr-FR" sz="800" dirty="0">
                <a:solidFill>
                  <a:srgbClr val="000000"/>
                </a:solidFill>
              </a:rPr>
              <a:t>-22,13%</a:t>
            </a:r>
            <a:r>
              <a:rPr lang="fr-FR" sz="800" baseline="30000" dirty="0"/>
              <a:t>(2)</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de l'année 2, à la date de constatation correspondante</a:t>
            </a:r>
            <a:r>
              <a:rPr lang="fr-FR" sz="800" baseline="30000" dirty="0">
                <a:latin typeface="+mn-lt"/>
              </a:rPr>
              <a:t>(1)</a:t>
            </a:r>
            <a:r>
              <a:rPr lang="fr-FR" sz="800" dirty="0">
                <a:latin typeface="+mn-lt"/>
              </a:rPr>
              <a:t>, l’action la moins performante clôture à un cours strictement inférieur à la barrière dégressive de remboursement anticipé automatique⁽¹⁾ mais supérieur au seuil de versement du coupon. Le mécanisme de remboursement anticipé automatique n’est donc pas activé mais le produit verse un coupon de 12,00% au titre de l'année.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80% de son Cours Initial (70% dans cet exemple) mais strictement supérieur à 70%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1,84%</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-7,80%</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guigui2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De l'année 1 au année 0, aux dates de constatation correspondantes</a:t>
            </a:r>
            <a:r>
              <a:rPr lang="fr-FR" sz="800" baseline="30000" dirty="0">
                <a:solidFill>
                  <a:schemeClr val="tx2"/>
                </a:solidFill>
              </a:rPr>
              <a:t>(1)</a:t>
            </a:r>
            <a:r>
              <a:rPr lang="fr-FR" sz="800" dirty="0">
                <a:solidFill>
                  <a:schemeClr val="tx2"/>
                </a:solidFill>
              </a:rPr>
              <a:t>, l’action la moins performante clôture à un cours supérieur à 80 de son Cours Initial%. Le produit verse alors un coupon de 12,00% au titre de chaque année.</a:t>
            </a:r>
          </a:p>
          <a:p>
            <a:pPr algn="just">
              <a:spcAft>
                <a:spcPts val="600"/>
              </a:spcAft>
            </a:pPr>
            <a:r>
              <a:rPr lang="fr-FR" sz="800" dirty="0">
                <a:solidFill>
                  <a:schemeClr val="tx2"/>
                </a:solidFill>
              </a:rPr>
              <a:t>Dès la fin de l'année 1, à la date de constatation correspondante</a:t>
            </a:r>
            <a:r>
              <a:rPr lang="fr-FR" sz="800" baseline="30000" dirty="0">
                <a:solidFill>
                  <a:schemeClr val="tx2"/>
                </a:solidFill>
              </a:rPr>
              <a:t>(1)</a:t>
            </a:r>
            <a:r>
              <a:rPr lang="fr-FR" sz="800" dirty="0">
                <a:solidFill>
                  <a:schemeClr val="tx2"/>
                </a:solidFill>
              </a:rPr>
              <a:t>, l’action la moins performante clôture à un cours supérieur à la barrière dégressive de remboursement anticipé automatique⁽¹⁾ (115% dans cet exemple). Le produit est alors automatiquement remboursé par anticipation. L’investisseur récupère l’intégralité du capital initial majoré d’un coupon de 12,00% au titre du trimestre.</a:t>
            </a:r>
          </a:p>
          <a:p>
            <a:pPr algn="just">
              <a:spcAft>
                <a:spcPts val="600"/>
              </a:spcAft>
            </a:pPr>
            <a:r>
              <a:rPr lang="fr-FR" sz="800" dirty="0">
                <a:solidFill>
                  <a:srgbClr val="04202E"/>
                </a:solidFill>
              </a:rPr>
              <a:t>Ce qui correspond à un Taux de Rendement Annuel net de 36375,69%</a:t>
            </a:r>
            <a:r>
              <a:rPr lang="fr-FR" sz="800" baseline="30000" dirty="0">
                <a:solidFill>
                  <a:srgbClr val="04202E"/>
                </a:solidFill>
              </a:rPr>
              <a:t>(2)</a:t>
            </a:r>
            <a:r>
              <a:rPr lang="fr-FR" sz="800" dirty="0">
                <a:solidFill>
                  <a:srgbClr val="04202E"/>
                </a:solidFill>
              </a:rPr>
              <a:t>, contre un Taux de Rendement Annuel net de </a:t>
            </a:r>
            <a:r>
              <a:rPr lang="fr-FR" sz="800" dirty="0"/>
              <a:t>13,68%</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12,00% par année.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080417"/>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26 juillet 2022</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BOUYGUES SA ET BNP PARIBAS</a:t>
            </a:r>
            <a:r>
              <a:rPr lang="fr-FR" sz="1200" cap="none" dirty="0">
                <a:latin typeface="Futura PT" panose="020B0902020204020203" pitchFamily="34" charset="0"/>
              </a:rPr>
              <a: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75297192"/>
              </p:ext>
            </p:extLst>
          </p:nvPr>
        </p:nvGraphicFramePr>
        <p:xfrm>
          <a:off x="458462" y="853960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25/07/2022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-5,84%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4,84%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4,45%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160,62%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71,52%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 BNP PARIBAS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-6,49%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28,82%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-3,72%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182,33%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60,26%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8" y="9764454"/>
            <a:ext cx="6839997"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cap="none" dirty="0">
                <a:solidFill>
                  <a:srgbClr val="000000"/>
                </a:solidFill>
                <a:latin typeface="Proxima Nova Rg" panose="02000506030000020004" pitchFamily="2" charset="0"/>
              </a:rPr>
              <a:t>L’exactitude, l’exhaustivité ou la pertinence de l’information provenant de sources externes ne sont pas garanties, bien qu’elles aient été obtenues auprès de sources raisonnablement jugées fiables. Sous réserve des lois applicables, Goldman Sachs et ses sociétés affiliées n’assument aucune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cap="none" dirty="0">
                <a:solidFill>
                  <a:srgbClr val="B9A049"/>
                </a:solidFill>
                <a:latin typeface="Futura PT" panose="020B0902020204020203" pitchFamily="34" charset="0"/>
              </a:rPr>
              <a:t>BOUYGUES SA ET BNP PARIBAS</a:t>
            </a:r>
            <a:r>
              <a:rPr lang="fr-FR" sz="1200" cap="none" dirty="0">
                <a:latin typeface="Futura PT" panose="020B0902020204020203" pitchFamily="34" charset="0"/>
              </a:rPr>
              <a:t> ENTRE LE </a:t>
            </a:r>
            <a:r>
              <a:rPr lang="en-US" sz="1200" b="0" dirty="0">
                <a:solidFill>
                  <a:srgbClr val="B9A049"/>
                </a:solidFill>
                <a:effectLst/>
                <a:latin typeface="+mj-lt"/>
              </a:rPr>
              <a:t>25/07/2010</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25/07/2022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53120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25 JUILLET 2022</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8142859"/>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25 JUILLET 2022</a:t>
            </a:r>
            <a:endParaRPr lang="fr-FR" sz="800" dirty="0"/>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940991101"/>
              </p:ext>
            </p:extLst>
          </p:nvPr>
        </p:nvGraphicFramePr>
        <p:xfrm>
          <a:off x="360894" y="641350"/>
          <a:ext cx="6837886" cy="8607668"/>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Titre de créance (Note), de droit français présentant un risque de perte en capital partielle ou totale en cours de vie et à l’échance.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Finance Corp International </a:t>
                      </a:r>
                      <a:r>
                        <a:rPr kumimoji="0" lang="fr-FR" sz="700" b="0" i="0" u="none" strike="noStrike" kern="1200" cap="none" spc="0" normalizeH="0" baseline="0" noProof="0" dirty="0" err="1">
                          <a:ln>
                            <a:noFill/>
                          </a:ln>
                          <a:solidFill>
                            <a:schemeClr val="tx1"/>
                          </a:solidFill>
                          <a:effectLst/>
                          <a:uLnTx/>
                          <a:uFillTx/>
                          <a:latin typeface="+mn-lt"/>
                          <a:ea typeface="+mn-ea"/>
                          <a:cs typeface="+mn-cs"/>
                        </a:rPr>
                        <a:t>LtD</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13884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Bouygues SA et BNP Paribas (dividendes non réinvestis et dividendes non réinvestis ; code Bloomberg : EN FP Equity et BNP FP Equity ; place de cotation : sponsorEuronext Paris SA et Euronext Paris SA ; www.bouygues.com et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guigui2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DETERMINATION DU COURS DE REFERENCE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entre de l'action la moins performante Bouygues SA et BNP Paribas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annuelle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29/07/2024, 29/07/2025, 29/07/2026, 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05/08/2024, 05/08/2025, 05/08/2026, 05/08/2027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05/08/2024, 05/08/2025, 05/08/2026</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80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SEUIL DE PERTE EN CAPITAL A L’ECHEANCE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le cadre de l’offre et de la vente de ces titres de créance, l’Emetteur paiera aux intermédiaires financiers agréés une commission de vente. La commission de vente est incluse dans le prix d’achat des titres de créance et n’excédera pas 2,0%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l’Emetteur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PERIODICITE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BLOOMBERG, REUTERS et TELEKURS. Cours publié au moins une fois tous les 15jours et tenu à la disposition du public en permanence.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En plus de celle produite par Goldman Sachs Finance Corp International Ltd, une valorisation du titre de créance sera assurée, tous les quinze jours à compter du 31/07/2023, 29/07/2024, 29/07/2025, 29/07/2026, 29/07/2027 par une société de service indépendante financièrement de Goldman Sachs Finance Corp International Ltd, Refinitiv.</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Sachs Finance Corp International Ltd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Goldman Sachs Finance Corp International Ltd, London, GB, ce qui peut être source de conflit d’intérêts(1).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23111"/>
          </a:xfrm>
          <a:prstGeom prst="rect">
            <a:avLst/>
          </a:prstGeom>
          <a:noFill/>
          <a:ln w="9525">
            <a:noFill/>
            <a:miter lim="800000"/>
            <a:headEnd/>
            <a:tailEnd/>
          </a:ln>
        </p:spPr>
        <p:txBody>
          <a:bodyPr wrap="square" lIns="0" tIns="0" rIns="0" bIns="0">
            <a:spAutoFit/>
          </a:bodyPr>
          <a:lstStyle/>
          <a:p>
            <a:pPr lvl="0" algn="just" defTabSz="914400"/>
            <a:r>
              <a:rPr lang="fr-FR" sz="800" dirty="0"/>
              <a:t>(1)</a:t>
            </a:r>
            <a:r>
              <a:rPr lang="fr-FR" sz="650" dirty="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1293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le 29/07/2022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et la date d’échéance</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29/07/2022 et/ou de vente du titre de créance avant la date d’échéance</a:t>
            </a:r>
            <a:r>
              <a:rPr kumimoji="0" lang="fr-FR" sz="800" i="0" u="none" strike="noStrike" kern="1200" cap="none" spc="0" normalizeH="0" baseline="30000" noProof="0" dirty="0">
                <a:ln>
                  <a:noFill/>
                </a:ln>
                <a:solidFill>
                  <a:schemeClr val="tx1"/>
                </a:solidFill>
                <a:effectLst/>
                <a:uLnTx/>
                <a:uFillTx/>
                <a:latin typeface="Proxima Nova Rg"/>
                <a:ea typeface="+mn-ea"/>
                <a:cs typeface="+mn-cs"/>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a:t>
            </a:r>
            <a:r>
              <a:rPr lang="fr-FR" sz="800" dirty="0">
                <a:solidFill>
                  <a:schemeClr val="tx1"/>
                </a:solidFill>
                <a:latin typeface="Proxima Nova Rg"/>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guigui2 », vous êtes exposés pour une durée de 1 à 5 années à l’</a:t>
            </a:r>
            <a:r>
              <a:rPr lang="fr-FR" sz="800" b="1" dirty="0">
                <a:solidFill>
                  <a:schemeClr val="tx1"/>
                </a:solidFill>
                <a:latin typeface="Proxima Nova Rg"/>
              </a:rPr>
              <a:t>évolution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la performance positive ou négative de ce placement dépendant de l'évolution de l'action la moins performante Bouygues SA (dividendes non réinvestis ; code Bloomberg : EN FP Equity ; place de cotation : Euronext Paris SA ; www.bouygues.com) et BNP Paribas, la performance positive ou négative de ce placement dépendant de l'évolution de l'action la moins performante Bouygues SA et BNP Paribas (dividendes non réinvestis ;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70%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de l'année 1 jusqu'à la fin de l'année 4</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12,00% par année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80 de son Cours Initial%</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12,00% par année écoulé (soit un Taux de Rendement Annuel net maximum de 10,74%</a:t>
            </a:r>
            <a:r>
              <a:rPr kumimoji="0" lang="fr-FR" sz="80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l’action la moins performante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Cours Initial à l’échéance</a:t>
            </a:r>
            <a:r>
              <a:rPr kumimoji="0" lang="fr-FR" sz="80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guigui2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1" name="Espace réservé du texte 11">
            <a:extLst>
              <a:ext uri="{FF2B5EF4-FFF2-40B4-BE49-F238E27FC236}">
                <a16:creationId xmlns:a16="http://schemas.microsoft.com/office/drawing/2014/main" id="{3DD71502-B04E-5C4F-C7F2-9F64DE6B1C11}"/>
              </a:ext>
            </a:extLst>
          </p:cNvPr>
          <p:cNvSpPr txBox="1">
            <a:spLocks/>
          </p:cNvSpPr>
          <p:nvPr/>
        </p:nvSpPr>
        <p:spPr>
          <a:xfrm>
            <a:off x="458462" y="5245762"/>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2" name="Rectangle">
            <a:extLst>
              <a:ext uri="{FF2B5EF4-FFF2-40B4-BE49-F238E27FC236}">
                <a16:creationId xmlns:a16="http://schemas.microsoft.com/office/drawing/2014/main" id="{E038A5E5-88E6-B3AF-56B5-777EF1EA5175}"/>
              </a:ext>
            </a:extLst>
          </p:cNvPr>
          <p:cNvSpPr/>
          <p:nvPr/>
        </p:nvSpPr>
        <p:spPr>
          <a:xfrm>
            <a:off x="361950" y="527902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ZoneTexte 13">
            <a:extLst>
              <a:ext uri="{FF2B5EF4-FFF2-40B4-BE49-F238E27FC236}">
                <a16:creationId xmlns:a16="http://schemas.microsoft.com/office/drawing/2014/main" id="{3C8F155A-D960-69D8-8339-5FAAC888A39A}"/>
              </a:ext>
            </a:extLst>
          </p:cNvPr>
          <p:cNvSpPr txBox="1"/>
          <p:nvPr/>
        </p:nvSpPr>
        <p:spPr>
          <a:xfrm>
            <a:off x="407669" y="6171144"/>
            <a:ext cx="6242589" cy="369332"/>
          </a:xfrm>
          <a:prstGeom prst="rect">
            <a:avLst/>
          </a:prstGeom>
          <a:noFill/>
        </p:spPr>
        <p:txBody>
          <a:bodyPr wrap="square">
            <a:spAutoFit/>
          </a:bodyPr>
          <a:lstStyle/>
          <a:p/>
        </p:txBody>
      </p:sp>
      <p:pic>
        <p:nvPicPr>
          <p:cNvPr id="22" name="Picture 21"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449379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chaque date de constatation annuelle</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12,00% dès lors que l’action la moins performante clôture à un cours supérieur ou égal à 80 de son Cours Initial%</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de l'année 1 jusqu’à la fin de l'année 1 à 4, si à l’une des dates de constatation annuelle correspondantes</a:t>
            </a:r>
            <a:r>
              <a:rPr lang="fr-FR" sz="800" baseline="30000" dirty="0">
                <a:solidFill>
                  <a:srgbClr val="000000"/>
                </a:solidFill>
              </a:rPr>
              <a:t>(1)</a:t>
            </a:r>
            <a:r>
              <a:rPr lang="fr-FR" sz="800" dirty="0">
                <a:solidFill>
                  <a:srgbClr val="000000"/>
                </a:solidFill>
              </a:rPr>
              <a:t>,l’action la moins performante clôture à un cours supérieur ou égal à la barrière dégressive de remboursement anticipé automatique⁽¹⁾,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12,00% (soit un Taux de Rendement Annuel net compris entre 36375,69%</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la moins performante clôture à un cours strictement inférieur à 80 de son Cours Initial% mais supérieur ou égal à 70% de son «80 de son Cours Initial%, l’investisseur récupère l’intégralité de son capital initialement investi. Le capital est donc exposé à un risque de perte à l’échéance</a:t>
            </a:r>
            <a:r>
              <a:rPr lang="fr-FR" sz="800" baseline="30000" dirty="0">
                <a:solidFill>
                  <a:srgbClr val="000000"/>
                </a:solidFill>
              </a:rPr>
              <a:t>(1)</a:t>
            </a:r>
            <a:r>
              <a:rPr lang="fr-FR" sz="800" dirty="0">
                <a:solidFill>
                  <a:srgbClr val="000000"/>
                </a:solidFill>
              </a:rPr>
              <a:t> que si l’action la moins performante clôture à un cours strictement inférieur à 70% de son 80 de son Cours Initial% à la date de constatation finale.</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la moins performante enregistre une baisse supérieure à 30%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de 1 à 5 années.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12,00% par année </a:t>
            </a:r>
            <a:r>
              <a:rPr lang="fr-FR" sz="800" dirty="0">
                <a:solidFill>
                  <a:srgbClr val="000000"/>
                </a:solidFill>
              </a:rPr>
              <a:t>(soit un Taux de Rendement Annuel net maximum de 15,02%</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guigui2 » est très sensible à une faible variation du cours de clôture de l'action la moins performante autour du seuil de </a:t>
            </a:r>
            <a:r>
              <a:rPr lang="fr-FR" sz="800" dirty="0">
                <a:solidFill>
                  <a:srgbClr val="000000"/>
                </a:solidFill>
                <a:effectLst/>
                <a:ea typeface="Calibri" panose="020F0502020204030204" pitchFamily="34" charset="0"/>
              </a:rPr>
              <a:t>80 de son Cours Initial% la barrière dégressive de remboursement anticipé automatique⁽¹⁾ % </a:t>
            </a:r>
            <a:r>
              <a:rPr lang="fr-FR" sz="800" dirty="0">
                <a:effectLst/>
                <a:ea typeface="Calibri" panose="020F0502020204030204" pitchFamily="34" charset="0"/>
              </a:rPr>
              <a:t>en cours de vie, et des seuils de 80% et 70% de son Cours Initial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a:t>
            </a:r>
            <a:r>
              <a:rPr lang="fr-FR" sz="800" b="1" dirty="0"/>
              <a:t>gain plafonné fixe de 12,00%</a:t>
            </a:r>
            <a:r>
              <a:rPr lang="fr-FR" sz="800" dirty="0"/>
              <a:t> par année écoulée depuis le 29/07/2022</a:t>
            </a:r>
          </a:p>
          <a:p>
            <a:pPr marL="0" indent="0" algn="ctr">
              <a:lnSpc>
                <a:spcPct val="100000"/>
              </a:lnSpc>
              <a:spcBef>
                <a:spcPts val="0"/>
              </a:spcBef>
              <a:buNone/>
            </a:pPr>
            <a:r>
              <a:rPr lang="fr-FR" sz="800" dirty="0"/>
              <a:t>(soit un coupon de 60,00% et un Taux de Rendement Annuel net de 8,73%</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a:t>
            </a:r>
            <a:r>
              <a:rPr lang="fr-FR" sz="800" b="1" dirty="0"/>
              <a:t>gain plafonné fixe de 12,00%</a:t>
            </a:r>
            <a:r>
              <a:rPr lang="fr-FR" sz="800" dirty="0"/>
              <a:t> par année écoulée depuis le 29/07/2022 </a:t>
            </a:r>
          </a:p>
          <a:p>
            <a:pPr marL="0" indent="0" algn="ctr">
              <a:lnSpc>
                <a:spcPct val="100000"/>
              </a:lnSpc>
              <a:spcBef>
                <a:spcPts val="0"/>
              </a:spcBef>
              <a:buNone/>
            </a:pPr>
            <a:r>
              <a:rPr lang="fr-FR" sz="800" dirty="0"/>
              <a:t>(Soit un Taux de Rendement Annuel net entre 9,16%</a:t>
            </a:r>
            <a:r>
              <a:rPr lang="fr-FR" sz="800" baseline="30000" dirty="0"/>
              <a:t>(2) </a:t>
            </a:r>
            <a:r>
              <a:rPr lang="fr-FR" sz="800" dirty="0"/>
              <a:t>et 10,74%</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258288"/>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annuelle</a:t>
            </a:r>
            <a:r>
              <a:rPr lang="fr-FR" sz="800" baseline="30000" dirty="0">
                <a:solidFill>
                  <a:schemeClr val="tx2"/>
                </a:solidFill>
              </a:rPr>
              <a:t>(1) </a:t>
            </a:r>
            <a:r>
              <a:rPr lang="fr-FR" sz="800" dirty="0">
                <a:solidFill>
                  <a:schemeClr val="tx2"/>
                </a:solidFill>
              </a:rPr>
              <a:t>à partir de la fin de l'année 1 jusqu'à la fin de l'année 4,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annuelle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700464" y="497465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just">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80% de son Cours Initial, l’investisseur reçoit, le 02 août 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70% de son Cours Initial, l’investisseur reçoit, le 02 août 2027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878799"/>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son Cours Initial et son cours final le 29/07/2027</a:t>
            </a:r>
          </a:p>
          <a:p>
            <a:pPr marL="0" indent="0" algn="ctr">
              <a:lnSpc>
                <a:spcPct val="100000"/>
              </a:lnSpc>
              <a:spcBef>
                <a:spcPts val="0"/>
              </a:spcBef>
              <a:buNone/>
            </a:pPr>
            <a:r>
              <a:rPr lang="fr-FR" sz="800" dirty="0"/>
              <a:t>(Soit un Taux de Rendement Annuel net inférieur ou égal à -7,80%</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entre de l'action la moins performante Bouygues SA et BNP Paribas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17953"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80% mais supérieur ou égal à 70% de son Cours Initial, l’investisseur reçoit, le 02 août 2027 : </a:t>
            </a:r>
          </a:p>
        </p:txBody>
      </p:sp>
      <p:sp>
        <p:nvSpPr>
          <p:cNvPr id="22" name="ZoneTexte 21">
            <a:extLst>
              <a:ext uri="{FF2B5EF4-FFF2-40B4-BE49-F238E27FC236}">
                <a16:creationId xmlns:a16="http://schemas.microsoft.com/office/drawing/2014/main" id="{CFB4D981-81FC-9D6B-FF91-3F11593C6302}"/>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Cours Initial en fin de année 1, puis décroît de 1,00% chaque année, pour atteindre 81 du Cours Initial à la fin du année 4.</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0E64D20-4BEF-9D52-A738-E939DAE9E488}"/>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3" name="Espace réservé du texte 36">
            <a:extLst>
              <a:ext uri="{FF2B5EF4-FFF2-40B4-BE49-F238E27FC236}">
                <a16:creationId xmlns:a16="http://schemas.microsoft.com/office/drawing/2014/main" id="{DF6D83DD-D517-7A33-022D-95B5C79B9F43}"/>
              </a:ext>
            </a:extLst>
          </p:cNvPr>
          <p:cNvSpPr txBox="1">
            <a:spLocks/>
          </p:cNvSpPr>
          <p:nvPr/>
        </p:nvSpPr>
        <p:spPr>
          <a:xfrm>
            <a:off x="1186723" y="3169026"/>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8,73%</a:t>
            </a:r>
            <a:r>
              <a:rPr lang="fr-FR" sz="800" baseline="30000" dirty="0"/>
              <a:t>(2)</a:t>
            </a:r>
            <a:r>
              <a:rPr lang="fr-FR" sz="800" dirty="0"/>
              <a:t> et 15,02%</a:t>
            </a:r>
            <a:r>
              <a:rPr lang="fr-FR" sz="800" baseline="30000" dirty="0"/>
              <a:t>(2)</a:t>
            </a:r>
            <a:r>
              <a:rPr lang="fr-FR" sz="800" dirty="0"/>
              <a:t>) </a:t>
            </a:r>
          </a:p>
        </p:txBody>
      </p:sp>
      <p:sp>
        <p:nvSpPr>
          <p:cNvPr id="4" name="Espace réservé du texte 11">
            <a:extLst>
              <a:ext uri="{FF2B5EF4-FFF2-40B4-BE49-F238E27FC236}">
                <a16:creationId xmlns:a16="http://schemas.microsoft.com/office/drawing/2014/main" id="{4AAB1197-9E26-30DF-4263-0FF4F93AF6B1}"/>
              </a:ext>
            </a:extLst>
          </p:cNvPr>
          <p:cNvSpPr txBox="1">
            <a:spLocks/>
          </p:cNvSpPr>
          <p:nvPr/>
        </p:nvSpPr>
        <p:spPr>
          <a:xfrm>
            <a:off x="285664" y="897648"/>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5" name="ZoneTexte 4">
            <a:extLst>
              <a:ext uri="{FF2B5EF4-FFF2-40B4-BE49-F238E27FC236}">
                <a16:creationId xmlns:a16="http://schemas.microsoft.com/office/drawing/2014/main" id="{64798689-4B89-EB9D-0E25-4CF8D548D6F4}"/>
              </a:ext>
            </a:extLst>
          </p:cNvPr>
          <p:cNvSpPr txBox="1"/>
          <p:nvPr/>
        </p:nvSpPr>
        <p:spPr>
          <a:xfrm>
            <a:off x="790749" y="1541746"/>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6" name="ZoneTexte 5">
            <a:extLst>
              <a:ext uri="{FF2B5EF4-FFF2-40B4-BE49-F238E27FC236}">
                <a16:creationId xmlns:a16="http://schemas.microsoft.com/office/drawing/2014/main" id="{0EF90391-0A90-49BA-DA69-FF18B3CEB0FD}"/>
              </a:ext>
            </a:extLst>
          </p:cNvPr>
          <p:cNvSpPr txBox="1"/>
          <p:nvPr/>
        </p:nvSpPr>
        <p:spPr>
          <a:xfrm>
            <a:off x="790749" y="2646253"/>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80% de son Cours Initial, l’investisseur reçoit, le 02 août 2027</a:t>
            </a:r>
            <a:r>
              <a:rPr lang="fr-FR" sz="800" b="1" baseline="30000" dirty="0">
                <a:solidFill>
                  <a:schemeClr val="tx2"/>
                </a:solidFill>
              </a:rPr>
              <a:t> </a:t>
            </a:r>
            <a:r>
              <a:rPr lang="fr-FR" sz="800" b="1" dirty="0">
                <a:solidFill>
                  <a:schemeClr val="tx2"/>
                </a:solidFill>
              </a:rPr>
              <a:t>: </a:t>
            </a:r>
          </a:p>
        </p:txBody>
      </p:sp>
      <p:sp>
        <p:nvSpPr>
          <p:cNvPr id="7" name="ZoneTexte 6">
            <a:extLst>
              <a:ext uri="{FF2B5EF4-FFF2-40B4-BE49-F238E27FC236}">
                <a16:creationId xmlns:a16="http://schemas.microsoft.com/office/drawing/2014/main" id="{D930E553-9835-0FF3-80B1-6767EAA49A5D}"/>
              </a:ext>
            </a:extLst>
          </p:cNvPr>
          <p:cNvSpPr txBox="1"/>
          <p:nvPr/>
        </p:nvSpPr>
        <p:spPr>
          <a:xfrm>
            <a:off x="790749" y="6386499"/>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70% de son cours de Référence, l’investisseur reçoit, le 02 août 2027</a:t>
            </a:r>
          </a:p>
        </p:txBody>
      </p:sp>
      <p:sp>
        <p:nvSpPr>
          <p:cNvPr id="8" name="Espace réservé du texte 36">
            <a:extLst>
              <a:ext uri="{FF2B5EF4-FFF2-40B4-BE49-F238E27FC236}">
                <a16:creationId xmlns:a16="http://schemas.microsoft.com/office/drawing/2014/main" id="{920C4643-E47A-80AD-EE65-79D69F00F506}"/>
              </a:ext>
            </a:extLst>
          </p:cNvPr>
          <p:cNvSpPr txBox="1">
            <a:spLocks/>
          </p:cNvSpPr>
          <p:nvPr/>
        </p:nvSpPr>
        <p:spPr>
          <a:xfrm>
            <a:off x="1096003" y="6994360"/>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son </a:t>
            </a:r>
            <a:r>
              <a:rPr lang="fr-FR" sz="800" dirty="0">
                <a:solidFill>
                  <a:schemeClr val="tx2"/>
                </a:solidFill>
              </a:rPr>
              <a:t>Cours Initial </a:t>
            </a:r>
            <a:r>
              <a:rPr lang="fr-FR" sz="800" dirty="0"/>
              <a:t>et son cours final le 29/07/2027</a:t>
            </a:r>
          </a:p>
          <a:p>
            <a:pPr marL="0" indent="0" algn="ctr">
              <a:lnSpc>
                <a:spcPct val="100000"/>
              </a:lnSpc>
              <a:spcBef>
                <a:spcPts val="0"/>
              </a:spcBef>
              <a:buNone/>
            </a:pPr>
            <a:r>
              <a:rPr lang="fr-FR" sz="800" dirty="0"/>
              <a:t>(Soit un Taux de Rendement Annuel net inférieur ou égal à 4,72%</a:t>
            </a:r>
          </a:p>
          <a:p>
            <a:pPr marL="0" indent="0" algn="ctr">
              <a:lnSpc>
                <a:spcPct val="100000"/>
              </a:lnSpc>
              <a:spcBef>
                <a:spcPts val="0"/>
              </a:spcBef>
              <a:buNone/>
            </a:pPr>
            <a:r>
              <a:rPr lang="fr-FR" sz="800" b="1" i="1" dirty="0"/>
              <a:t>L’investisseur subit alors une perte en capital partielle, voire totale</a:t>
            </a:r>
          </a:p>
        </p:txBody>
      </p:sp>
      <p:sp>
        <p:nvSpPr>
          <p:cNvPr id="9" name="Espace réservé du texte 36">
            <a:extLst>
              <a:ext uri="{FF2B5EF4-FFF2-40B4-BE49-F238E27FC236}">
                <a16:creationId xmlns:a16="http://schemas.microsoft.com/office/drawing/2014/main" id="{6727FAD9-AAEB-5358-4BAD-ACD04774D223}"/>
              </a:ext>
            </a:extLst>
          </p:cNvPr>
          <p:cNvSpPr txBox="1">
            <a:spLocks/>
          </p:cNvSpPr>
          <p:nvPr/>
        </p:nvSpPr>
        <p:spPr>
          <a:xfrm>
            <a:off x="1182913" y="5135549"/>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12,39%</a:t>
            </a:r>
            <a:r>
              <a:rPr lang="fr-FR" sz="800" baseline="30000" dirty="0">
                <a:latin typeface="+mn-lt"/>
              </a:rPr>
              <a:t>(2)</a:t>
            </a:r>
            <a:r>
              <a:rPr lang="fr-FR" sz="800" dirty="0">
                <a:latin typeface="+mn-lt"/>
              </a:rPr>
              <a:t>)</a:t>
            </a:r>
          </a:p>
        </p:txBody>
      </p:sp>
      <p:sp>
        <p:nvSpPr>
          <p:cNvPr id="10" name="ZoneTexte 9">
            <a:extLst>
              <a:ext uri="{FF2B5EF4-FFF2-40B4-BE49-F238E27FC236}">
                <a16:creationId xmlns:a16="http://schemas.microsoft.com/office/drawing/2014/main" id="{09678265-1F84-0E83-4BE0-8DD0E05B64B7}"/>
              </a:ext>
            </a:extLst>
          </p:cNvPr>
          <p:cNvSpPr txBox="1"/>
          <p:nvPr/>
        </p:nvSpPr>
        <p:spPr>
          <a:xfrm>
            <a:off x="790749" y="443513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80% mais supérieur ou égal à 70% de son Cours Initial, l’investisseur reçoit, le 02 août 2027 : </a:t>
            </a:r>
          </a:p>
        </p:txBody>
      </p:sp>
    </p:spTree>
    <p:extLst>
      <p:ext uri="{BB962C8B-B14F-4D97-AF65-F5344CB8AC3E}">
        <p14:creationId xmlns:p14="http://schemas.microsoft.com/office/powerpoint/2010/main" val="31215332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830A3F7-FDB6-49F5-B063-BA0EEEB331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20878</TotalTime>
  <Words>8786</Words>
  <Application>Microsoft Office PowerPoint</Application>
  <PresentationFormat>Personnalisé</PresentationFormat>
  <Paragraphs>355</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926</cp:revision>
  <cp:lastPrinted>2022-05-04T09:56:42Z</cp:lastPrinted>
  <dcterms:created xsi:type="dcterms:W3CDTF">2017-02-21T09:03:05Z</dcterms:created>
  <dcterms:modified xsi:type="dcterms:W3CDTF">2022-07-26T08:35:43Z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