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91" r:id="rId7"/>
    <p:sldId id="292" r:id="rId9"/>
    <p:sldId id="293" r:id="rId10"/>
    <p:sldId id="294" r:id="rId12"/>
    <p:sldId id="295" r:id="rId14"/>
    <p:sldId id="288" r:id="rId15"/>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1578" y="-123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2" Type="http://schemas.openxmlformats.org/officeDocument/2006/relationships/slide" Target="slides/slide8.xml"/><Relationship Id="rId14" Type="http://schemas.openxmlformats.org/officeDocument/2006/relationships/slide" Target="slides/slide10.xml"/><Relationship Id="rId15" Type="http://schemas.openxmlformats.org/officeDocument/2006/relationships/slide" Target="slides/slide11.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7" Type="http://schemas.openxmlformats.org/officeDocument/2006/relationships/slide" Target="slides/slide3.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26/07/2022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26/07/2022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t>Une fois le montant de l’enveloppe initiale atteint (30 000 000 EUR), la commercialisation de « guigui23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5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FR001400B4A4</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guigui23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GUIGUI23</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page 8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26 juillet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a:t>
            </a:r>
            <a:r>
              <a:rPr lang="fr-FR" sz="650" baseline="30000" dirty="0">
                <a:solidFill>
                  <a:schemeClr val="tx2"/>
                </a:solidFill>
              </a:rPr>
              <a:t> </a:t>
            </a:r>
            <a:r>
              <a:rPr lang="fr-FR" sz="650" dirty="0">
                <a:solidFill>
                  <a:schemeClr val="tx2"/>
                </a:solidFill>
                <a:latin typeface="+mn-lt"/>
              </a:rPr>
              <a:t>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dirty="0">
                <a:solidFill>
                  <a:schemeClr val="tx2"/>
                </a:solidFill>
                <a:latin typeface="+mn-lt"/>
              </a:rPr>
              <a:t>(3) dividendes non réinvestis et 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l’action la moins performante clôture à un cours strictement inférieur à 70%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finale⁽¹⁾, l’action la moins performante clôture à un cours strictement inférieur à 80% mais supérieur ou égal à 70%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annuelle du mécanisme de remboursement anticipé automatique</a:t>
            </a:r>
            <a:r>
              <a:rPr lang="fr-FR" sz="800" b="0" baseline="30000" dirty="0">
                <a:latin typeface="+mn-lt"/>
              </a:rPr>
              <a:t>(1)</a:t>
            </a:r>
            <a:r>
              <a:rPr lang="fr-FR" sz="800" b="0" dirty="0">
                <a:latin typeface="+mn-lt"/>
              </a:rPr>
              <a:t>, l’action la moins performante clôture à un cours supérieur ou égal à la barrière dégressive de remboursement anticipé automatique⁽¹⁾</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43228"/>
            <a:ext cx="6739266" cy="288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guigui23 » EST TRÈS SENSIBLE À UNE FAIBLE VARIATION DU cours DE l’action la moins performante AUTOUR DES SEUILS DE 70% ET DE 80% DE SON Cours Initial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de l'année 1, à la date de constatation correspondante, l’action la moins performante clôture à un cours strictement supérieur à la barrière dégressive de remboursement automatique⁽¹⁾. Le produit verse donc un coupon de 12,00% au titre du année.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années 2 à 4, aux dates de constatation correspondantes</a:t>
            </a:r>
            <a:r>
              <a:rPr lang="fr-FR" sz="800" baseline="30000" dirty="0"/>
              <a:t>(1)</a:t>
            </a:r>
            <a:r>
              <a:rPr lang="fr-FR" sz="800" dirty="0"/>
              <a:t>, l’action la moins performante clôture à un cours strictement inférieur au seuil de versement du coupon.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la moins performante clôture à un cours strictement inférieur à 70% de son Cours Initial (30% dans cet exemple). L’investisseur récupère alors le capital initialement investi diminué de l’intégralité de la baisse enregistrée par l’action la moins performante,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-20,11%</a:t>
            </a:r>
            <a:r>
              <a:rPr lang="fr-FR" sz="800" baseline="30000" dirty="0"/>
              <a:t>(2)</a:t>
            </a:r>
            <a:r>
              <a:rPr lang="fr-FR" sz="800" dirty="0"/>
              <a:t>, contre un taux de rendement annuel net négatif de </a:t>
            </a:r>
            <a:r>
              <a:rPr lang="fr-FR" sz="800" dirty="0">
                <a:solidFill>
                  <a:srgbClr val="000000"/>
                </a:solidFill>
              </a:rPr>
              <a:t>-22,13%</a:t>
            </a:r>
            <a:r>
              <a:rPr lang="fr-FR" sz="800" baseline="30000" dirty="0"/>
              <a:t>(2)</a:t>
            </a:r>
            <a:r>
              <a:rPr lang="fr-FR" sz="800" dirty="0"/>
              <a:t>, pour un investissement direct dans l’action la moins performante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de l'année 2, à la date de constatation correspondante</a:t>
            </a:r>
            <a:r>
              <a:rPr lang="fr-FR" sz="800" baseline="30000" dirty="0">
                <a:latin typeface="+mn-lt"/>
              </a:rPr>
              <a:t>(1)</a:t>
            </a:r>
            <a:r>
              <a:rPr lang="fr-FR" sz="800" dirty="0">
                <a:latin typeface="+mn-lt"/>
              </a:rPr>
              <a:t>, l’action la moins performante clôture à un cours strictement inférieur à la barrière dégressive de remboursement anticipé automatique⁽¹⁾ mais supérieur au seuil de versement du coupon. Le mécanisme de remboursement anticipé automatique n’est donc pas activé mais le produit verse un coupon de 12,00% au titre de l'année.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80% de son Cours Initial (70% dans cet exemple) mais strictement supérieur à 70% de son Cours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1,84%</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-7,80%</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guigui23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De l'année 1 au année 0, aux dates de constatation correspondantes</a:t>
            </a:r>
            <a:r>
              <a:rPr lang="fr-FR" sz="800" baseline="30000" dirty="0">
                <a:solidFill>
                  <a:schemeClr val="tx2"/>
                </a:solidFill>
              </a:rPr>
              <a:t>(1)</a:t>
            </a:r>
            <a:r>
              <a:rPr lang="fr-FR" sz="800" dirty="0">
                <a:solidFill>
                  <a:schemeClr val="tx2"/>
                </a:solidFill>
              </a:rPr>
              <a:t>, l’action la moins performante clôture à un cours supérieur au seuil de versement du coupon. Le produit verse alors un coupon de 12,00% au titre de chaque année.</a:t>
            </a:r>
          </a:p>
          <a:p>
            <a:pPr algn="just">
              <a:spcAft>
                <a:spcPts val="600"/>
              </a:spcAft>
            </a:pPr>
            <a:r>
              <a:rPr lang="fr-FR" sz="800" dirty="0">
                <a:solidFill>
                  <a:schemeClr val="tx2"/>
                </a:solidFill>
              </a:rPr>
              <a:t>Dès la fin de l'année 1, à la date de constatation correspondante</a:t>
            </a:r>
            <a:r>
              <a:rPr lang="fr-FR" sz="800" baseline="30000" dirty="0">
                <a:solidFill>
                  <a:schemeClr val="tx2"/>
                </a:solidFill>
              </a:rPr>
              <a:t>(1)</a:t>
            </a:r>
            <a:r>
              <a:rPr lang="fr-FR" sz="800" dirty="0">
                <a:solidFill>
                  <a:schemeClr val="tx2"/>
                </a:solidFill>
              </a:rPr>
              <a:t>, l’action la moins performante clôture à un cours supérieur à la barrière dégressive de remboursement anticipé automatique⁽¹⁾ (115% dans cet exemple). Le produit est alors automatiquement remboursé par anticipation. L’investisseur récupère l’intégralité du capital initial majoré du coupon de 12,00%.</a:t>
            </a:r>
          </a:p>
          <a:p>
            <a:pPr algn="just">
              <a:spcAft>
                <a:spcPts val="600"/>
              </a:spcAft>
            </a:pPr>
            <a:r>
              <a:rPr lang="fr-FR" sz="800" dirty="0">
                <a:solidFill>
                  <a:srgbClr val="04202E"/>
                </a:solidFill>
              </a:rPr>
              <a:t>Ce qui correspond à un taux de rendement annuel net de 36375,69%</a:t>
            </a:r>
            <a:r>
              <a:rPr lang="fr-FR" sz="800" baseline="30000" dirty="0">
                <a:solidFill>
                  <a:srgbClr val="04202E"/>
                </a:solidFill>
              </a:rPr>
              <a:t>(2)</a:t>
            </a:r>
            <a:r>
              <a:rPr lang="fr-FR" sz="800" dirty="0">
                <a:solidFill>
                  <a:srgbClr val="04202E"/>
                </a:solidFill>
              </a:rPr>
              <a:t>, contre un taux de rendement annuel net de </a:t>
            </a:r>
            <a:r>
              <a:rPr lang="fr-FR" sz="800" dirty="0"/>
              <a:t>13,68%</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12,00% par année.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BOUYGUES SA ET BNP PARIBAS</a:t>
            </a:r>
            <a:endParaRPr lang="fr-FR" sz="1200" cap="none" dirty="0">
              <a:solidFill>
                <a:srgbClr val="B9A049"/>
              </a:solidFill>
              <a:latin typeface="Futura PT" panose="020B0902020204020203" pitchFamily="34" charset="0"/>
            </a:endParaRP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25/07/2022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BOUYGUES SA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-5,84%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4,84%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4,45%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160,62%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71,52%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 BNP PARIBAS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-6,49%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28,82%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-3,72%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182,33%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60,26%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a:t>
            </a:r>
            <a:r>
              <a:rPr lang="fr-FR" sz="1200" cap="none" dirty="0">
                <a:solidFill>
                  <a:srgbClr val="B9A049"/>
                </a:solidFill>
                <a:latin typeface="Futura PT" panose="020B0902020204020203" pitchFamily="34" charset="0"/>
              </a:rPr>
              <a:t>BOUYGUES SA ET BNP PARIBAS</a:t>
            </a:r>
            <a:r>
              <a:rPr lang="fr-FR" sz="1200" cap="none" dirty="0">
                <a:latin typeface="Futura PT" panose="020B0902020204020203" pitchFamily="34" charset="0"/>
              </a:rPr>
              <a:t> ENTRE LE </a:t>
            </a:r>
            <a:r>
              <a:rPr lang="en-US" sz="1200" b="0" dirty="0">
                <a:solidFill>
                  <a:srgbClr val="B9A049"/>
                </a:solidFill>
                <a:effectLst/>
                <a:latin typeface="+mj-lt"/>
              </a:rPr>
              <a:t>25/07/2010</a:t>
            </a:r>
            <a:r>
              <a:rPr lang="en-US" sz="1200" dirty="0">
                <a:latin typeface="+mj-lt"/>
              </a:rPr>
              <a:t> </a:t>
            </a:r>
            <a:r>
              <a:rPr lang="fr-FR" sz="1200" cap="none">
                <a:latin typeface="Futura PT" panose="020B0902020204020203" pitchFamily="34" charset="0"/>
              </a:rPr>
              <a:t>ET LE </a:t>
            </a:r>
            <a:r>
              <a:rPr lang="fr-FR" sz="1200" cap="none">
                <a:solidFill>
                  <a:srgbClr val="B9A049"/>
                </a:solidFill>
                <a:latin typeface="Futura PT" panose="020B0902020204020203" pitchFamily="34" charset="0"/>
              </a:rPr>
              <a:t>25/07/2022</a:t>
            </a:r>
            <a:endParaRPr lang="fr-FR" sz="1200" cap="none" dirty="0">
              <a:solidFill>
                <a:srgbClr val="B9A049"/>
              </a:solidFill>
              <a:latin typeface="Futura PT" panose="020B0902020204020203" pitchFamily="34" charset="0"/>
            </a:endParaRP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26 juillet 2022,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221786558"/>
              </p:ext>
            </p:extLst>
          </p:nvPr>
        </p:nvGraphicFramePr>
        <p:xfrm>
          <a:off x="360894" y="929968"/>
          <a:ext cx="6837886" cy="7883120"/>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6247673"/>
                  </a:ext>
                </a:extLst>
              </a:tr>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l’action la moins performante.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Issuance B.V.(1)(véhicule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la moins performante entre Bouygues SA et BNP Paribas (dividendes non réinvestis et dividendes non réinvestis ; code Bloomberg : EN FP Equity et BNP FP Equity ; place de cotation : sponsorEuronext Paris SA et Euronext Paris SA ; www.bouygues.com et www.bnpparibas.com).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guigui23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cours de clôture entre de l'action la moins performante Bouygues SA et BNP Paribas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annuelle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29/07/2024, 29/07/2025, 29/07/2026, 29/07/2027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05/08/2022, 05/08/2022, 07/08/2023, 05/08/2024, 05/08/2025, 05/08/2026, 05/08/2027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05/08/2024, 05/08/2025, 05/08/2026</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80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287506" y="9710969"/>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com/FR001400B4A4-FR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837990"/>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87125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guigui23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guigui23 », vous êtes exposé pour une durée de 1 à 5 années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la performance positive ou négative de ce placement dépendant de l'évolution de l'action la moins performante Bouygues SA (dividendes non réinvestis ; code Bloomberg : EN FP Equity ; place de cotation : Euronext Paris SA ; www.bouygues.com) et BNP Paribas, la performance positive ou négative de ce placement dépendant de l'évolution de l'action la moins performante Bouygues SA et BNP Paribas (dividendes non réinvestis ; code Bloomberg : BNP FP Equity ; place de cotation : Euronext Paris SA ; www.bnpparibas.com).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70%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de l'année 1 jusqu'à la fin de l'année 4</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annuelle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automatique⁽¹⁾.</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12,00% par année </a:t>
            </a:r>
            <a:r>
              <a:rPr kumimoji="0" lang="fr-FR" sz="800" b="0" i="0" u="none" strike="noStrike" kern="1200" cap="none" spc="0" normalizeH="0" baseline="0" noProof="0" dirty="0">
                <a:ln>
                  <a:noFill/>
                </a:ln>
                <a:effectLst/>
                <a:uLnTx/>
                <a:uFillTx/>
                <a:latin typeface="Proxima Nova Rg"/>
                <a:ea typeface="+mn-ea"/>
                <a:cs typeface="+mn-cs"/>
              </a:rPr>
              <a:t>si, à une date de constatation annuelle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la barrière dégressive de remboursement automatique⁽¹⁾.</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30% par rapport à son Cours Initial, l’investisseur accepte de limiter ses gains en cas de forte hausse des marchés (taux de rendement annuel net maximum de 36375,69%</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guigui23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guigui23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guigui23 » ne peut constituer l’intégralité d’un portefeuille d’investissement. L’investisseur est exposé pour une durée de 1 à 5 années </a:t>
            </a:r>
            <a:r>
              <a:rPr lang="fr-FR" b="1" i="1" dirty="0">
                <a:solidFill>
                  <a:schemeClr val="tx1"/>
                </a:solidFill>
                <a:latin typeface="Proxima Nova Rg"/>
              </a:rPr>
              <a:t>l’action la moins performante,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763372"/>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annuelle</a:t>
            </a:r>
            <a:r>
              <a:rPr lang="fr-FR" sz="800" baseline="30000" dirty="0">
                <a:solidFill>
                  <a:schemeClr val="tx2"/>
                </a:solidFill>
              </a:rPr>
              <a:t>(1) </a:t>
            </a:r>
            <a:r>
              <a:rPr lang="fr-FR" sz="800" dirty="0">
                <a:solidFill>
                  <a:schemeClr val="tx2"/>
                </a:solidFill>
              </a:rPr>
              <a:t>et à la date de constatation finale, on compare le cours de l’action la moins performante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entre de l'action la moins performante Bouygues SA et BNP Paribas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annuelle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la barrière dégressive de remboursement automatique⁽¹⁾</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12,00%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annuelle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a:t>
            </a:r>
            <a:r>
              <a:rPr lang="fr-FR" sz="800" b="1" dirty="0">
                <a:solidFill>
                  <a:schemeClr val="tx2"/>
                </a:solidFill>
                <a:latin typeface="Proxima Nova Rg" panose="02000506030000020004" pitchFamily="2" charset="0"/>
              </a:rPr>
              <a:t>strictement inférieur à la barrière dégressive de remboursement automatique⁽¹⁾,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8,73%</a:t>
            </a:r>
            <a:r>
              <a:rPr lang="fr-FR" sz="800" baseline="30000" dirty="0"/>
              <a:t>(2)</a:t>
            </a:r>
            <a:r>
              <a:rPr lang="fr-FR" sz="800" dirty="0"/>
              <a:t> et 15,02%</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 juillet 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80% de son Cours Initial, l’investisseur reçoit, le 02 août 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70% de son Cours Initial, l’investisseur reçoit, le 02 août 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son Cours Initial et son cours final le 29/07/2027</a:t>
            </a:r>
          </a:p>
          <a:p>
            <a:pPr marL="0" indent="0" algn="ctr">
              <a:lnSpc>
                <a:spcPct val="100000"/>
              </a:lnSpc>
              <a:spcBef>
                <a:spcPts val="0"/>
              </a:spcBef>
              <a:buNone/>
            </a:pPr>
            <a:r>
              <a:rPr lang="fr-FR" sz="800" dirty="0"/>
              <a:t>(Soit un taux de rendement annuel net inférieur ou égal à 4,72%</a:t>
            </a:r>
            <a:r>
              <a:rPr lang="fr-FR" sz="800" baseline="30000" dirty="0"/>
              <a:t>(2)</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12,39%</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80% mais supérieur ou égal à 70% de son Cours Initial, l’investisseur reçoit, le 02 août 2027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9,16%</a:t>
            </a:r>
            <a:r>
              <a:rPr lang="fr-FR" sz="800" baseline="30000" dirty="0"/>
              <a:t>(2) </a:t>
            </a:r>
            <a:r>
              <a:rPr lang="fr-FR" sz="800" dirty="0"/>
              <a:t>et 16,13%</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annuelle</a:t>
            </a:r>
            <a:r>
              <a:rPr lang="fr-FR" sz="800" baseline="30000" dirty="0">
                <a:solidFill>
                  <a:schemeClr val="tx2"/>
                </a:solidFill>
              </a:rPr>
              <a:t>(1) </a:t>
            </a:r>
            <a:r>
              <a:rPr lang="fr-FR" sz="800" dirty="0">
                <a:solidFill>
                  <a:schemeClr val="tx2"/>
                </a:solidFill>
              </a:rPr>
              <a:t>à partir de la fin de l'année 1 et jusqu’à la fin de l'année 4, on compare le cours de clôture de l'action la moins performante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annuelle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la barrière dégressive de remboursement anticipé automatique⁽¹⁾,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Cours Initial en fin de année 1, puis décroît de 1,00% chaque année, pour atteindre 81 du Cours Initial à la fin du année 4.</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annuelle</a:t>
            </a:r>
            <a:r>
              <a:rPr lang="fr-FR" sz="800" baseline="30000" dirty="0">
                <a:solidFill>
                  <a:srgbClr val="000000"/>
                </a:solidFill>
              </a:rPr>
              <a:t>(1)</a:t>
            </a:r>
            <a:r>
              <a:rPr lang="fr-FR" sz="800" dirty="0">
                <a:solidFill>
                  <a:srgbClr val="000000"/>
                </a:solidFill>
              </a:rPr>
              <a:t>, </a:t>
            </a:r>
            <a:r>
              <a:rPr lang="fr-FR" sz="800" dirty="0"/>
              <a:t>l’investisseur peut recevoir un coupon de 12,00% dès lors que l’action la moins performante clôture à un cours supérieur ou égal à la barrière dégressive de remboursement automatique⁽¹⁾</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de l'année 1 jusqu'à la fin de l'année 4, si à l’une des dates de constatation annuelle correspondantes</a:t>
            </a:r>
            <a:r>
              <a:rPr lang="fr-FR" sz="800" baseline="30000" dirty="0">
                <a:solidFill>
                  <a:srgbClr val="000000"/>
                </a:solidFill>
              </a:rPr>
              <a:t>(1)</a:t>
            </a:r>
            <a:r>
              <a:rPr lang="fr-FR" sz="800" dirty="0">
                <a:solidFill>
                  <a:srgbClr val="000000"/>
                </a:solidFill>
              </a:rPr>
              <a:t> l’action la moins performante clôture à un cours supérieur ou égal à la barrière dégressive de remboursement anticipé automatique⁽¹⁾,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12,00% (soit un taux de rendement annuel net maximum de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la moins performante clôture à un cours supérieur ou égal à 70% de son Cours Initial, l’investisseur récupère alors l’intégralité de son capital initial (soit un taux de rendement annuel net maximum de 15,02%</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guigui23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la moins performante enregistre une baisse supérieure à 30%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1 à 5 années.</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12,00% par année </a:t>
            </a:r>
            <a:r>
              <a:rPr lang="fr-FR" sz="800" dirty="0">
                <a:solidFill>
                  <a:srgbClr val="000000"/>
                </a:solidFill>
              </a:rPr>
              <a:t>(soit un taux de rendement annuel net maximum de 15,02%</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guigui23 » est très sensible à une faible variation du cours de clôture de l'action la moins performante autour des seuils de </a:t>
            </a:r>
            <a:r>
              <a:rPr lang="fr-FR" sz="800" dirty="0">
                <a:solidFill>
                  <a:srgbClr val="000000"/>
                </a:solidFill>
                <a:effectLst/>
                <a:ea typeface="Calibri" panose="020F0502020204030204" pitchFamily="34" charset="0"/>
              </a:rPr>
              <a:t>la barrière dégressive de remboursement automatique⁽¹⁾ et la barrière dégressive de remboursement anticipé automatique⁽¹⁾ </a:t>
            </a:r>
            <a:r>
              <a:rPr lang="fr-FR" sz="800" dirty="0">
                <a:effectLst/>
                <a:ea typeface="Calibri" panose="020F0502020204030204" pitchFamily="34" charset="0"/>
              </a:rPr>
              <a:t>en cours de vie, et des seuils de 80% et 70% de son Cours Initial à la date de constatation finale</a:t>
            </a:r>
            <a:r>
              <a:rPr lang="fr-FR" sz="800" baseline="30000" dirty="0">
                <a:effectLst/>
                <a:ea typeface="Calibri" panose="020F0502020204030204" pitchFamily="34" charset="0"/>
              </a:rPr>
              <a:t>(1)</a:t>
            </a:r>
            <a:r>
              <a:rPr lang="fr-FR" sz="800"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http://purl.org/dc/terms/"/>
    <ds:schemaRef ds:uri="514a554b-82b0-4359-b247-fc84018a95f0"/>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ef624bc2-1644-4d69-8362-5c28ca496374"/>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20781</TotalTime>
  <Words>11167</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996</cp:revision>
  <cp:lastPrinted>2022-07-13T14:13:17Z</cp:lastPrinted>
  <dcterms:created xsi:type="dcterms:W3CDTF">2017-02-21T09:03:05Z</dcterms:created>
  <dcterms:modified xsi:type="dcterms:W3CDTF">2022-07-26T10:07:06Z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