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207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guigui234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guigui234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GUIGUI234</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26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inférieur à 80%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annuelle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guigui234 » EST TRÈS SENSIBLE À UNE FAIBLE VARIATION DU cours DE l’action la moins performante AUTOUR DES SEUILS DE 70% ET DE 80%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 l’action la moins performante clôture à un cours strictement supérieur à la barrière dégressive de remboursement automatique⁽¹⁾. Le produit verse donc un coupon de 12,00%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(1)</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70%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-18,99%</a:t>
            </a:r>
            <a:r>
              <a:rPr lang="fr-FR" sz="800" baseline="30000" dirty="0"/>
              <a:t>(2)</a:t>
            </a:r>
            <a:r>
              <a:rPr lang="fr-FR" sz="800" dirty="0"/>
              <a:t>, contre un taux de rendement annuel net négatif de </a:t>
            </a:r>
            <a:r>
              <a:rPr lang="fr-FR" sz="800" dirty="0">
                <a:solidFill>
                  <a:srgbClr val="000000"/>
                </a:solidFill>
              </a:rPr>
              <a:t>-22,13%</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de l'année 2, à la date de constatation correspondante</a:t>
            </a:r>
            <a:r>
              <a:rPr lang="fr-FR" sz="800" baseline="30000" dirty="0">
                <a:latin typeface="+mn-lt"/>
              </a:rPr>
              <a:t>(1)</a:t>
            </a:r>
            <a:r>
              <a:rPr lang="fr-FR" sz="800" dirty="0">
                <a:latin typeface="+mn-lt"/>
              </a:rPr>
              <a:t>,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12,00% au titre de l'année.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Initial (70%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1,84%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guigui234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De l'année 1 au année 0, aux dates de constatation correspondantes</a:t>
            </a:r>
            <a:r>
              <a:rPr lang="fr-FR" sz="800" baseline="30000" dirty="0">
                <a:solidFill>
                  <a:schemeClr val="tx2"/>
                </a:solidFill>
              </a:rPr>
              <a:t>(1)</a:t>
            </a:r>
            <a:r>
              <a:rPr lang="fr-FR" sz="800" dirty="0">
                <a:solidFill>
                  <a:schemeClr val="tx2"/>
                </a:solidFill>
              </a:rPr>
              <a:t>, l’action la moins performante clôture à un cours supérieur au seuil de versement du coupon. Le produit verse alors un coupon de 12,00% au titre de chaque année.</a:t>
            </a:r>
          </a:p>
          <a:p>
            <a:pPr algn="just">
              <a:spcAft>
                <a:spcPts val="600"/>
              </a:spcAft>
            </a:pPr>
            <a:r>
              <a:rPr lang="fr-FR" sz="800" dirty="0">
                <a:solidFill>
                  <a:schemeClr val="tx2"/>
                </a:solidFill>
              </a:rPr>
              <a:t>Dès la fin de l'année 1,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la barrière dégressive de remboursement anticipé automatique⁽¹⁾ (115% dans cet exemple). Le produit est alors automatiquement remboursé par anticipation. L’investisseur récupère l’intégralité du capital initial majoré du coupon de 12,00%.</a:t>
            </a:r>
          </a:p>
          <a:p>
            <a:pPr algn="just">
              <a:spcAft>
                <a:spcPts val="600"/>
              </a:spcAft>
            </a:pPr>
            <a:r>
              <a:rPr lang="fr-FR" sz="800" dirty="0">
                <a:solidFill>
                  <a:srgbClr val="04202E"/>
                </a:solidFill>
              </a:rPr>
              <a:t>Ce qui correspond à un taux de rendement annuel net de 0%</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12,00%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ET BNP PARIBAS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25/07/2022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71,52%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28,82%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182,33%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60,26%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BOUYGUES SA ET BNP PARIBAS</a:t>
            </a:r>
            <a:r>
              <a:rPr lang="fr-FR" sz="1200" cap="none" dirty="0">
                <a:latin typeface="Futura PT" panose="020B0902020204020203" pitchFamily="34" charset="0"/>
              </a:rPr>
              <a:t> ENTRE LE </a:t>
            </a:r>
            <a:r>
              <a:rPr lang="en-US" sz="1200" b="0" dirty="0">
                <a:solidFill>
                  <a:srgbClr val="B9A049"/>
                </a:solidFill>
                <a:effectLst/>
                <a:latin typeface="+mj-lt"/>
              </a:rPr>
              <a:t>25/07/2010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25/07/2022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26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Bouygues SA et BNP Paribas ( dividendes non réinvestis et dividendes non réinvestis ; code Bloomberg : EN FP Equity et BNP FP Equity ; place de cotation : sponsor Euronext Paris SA et Euronext Paris SA ; www.bouygues.com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guigui234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entre de l'action la moins performante Bouygues SA et BNP Paribas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29/07/2024, 29/07/2025, 29/07/2026,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100% du Cours Initial en fin d'année 1, puis décroît de 1,00% chaque année, pour atteindre 81% du Cours Initial à la fin du année 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guigui234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guigui234 », vous êtes exposé pour une durée de 1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error.</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12,00% par année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remboursement automatique⁽¹⁾</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la moins performante clôture à un cours supérieur ou égal à 80%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des marchés (taux de rendement annuel net maximum de 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guigui234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guigui234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guigui234 » ne peut constituer l’intégralité d’un portefeuille d’investissement. L’investisseur est exposé pour une durée de 1 à 5 années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entre de l'action la moins performante Bouygues SA et BNP Paribas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automatique⁽¹⁾</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12,00%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remboursement automatique⁽¹⁾,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8,73%</a:t>
            </a:r>
            <a:r>
              <a:rPr lang="fr-FR" sz="800" baseline="30000" dirty="0"/>
              <a:t>(2)</a:t>
            </a:r>
            <a:r>
              <a:rPr lang="fr-FR" sz="800" dirty="0"/>
              <a:t> et 7,48%</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02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70% de son Cours Initial, l’investisseur reçoit, le 02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Initial et son cours final le 29/07/2027</a:t>
            </a:r>
          </a:p>
          <a:p>
            <a:pPr marL="0" indent="0" algn="ctr">
              <a:lnSpc>
                <a:spcPct val="100000"/>
              </a:lnSpc>
              <a:spcBef>
                <a:spcPts val="0"/>
              </a:spcBef>
              <a:buNone/>
            </a:pPr>
            <a:r>
              <a:rPr lang="fr-FR" sz="800" dirty="0"/>
              <a:t>(Soit un taux de rendement annuel net inférieur ou égal à -2,67%</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4,89%</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70% de son Cours Initial, l’investisseur reçoit, le 02 août 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9,16%</a:t>
            </a:r>
            <a:r>
              <a:rPr lang="fr-FR" sz="800" baseline="30000" dirty="0"/>
              <a:t>(2) </a:t>
            </a:r>
            <a:r>
              <a:rPr lang="fr-FR" sz="800" dirty="0"/>
              <a:t>et 6,56%</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et jusqu’à la fin de l'année 4,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l'année 1, puis décroît de 1,00% chaque année, pour atteindre 81 du Cours Initial à la fin du année 4.</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(1)</a:t>
            </a:r>
            <a:r>
              <a:rPr lang="fr-FR" sz="800" dirty="0">
                <a:solidFill>
                  <a:srgbClr val="000000"/>
                </a:solidFill>
              </a:rPr>
              <a:t>, </a:t>
            </a:r>
            <a:r>
              <a:rPr lang="fr-FR" sz="800" dirty="0"/>
              <a:t>l’investisseur peut recevoir un coupon de 12,00% dès lors que l’action la moins performante clôture à un cours supérieur ou égal à la barrière dégressive de remboursement automatique⁽¹⁾</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4, si à l’une des dates de constatation annuelle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12,00%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70% de son Cours Initial, l’investisseur récupère alors l’intégralité de son capital initial (soit un taux de rendement annuel net maximum de 7,48%</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guigui234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5 années.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12,00% par année </a:t>
            </a:r>
            <a:r>
              <a:rPr lang="fr-FR" sz="800" dirty="0">
                <a:solidFill>
                  <a:srgbClr val="000000"/>
                </a:solidFill>
              </a:rPr>
              <a:t>(soit un taux de rendement annuel net maximum de 7,48%</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guigui234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la barrière dégressive de remboursement automatique⁽¹⁾ et la barrière dégressive de remboursement anticipé automatique⁽¹⁾ </a:t>
            </a:r>
            <a:r>
              <a:rPr lang="fr-FR" sz="800" dirty="0">
                <a:effectLst/>
                <a:ea typeface="Calibri" panose="020F0502020204030204" pitchFamily="34" charset="0"/>
              </a:rPr>
              <a:t>en cours de vie, et des seuils de 80% et 70% de son Cours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20784</TotalTime>
  <Words>11164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1000</cp:revision>
  <cp:lastPrinted>2022-07-13T14:13:17Z</cp:lastPrinted>
  <dcterms:created xsi:type="dcterms:W3CDTF">2017-02-21T09:03:05Z</dcterms:created>
  <dcterms:modified xsi:type="dcterms:W3CDTF">2022-07-26T11:45:04Z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