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94" r:id="rId12"/>
    <p:sldId id="295" r:id="rId14"/>
    <p:sldId id="288" r:id="rId15"/>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50" d="100"/>
          <a:sy n="150" d="100"/>
        </p:scale>
        <p:origin x="1122" y="-496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kopkpopok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20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75%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95% mais supérieur ou égal à 75%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kopkpopok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75% ET DE 95%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clôture à un cours strictement supérieur à 95% de son Cours Initial.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correspondantes⁽¹⁾, l’action clôture à un cours strictement inférieur à 95% de son Cours Initial.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75%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a:t>
            </a:r>
            <a:r>
              <a:rPr lang="fr-FR" sz="800" baseline="30000" dirty="0"/>
              <a:t>⁽²⁾</a:t>
            </a:r>
            <a:r>
              <a:rPr lang="fr-FR" sz="800" dirty="0"/>
              <a:t>, contre un Taux de Rendement Annuel net négatif de </a:t>
            </a:r>
            <a:r>
              <a:rPr lang="fr-FR" sz="800" dirty="0">
                <a:solidFill>
                  <a:srgbClr val="000000"/>
                </a:solidFill>
                <a:highlight>
                  <a:srgbClr val="00FFFF"/>
                </a:highlight>
              </a:rPr>
              <a:t>-12,21%</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la barrière dégressive de remboursement anticipé automatique mais supérieur au seuil de versement du coupon. Le mécanisme de remboursement anticipé automatique n’est donc pas activé mais le produit verse un coupon de 1,00%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95% de son Cours Initial (65% dans cet exemple) mais strictement supérieur à 75%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-5,17%</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supérieur à 95% de son Cours Initial.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la barrière dégressive de remboursement anticipé automatique (115% dans cet exemple). Le produit est alors automatiquement remboursé par anticipation. L’investisseur récupère l’intégralité du capital initial majoré d’un coupon de 1,00%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2,87%</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13,68%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20 juin 2022</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19/06/2022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13,61%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160,21%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86,95%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19 JUIN 2010</a:t>
            </a:r>
            <a:r>
              <a:rPr lang="en-US" sz="1200" dirty="0">
                <a:latin typeface="+mj-lt"/>
              </a:rPr>
              <a:t> </a:t>
            </a:r>
            <a:r>
              <a:rPr lang="fr-FR" sz="1200" cap="none" dirty="0">
                <a:latin typeface="Futura PT" panose="020B0902020204020203" pitchFamily="34" charset="0"/>
              </a:rPr>
              <a:t>ET LE 19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19 JUIN 2022</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19 JUIN 2022</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2" name="ZoneTexte 21">
            <a:extLst>
              <a:ext uri="{FF2B5EF4-FFF2-40B4-BE49-F238E27FC236}">
                <a16:creationId xmlns:a16="http://schemas.microsoft.com/office/drawing/2014/main" id="{BD821271-F0D2-16DA-E9D8-13C9340158C3}"/>
              </a:ext>
            </a:extLst>
          </p:cNvPr>
          <p:cNvSpPr txBox="1"/>
          <p:nvPr/>
        </p:nvSpPr>
        <p:spPr>
          <a:xfrm>
            <a:off x="1524761" y="8002768"/>
            <a:ext cx="4056888" cy="230832"/>
          </a:xfrm>
          <a:prstGeom prst="rect">
            <a:avLst/>
          </a:prstGeom>
          <a:noFill/>
        </p:spPr>
        <p:txBody>
          <a:bodyPr wrap="square">
            <a:spAutoFit/>
          </a:bodyPr>
          <a:lstStyle/>
          <a:p>
            <a:r>
              <a:rPr lang="en-US" sz="900" dirty="0"/>
              <a:t>&lt;</a:t>
            </a:r>
            <a:r>
              <a:rPr lang="en-US" sz="900" b="0" dirty="0" err="1">
                <a:solidFill>
                  <a:srgbClr val="CE9178"/>
                </a:solidFill>
                <a:effectLst/>
                <a:latin typeface="Consolas" panose="020B0609020204030204" pitchFamily="49" charset="0"/>
              </a:rPr>
              <a:t>tickersname</a:t>
            </a:r>
            <a:r>
              <a:rPr lang="en-US" sz="900" dirty="0"/>
              <a:t>&gt;</a:t>
            </a: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r>
              <a:rPr lang="en-US" sz="1200" dirty="0">
                <a:latin typeface="Futura PT" panose="020B0902020204020203" pitchFamily="34" charset="0"/>
              </a:rPr>
              <a:t>&lt;</a:t>
            </a:r>
            <a:r>
              <a:rPr lang="en-US" sz="1200" dirty="0" err="1">
                <a:latin typeface="Futura PT" panose="020B0902020204020203" pitchFamily="34" charset="0"/>
              </a:rPr>
              <a:t>tickersname</a:t>
            </a:r>
            <a:r>
              <a:rPr lang="en-US" sz="1200" dirty="0">
                <a:latin typeface="Futura PT" panose="020B0902020204020203" pitchFamily="34" charset="0"/>
              </a:rPr>
              <a:t>&gt;</a:t>
            </a:r>
          </a:p>
        </p:txBody>
      </p:sp>
      <p:pic>
        <p:nvPicPr>
          <p:cNvPr id="24" name="Picture 23"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95 </a:t>
            </a:r>
            <a:r>
              <a:rPr kumimoji="0" lang="fr-FR" sz="800" b="0" i="0" u="none" strike="noStrike" kern="1200" cap="none" spc="0" normalizeH="0" baseline="0" noProof="0" dirty="0">
                <a:ln>
                  <a:noFill/>
                </a:ln>
                <a:effectLst/>
                <a:uLnTx/>
                <a:uFillTx/>
                <a:latin typeface="Proxima Nova Rg"/>
                <a:ea typeface="+mn-ea"/>
                <a:cs typeface="+mn-cs"/>
              </a:rPr>
              <a:t>, ou si à la date de constatation finale(¹), l’action clôture à un cours supérieur ou égal à 84%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 les investisseurs recevront en contrepartie l’intégralité du capital initial si l’action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Cours Initial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kopkpopok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⁽²⁾ </a:t>
            </a:r>
            <a:r>
              <a:rPr lang="fr-FR" sz="800" dirty="0"/>
              <a:t>et </a:t>
            </a:r>
            <a:r>
              <a:rPr lang="fr-FR" sz="800" dirty="0">
                <a:highlight>
                  <a:srgbClr val="FFFF00"/>
                </a:highlight>
              </a:rPr>
              <a:t>2,92%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84%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75% de </a:t>
            </a:r>
            <a:r>
              <a:rPr lang="fr-FR" sz="800" b="1">
                <a:solidFill>
                  <a:schemeClr val="tx2"/>
                </a:solidFill>
              </a:rPr>
              <a:t>son Cours Initial, </a:t>
            </a:r>
            <a:r>
              <a:rPr lang="fr-FR" sz="800" b="1" dirty="0">
                <a:solidFill>
                  <a:schemeClr val="tx2"/>
                </a:solidFill>
              </a:rPr>
              <a:t>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a:t>
            </a:r>
            <a:r>
              <a:rPr lang="fr-FR" sz="800"/>
              <a:t>à -3,80%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84% mais supérieur ou égal à 75%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Initial  en fin de trimestre 4, puis décroît de 1,00% chaque trimestre, pour atteindre 85% du Cours Initial à la fin du trimestre 39. La barrière de remboursement anticipé automatique est dégressive au fil du temps. Elle est fixée à &lt;BAC&gt; du Cours Initial  en fin de &lt;F0&gt; 4, puis décroît de 1,00% chaque &lt;F0&gt;, pour atteindre &lt;ABDAC&gt;% du Cours Initial à la fin du &lt;F0&gt; 39.</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l’action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84% de son Cours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84% de son Cours Initial mais supérieur ou égal à 75% de ce dernier, l’investisseur récupère l’intégralité de son capital initialement investi. Le capital n’est donc exposé à un risque de perte à l’échéance⁽¹⁾ que si l’action clôture à un cours strictement inférieur à 75% de son Cours Initial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25%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cours de clôture de l'action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84% et 75%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95% de son Cours Initial</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ainsi que les coupons mémorisés au préalable (soit un Taux de Rendement Annuel net maximum de</a:t>
            </a:r>
            <a:r>
              <a:rPr lang="fr-FR" sz="800" dirty="0">
                <a:solidFill>
                  <a:srgbClr val="000000"/>
                </a:solidFill>
                <a:highlight>
                  <a:srgbClr val="00FFFF"/>
                </a:highlight>
              </a:rPr>
              <a:t>3,01%</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clôture à un cours supérieur ou égal à 75% de son Cours Initial, l’investisseur récupère alors l’intégralité de son capital initialement investi (soit un Taux de Rendement Annuel net maximum de </a:t>
            </a:r>
            <a:r>
              <a:rPr lang="fr-FR" sz="800" dirty="0">
                <a:solidFill>
                  <a:srgbClr val="000000"/>
                </a:solidFill>
                <a:highlight>
                  <a:srgbClr val="00FFFF"/>
                </a:highlight>
              </a:rPr>
              <a:t>3,01%</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25%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kopkpopok » est très sensible à une faible variation du cours de clôture de l'action autour du seuil de </a:t>
            </a:r>
            <a:r>
              <a:rPr lang="fr-FR" sz="800" dirty="0">
                <a:solidFill>
                  <a:srgbClr val="000000"/>
                </a:solidFill>
                <a:effectLst/>
                <a:ea typeface="Calibri" panose="020F0502020204030204" pitchFamily="34" charset="0"/>
              </a:rPr>
              <a:t>95% de son Cours Initial   </a:t>
            </a:r>
            <a:r>
              <a:rPr lang="fr-FR" sz="800" dirty="0">
                <a:effectLst/>
                <a:ea typeface="Calibri" panose="020F0502020204030204" pitchFamily="34" charset="0"/>
              </a:rPr>
              <a:t>en cours de vie, et des seuils de 95% et 75%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20542</TotalTime>
  <Words>8876</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Consolas</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915</cp:revision>
  <cp:lastPrinted>2022-05-04T09:56:42Z</cp:lastPrinted>
  <dcterms:created xsi:type="dcterms:W3CDTF">2017-02-21T09:03:05Z</dcterms:created>
  <dcterms:modified xsi:type="dcterms:W3CDTF">2022-06-17T12:19:04Z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