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83" r:id="rId5"/>
    <p:sldId id="291" r:id="rId6"/>
    <p:sldId id="292" r:id="rId7"/>
    <p:sldId id="293" r:id="rId8"/>
    <p:sldId id="294" r:id="rId9"/>
    <p:sldId id="295" r:id="rId10"/>
    <p:sldId id="288" r:id="rId11"/>
    <p:sldId id="296" r:id="rId12"/>
    <p:sldId id="297" r:id="rId13"/>
  </p:sldIdLst>
  <p:sldSz cx="7559675" cy="10691813"/>
  <p:notesSz cx="6797675" cy="9928225"/>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337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02 novembre 2022 (inclus). </a:t>
            </a:r>
            <a:r>
              <a:rPr lang="fr-FR" sz="800" cap="none" dirty="0"/>
              <a:t>Une fois le montant de l’enveloppe initiale atteint (30 000 000 EUR), la commercialisation de « Milan » peut cesser à tout moment sans préavis avant le 02 novembre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Milan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MILAN</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28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Milan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02/11/2022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Milan », vous êtes exposé pour une durée de 12 à 72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et Airbus SE, la performance positive ou négative de ce placement dépendant de l'évolution de l'action la moins performante entre Bouygues SA (dividendes non réinvestis ; code Bloomberg : EN FP Equity ; place de cotation : Euronext Paris SA ; www.bouygues.com) et Airbus SE (dividendes non réinvestis ; code Bloomberg : AIR FP Equity ; place de cotation : Euronext Paris SA ; www.airbus.com).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 mois 12 jusqu'à la fin de l' mois 71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1,20% par mois soit (14,40%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60% de son Cours de Référence</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finale⁽¹⁾, l’action la moins performante clôture à un cours supérieur ou égal à 60%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(taux de rendement annuel net maximum de 14,15%</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Milan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Milan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Milan » ne peut constituer l’intégralité d’un portefeuille d’investissement. L’investisseur est exposé pour une durée de 12 à 72 mois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endParaRP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et à la date de constatation finale,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entre l’action la moins performante Bouygues SA et Airbus SE le plus bas observé aux dates suivantes : 
02/10/2022, 02/11/2022.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60%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1,20%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60% de son Cours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endParaRPr/>
          </a:p>
        </p:txBody>
      </p:sp>
    </p:spTree>
    <p:extLst>
      <p:ext uri="{BB962C8B-B14F-4D97-AF65-F5344CB8AC3E}">
        <p14:creationId xmlns:p14="http://schemas.microsoft.com/office/powerpoint/2010/main" val="32154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9,78%</a:t>
            </a:r>
            <a:r>
              <a:rPr lang="fr-FR" sz="800" baseline="30000" dirty="0"/>
              <a:t>(2)</a:t>
            </a:r>
            <a:r>
              <a:rPr lang="fr-FR" sz="800" dirty="0"/>
              <a:t> et 14,15%</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 novembre 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de Référence, l’investisseur reçoit, le 09 novembre 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09 novembre 2028</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de Référence et son cours final le 02/11/2028</a:t>
            </a:r>
          </a:p>
          <a:p>
            <a:pPr marL="0" indent="0" algn="ctr">
              <a:lnSpc>
                <a:spcPct val="100000"/>
              </a:lnSpc>
              <a:spcBef>
                <a:spcPts val="0"/>
              </a:spcBef>
              <a:buNone/>
            </a:pPr>
            <a:r>
              <a:rPr lang="fr-FR" sz="800" dirty="0"/>
              <a:t>(Soit un taux de rendement annuel net inférieur ou égal à 8,48%</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14,00%</a:t>
            </a:r>
            <a:r>
              <a:rPr lang="fr-FR" sz="800" baseline="30000" dirty="0">
                <a:latin typeface="+mn-lt"/>
              </a:rPr>
              <a:t>(2)</a:t>
            </a:r>
            <a:r>
              <a:rPr lang="fr-FR" sz="800" dirty="0">
                <a:latin typeface="+mn-lt"/>
              </a:rPr>
              <a:t>)</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9,66%</a:t>
            </a:r>
            <a:r>
              <a:rPr lang="fr-FR" sz="800" baseline="30000" dirty="0"/>
              <a:t>(2) </a:t>
            </a:r>
            <a:r>
              <a:rPr lang="fr-FR" sz="800" dirty="0"/>
              <a:t>et 14,15%</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de l' mois 12 et jusqu’à la fin de l' mois 71,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l' mois 12, puis décroît de 1,00% chaque mois, pour atteindre 61 du Cours de Référence à la fin du mois 71.</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(1)</a:t>
            </a:r>
            <a:r>
              <a:rPr lang="fr-FR" sz="800" dirty="0">
                <a:solidFill>
                  <a:srgbClr val="000000"/>
                </a:solidFill>
              </a:rPr>
              <a:t>, </a:t>
            </a:r>
            <a:r>
              <a:rPr lang="fr-FR" sz="800" dirty="0"/>
              <a:t>l’investisseur peut recevoir un coupon de 1,20% dès lors que l’action la moins performante clôture à un cours supérieur ou égal à 60% de son Cours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 mois 12 jusqu'à la fin de l' mois 71, si à l’une des dates de constatation mensuelle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1,20% ainsi que les coupons mémorisés au préalable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(soit un taux de rendement annuel net maximum de 14,15%</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Milan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12 à 72 mois.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 par mois </a:t>
            </a:r>
            <a:r>
              <a:rPr lang="fr-FR" sz="800" dirty="0">
                <a:solidFill>
                  <a:srgbClr val="000000"/>
                </a:solidFill>
              </a:rPr>
              <a:t>(soit un taux de rendement annuel net maximum de 14,15%</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Milan » est très sensible à une faible variation du cours de clôture de l'action la moins performante autour des seuils de </a:t>
            </a:r>
            <a:r>
              <a:rPr lang="fr-FR" sz="800" dirty="0">
                <a:solidFill>
                  <a:srgbClr val="000000"/>
                </a:solidFill>
                <a:effectLst/>
                <a:ea typeface="Calibri" panose="020F0502020204030204" pitchFamily="34" charset="0"/>
              </a:rPr>
              <a:t>60% de son Cours de Référence et la barrière dégressive de remboursement anticipé automatique⁽¹⁾ </a:t>
            </a:r>
            <a:r>
              <a:rPr lang="fr-FR" sz="800" dirty="0">
                <a:effectLst/>
                <a:ea typeface="Calibri" panose="020F0502020204030204" pitchFamily="34" charset="0"/>
              </a:rPr>
              <a:t>en cours de vie, et des seuils de 60% et 60% de son Cours de Référence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supérieur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mensuelle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Milan » EST TRÈS SENSIBLE À UNE FAIBLE VARIATION DU cours DE l’action la moins performante AUTOUR DES SEUILS DE 60% ET DE 60% DE SON Cours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 mois 1, à la date de constatation correspondante, l’action la moins performante clôture à un cours strictement supérieur à 60% de son Cours de Référence. Le produit verse donc un coupon de 1,20%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71, aux dates de constatation correspondantes</a:t>
            </a:r>
            <a:r>
              <a:rPr lang="fr-FR" sz="800" baseline="30000" dirty="0"/>
              <a:t>(1)</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-21,18%</a:t>
            </a:r>
            <a:r>
              <a:rPr lang="fr-FR" sz="800" baseline="30000" dirty="0"/>
              <a:t>(2)</a:t>
            </a:r>
            <a:r>
              <a:rPr lang="fr-FR" sz="800" dirty="0"/>
              <a:t>, contre un taux de rendement annuel net négatif de </a:t>
            </a:r>
            <a:r>
              <a:rPr lang="fr-FR" sz="800" dirty="0">
                <a:solidFill>
                  <a:srgbClr val="000000"/>
                </a:solidFill>
              </a:rPr>
              <a:t>-21,35%</a:t>
            </a:r>
            <a:r>
              <a:rPr lang="fr-FR" sz="800" baseline="30000" dirty="0"/>
              <a:t>(2)</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20308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de l' mois 2, à la date de constatation correspondante(1), l’action la moins performante clôture à un cours strictement inférieur à la barrière dégressive de remboursement anticipé automatique⁽¹⁾ mais supérieur au seuil de versement du coupon. Le mécanisme de remboursement anticipé automatique n’est donc pas activé mais le produit verse un coupon de 1,20% au titre de l' mois ainsi que le coupon mémorisé au préalable.</a:t>
            </a:r>
          </a:p>
          <a:p>
            <a:pPr defTabSz="1042988" fontAlgn="base">
              <a:spcBef>
                <a:spcPct val="0"/>
              </a:spcBef>
              <a:spcAft>
                <a:spcPts val="600"/>
              </a:spcAft>
            </a:pPr>
            <a:r>
              <a:rPr lang="fr-FR" sz="800" dirty="0">
                <a:latin typeface="+mn-lt"/>
              </a:rPr>
              <a:t>À l’issue des mois 3 à 71, aux dates de constatation correspondantes(1), l’action la moins performante clôture à un cours strictement inférieur au seuil de versement du coupon. Le mécanisme de remboursement anticipé automatique n’est donc pas activé et le produit ne verse aucun coupon, ils sont mis en mémoire.</a:t>
            </a:r>
          </a:p>
          <a:p>
            <a:pPr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de Référence (75% dans cet exemple). L’investisseur récupère alors l’intégralité de son capital initialement investi majorée du coupon de 1,20% ainsi que les coupons mémorisés au préalable.</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9,66%</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-5,62%</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Milan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correspondantes(1), l’action la moins performante clôture à un cours supérieur au seuil de versement du coupon. Le produit verse alors un coupon de 1,20% au titre de chaque mois.</a:t>
            </a:r>
          </a:p>
          <a:p>
            <a:pPr algn="just">
              <a:spcAft>
                <a:spcPts val="600"/>
              </a:spcAft>
            </a:pPr>
            <a:r>
              <a:rPr lang="fr-FR" sz="800" dirty="0">
                <a:solidFill>
                  <a:schemeClr val="tx2"/>
                </a:solidFill>
              </a:rPr>
              <a:t>Dès la fin de l' mois 12, à la date de constatation correspondante</a:t>
            </a:r>
            <a:r>
              <a:rPr lang="fr-FR" sz="800" baseline="30000" dirty="0">
                <a:solidFill>
                  <a:schemeClr val="tx2"/>
                </a:solidFill>
              </a:rPr>
              <a:t>(1)</a:t>
            </a:r>
            <a:r>
              <a:rPr lang="fr-FR" sz="800" dirty="0">
                <a:solidFill>
                  <a:schemeClr val="tx2"/>
                </a:solidFill>
              </a:rPr>
              <a:t>, l’action la moins performante clôture à un cours supérieur à la barrière dégressive de remboursement anticipé automatique⁽¹⁾ (120% dans cet exemple). Le produit est alors automatiquement remboursé par anticipation. L’investisseur récupère l’intégralité du capital initial majoré du coupon de 1,20%.</a:t>
            </a:r>
          </a:p>
          <a:p>
            <a:pPr algn="just">
              <a:spcAft>
                <a:spcPts val="600"/>
              </a:spcAft>
            </a:pPr>
            <a:r>
              <a:rPr lang="fr-FR" sz="800" dirty="0">
                <a:solidFill>
                  <a:srgbClr val="04202E"/>
                </a:solidFill>
              </a:rPr>
              <a:t>Ce qui correspond à un taux de rendement annuel net de 13,91%</a:t>
            </a:r>
            <a:r>
              <a:rPr lang="fr-FR" sz="800" baseline="30000" dirty="0">
                <a:solidFill>
                  <a:srgbClr val="04202E"/>
                </a:solidFill>
              </a:rPr>
              <a:t>(2)</a:t>
            </a:r>
            <a:r>
              <a:rPr lang="fr-FR" sz="800" dirty="0">
                <a:solidFill>
                  <a:srgbClr val="04202E"/>
                </a:solidFill>
              </a:rPr>
              <a:t>, contre un taux de rendement annuel net de </a:t>
            </a:r>
            <a:r>
              <a:rPr lang="fr-FR" sz="800" dirty="0"/>
              <a:t>18,39%</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1,20%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ET AIRBUS SE</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27/07/2022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BOUYGUES SA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148,56%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71,21%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AIRBUS SE</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-15,44%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56,91%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316,57%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649,15%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982929404"/>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BOUYGUES SA ET AIRBUS SE</a:t>
            </a:r>
            <a:r>
              <a:rPr lang="fr-FR" sz="1200" cap="none" dirty="0">
                <a:latin typeface="Futura PT" panose="020B0902020204020203" pitchFamily="34" charset="0"/>
              </a:rPr>
              <a:t> ENTRE LE </a:t>
            </a:r>
            <a:r>
              <a:rPr lang="en-US" sz="1200" b="0" dirty="0">
                <a:solidFill>
                  <a:srgbClr val="B9A049"/>
                </a:solidFill>
                <a:effectLst/>
                <a:latin typeface="+mj-lt"/>
              </a:rPr>
              <a:t>27/07/2010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27/07/2022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endParaRPr/>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28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603065375"/>
              </p:ext>
            </p:extLst>
          </p:nvPr>
        </p:nvGraphicFramePr>
        <p:xfrm>
          <a:off x="360894" y="929968"/>
          <a:ext cx="6790215" cy="11425209"/>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Bouygues SA (dividendes non réinvestis ; code Bloomberg : EN FP Equity ; place de cotation : Euronext Paris SA ; www.bouygues.com), Airbus SE (dividendes non réinvestis ; code Bloomberg : AIR FP Equity ; place de cotation : Euronext Paris SA ; www.airbus.com)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02/11/2022 (inclus). Une fois le montant de l’enveloppe initiale atteint (30 000 000 EUR), la commercialisation de « Milan » peut cesser à tout moment sans préavis avant le 02/11/2022,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entre l’action la moins performante Bouygues SA et Airbus SE le plus bas observé aux dates suivantes : </a:t>
                      </a:r>
                    </a:p>
                    <a:p>
                      <a:r>
                        <a:t>02/10/2022, 02/11/2022.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09/11/2028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02/11/2022, 02/12/2022, 02/01/2023, 02/02/2023, 02/03/2023, 03/04/2023, 02/05/2023, 02/06/2023, 03/07/2023, 02/08/2023, 04/09/2023, 02/10/2023, 02/11/2023, 04/12/2023, 02/01/2024, 02/02/2024, 04/03/2024, 02/04/2024, 02/05/2024, 03/06/2024, 02/07/2024, 02/08/2024, 02/09/2024, 02/10/2024, 04/11/2024, 02/12/2024, 02/01/2025, 03/02/2025, 03/03/2025, 02/04/2025, 02/05/2025, 02/06/2025, 02/07/2025, 04/08/2025, 02/09/2025, 02/10/2025, 03/11/2025, 02/12/2025, 02/01/2026, 02/02/2026, 02/03/2026, 02/04/2026, 04/05/2026, 02/06/2026, 02/07/2026, 03/08/2026, 02/09/2026, 02/10/2026, 02/11/2026, 02/12/2026, 04/01/2027, 02/02/2027, 02/03/2027, 02/04/2027, 03/05/2027, 02/06/2027, 02/07/2027, 02/08/2027, 02/09/2027, 04/10/2027, 02/11/2027, 02/12/2027, 03/01/2028, 02/02/2028, 02/03/2028, 03/04/2028, 02/05/2028, 02/06/2028, 03/07/2028, 02/08/2028, 04/09/2028, 02/10/2028, 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02 du mois, à partir de la date du 04/12/2023 (inclus), et jusqu'au 02/11/2028 (inclus), ou le jour ouvré suivant si le 02 du mois n'est pas un jour ouvré</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a:t>
                      </a:r>
                      <a:r>
                        <a:rPr dirty="0" err="1"/>
                        <a:t>ouvré</a:t>
                      </a:r>
                      <a:r>
                        <a:rPr dirty="0"/>
                        <a:t> </a:t>
                      </a:r>
                      <a:r>
                        <a:rPr dirty="0" err="1"/>
                        <a:t>suivant</a:t>
                      </a:r>
                      <a:r>
                        <a:rPr dirty="0"/>
                        <a:t> la date de constatation </a:t>
                      </a:r>
                      <a:r>
                        <a:rPr dirty="0" err="1"/>
                        <a:t>mensuelle</a:t>
                      </a:r>
                      <a:r>
                        <a:rPr dirty="0"/>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95% du Cours de Référence en fin de mois 12, puis décroît de 1,00% chaque mois, pour atteindre 61% du Cours de Référence à la fin du mois 71.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rPr dirty="0"/>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9</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com/FR0014009DK8-FR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21009</TotalTime>
  <Words>7159</Words>
  <Application>Microsoft Office PowerPoint</Application>
  <PresentationFormat>Personnalisé</PresentationFormat>
  <Paragraphs>236</Paragraphs>
  <Slides>9</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9</vt:i4>
      </vt:variant>
    </vt:vector>
  </HeadingPairs>
  <TitlesOfParts>
    <vt:vector size="20"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1018</cp:revision>
  <cp:lastPrinted>2022-07-13T14:13:17Z</cp:lastPrinted>
  <dcterms:created xsi:type="dcterms:W3CDTF">2017-02-21T09:03:05Z</dcterms:created>
  <dcterms:modified xsi:type="dcterms:W3CDTF">2022-07-28T16:31:27Z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