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1524" y="-4440"/>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28/06/2022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28/06/2022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(1)</a:t>
            </a:r>
            <a:r>
              <a:rPr lang="fr-FR" sz="800" b="1" cap="none" dirty="0"/>
              <a:t> et à l’échéance</a:t>
            </a:r>
            <a:r>
              <a:rPr lang="fr-FR" sz="800" baseline="30000" dirty="0">
                <a:solidFill>
                  <a:schemeClr val="tx2"/>
                </a:solidFill>
              </a:rPr>
              <a:t> </a:t>
            </a:r>
            <a:r>
              <a:rPr lang="fr-FR" sz="800" b="1" baseline="30000" dirty="0">
                <a:solidFill>
                  <a:schemeClr val="tx2"/>
                </a:solidFill>
              </a:rPr>
              <a:t>(1)</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t>Une fois le montant de l’enveloppe initiale atteint (30 000 000 EUR), la commercialisation de « &lt;NOM&gt; » peut cesser à tout moment sans préavis avant le &lt;2PDC_MAJ&gt;,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&lt;DIC&gt;</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754326"/>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4202E"/>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Sg </a:t>
            </a:r>
            <a:r>
              <a:rPr lang="fr-FR" sz="800" b="1" cap="all" dirty="0" err="1">
                <a:solidFill>
                  <a:srgbClr val="B9A049"/>
                </a:solidFill>
                <a:latin typeface="Futura PT" panose="020B0902020204020203" pitchFamily="34" charset="0"/>
              </a:rPr>
              <a:t>issuer</a:t>
            </a:r>
            <a:r>
              <a:rPr lang="fr-FR" sz="800" b="1" cap="all" dirty="0">
                <a:solidFill>
                  <a:srgbClr val="B9A049"/>
                </a:solidFill>
                <a:latin typeface="Futura PT" panose="020B0902020204020203" pitchFamily="34" charset="0"/>
              </a:rPr>
              <a:t> </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véhicule d’émission dédié de droit luxembourgeois, bénéficiant d’une garantie donnée par Société Générale</a:t>
            </a:r>
            <a:r>
              <a:rPr lang="fr-FR" sz="800" cap="none" baseline="30000" dirty="0">
                <a:solidFill>
                  <a:schemeClr val="tx2"/>
                </a:solidFill>
                <a:latin typeface="Proxima Nova Rg" panose="02000506030000020004" pitchFamily="2" charset="0"/>
              </a:rPr>
              <a:t> </a:t>
            </a:r>
            <a:r>
              <a:rPr lang="fr-FR" sz="800" cap="none" dirty="0">
                <a:solidFill>
                  <a:schemeClr val="tx2"/>
                </a:solidFill>
                <a:latin typeface="Proxima Nova Rg" panose="02000506030000020004" pitchFamily="2" charset="0"/>
              </a:rPr>
              <a:t>de la formule de remboursement et du paiement des sommes dues par l’Émetteur au titre du produit. L’investisseur est par conséquent soumis au risque de défaut de paiement et de faillite de l’Émetteur, SG ISSUER, ainsi que de défaut de paiement, faillite et de mise en résolution du Garant, Société Générale.</a:t>
            </a: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rgbClr val="04202E"/>
                </a:solidFill>
                <a:latin typeface="Proxima Nova Rg" panose="02000506030000020004" pitchFamily="2" charset="0"/>
              </a:rPr>
              <a:t>(1) </a:t>
            </a:r>
            <a:r>
              <a:rPr lang="fr-FR" sz="650" dirty="0">
                <a:solidFill>
                  <a:srgbClr val="04202E"/>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de faillite de l’Émetteur et/ou Garant, ainsi que de mise en résolution du Garant. Pour les autres risques de perte en capital, voir pages suivantes. </a:t>
            </a:r>
          </a:p>
          <a:p>
            <a:pPr algn="just" defTabSz="914400"/>
            <a:r>
              <a:rPr lang="fr-FR" sz="650" baseline="30000" dirty="0">
                <a:solidFill>
                  <a:srgbClr val="04202E"/>
                </a:solidFill>
                <a:latin typeface="Proxima Nova Rg" panose="02000506030000020004" pitchFamily="2" charset="0"/>
              </a:rPr>
              <a:t>(2) </a:t>
            </a:r>
            <a:r>
              <a:rPr lang="fr-FR" sz="650" dirty="0">
                <a:solidFill>
                  <a:srgbClr val="04202E"/>
                </a:solidFill>
                <a:latin typeface="Proxima Nova Rg" panose="02000506030000020004" pitchFamily="2" charset="0"/>
              </a:rPr>
              <a:t>L’assureur s’engage exclusivement sur le nombre d’unités de compte mais non sur leur valeur, qu’il ne garantit pas. Il est précisé que l’assureur d’une part, l’Émetteur et le Garant d’autre part sont des entités juridiques indépendantes. Ce document n’a pas été rédigé par l’assureur. </a:t>
            </a:r>
          </a:p>
          <a:p>
            <a:pPr algn="just" defTabSz="914400"/>
            <a:r>
              <a:rPr lang="fr-FR" sz="650" baseline="30000" dirty="0">
                <a:solidFill>
                  <a:srgbClr val="04202E"/>
                </a:solidFill>
                <a:latin typeface="Proxima Nova Rg" panose="02000506030000020004" pitchFamily="2" charset="0"/>
              </a:rPr>
              <a:t>(3) </a:t>
            </a:r>
            <a:r>
              <a:rPr lang="fr-FR" sz="650" dirty="0">
                <a:solidFill>
                  <a:srgbClr val="04202E"/>
                </a:solidFill>
                <a:latin typeface="Proxima Nova Rg" panose="02000506030000020004" pitchFamily="2" charset="0"/>
              </a:rPr>
              <a:t>Filiale à 100% de Société Générale Luxembourg SA, elle-même filiale à 100% de Société Générale : Moody’s : A1 / Standard &amp; </a:t>
            </a:r>
            <a:r>
              <a:rPr lang="fr-FR" sz="650" dirty="0" err="1">
                <a:solidFill>
                  <a:srgbClr val="04202E"/>
                </a:solidFill>
                <a:latin typeface="Proxima Nova Rg" panose="02000506030000020004" pitchFamily="2" charset="0"/>
              </a:rPr>
              <a:t>Poor’s</a:t>
            </a:r>
            <a:r>
              <a:rPr lang="fr-FR" sz="650" dirty="0">
                <a:solidFill>
                  <a:srgbClr val="04202E"/>
                </a:solidFill>
                <a:latin typeface="Proxima Nova Rg" panose="02000506030000020004" pitchFamily="2" charset="0"/>
              </a:rPr>
              <a:t> : A. Notations en vigueur au moment de la rédaction de la présente brochure le </a:t>
            </a:r>
            <a:r>
              <a:rPr lang="fr-FR" sz="650" dirty="0">
                <a:solidFill>
                  <a:schemeClr val="tx2"/>
                </a:solidFill>
                <a:latin typeface="Proxima Nova Rg" panose="02000506030000020004" pitchFamily="2" charset="0"/>
              </a:rPr>
              <a:t>&lt;DDR_MAJ&gt;. </a:t>
            </a:r>
            <a:r>
              <a:rPr lang="fr-FR" sz="650" dirty="0">
                <a:solidFill>
                  <a:srgbClr val="04202E"/>
                </a:solidFill>
                <a:latin typeface="Proxima Nova Rg" panose="02000506030000020004" pitchFamily="2" charset="0"/>
              </a:rPr>
              <a:t>Ces notations peuvent être révisées à tout moment et ne sont pas une garantie de solvabilité de l’Émetteur ni du Garant. Elles ne sauraient constituer un argument de souscription au titres de créance.</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&lt;NOM&gt; » EST TRÈS SENSIBLE À UNE FAIBLE </a:t>
            </a:r>
            <a:r>
              <a:rPr lang="fr-FR" sz="800">
                <a:solidFill>
                  <a:srgbClr val="B9A049"/>
                </a:solidFill>
                <a:latin typeface="+mn-lt"/>
              </a:rPr>
              <a:t>VARIATION DU &lt;SJR3&gt; </a:t>
            </a:r>
            <a:r>
              <a:rPr lang="fr-FR" sz="800" dirty="0">
                <a:solidFill>
                  <a:srgbClr val="B9A049"/>
                </a:solidFill>
                <a:latin typeface="+mn-lt"/>
              </a:rPr>
              <a:t>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&lt;TRA.D.P&gt;</a:t>
            </a:r>
            <a:r>
              <a:rPr lang="fr-FR" sz="800" baseline="30000" dirty="0"/>
              <a:t>(2)</a:t>
            </a:r>
            <a:r>
              <a:rPr lang="fr-FR" sz="800" dirty="0"/>
              <a:t>, contre un Taux de Rendement Annuel net négatif de </a:t>
            </a:r>
            <a:r>
              <a:rPr lang="fr-FR" sz="800" dirty="0">
                <a:solidFill>
                  <a:srgbClr val="000000"/>
                </a:solidFill>
                <a:highlight>
                  <a:srgbClr val="00FFFF"/>
                </a:highlight>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&lt;ABAC2&gt;.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&lt;TRA.F.P&gt;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&lt;TRA.F.SJ&gt;</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458459" y="2318451"/>
            <a:ext cx="3092654"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407669" y="5057845"/>
            <a:ext cx="136702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407669" y="7349744"/>
            <a:ext cx="2081530"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&lt;DDR_MAJ&gt;</a:t>
            </a:r>
            <a:endParaRPr lang="fr-FR" sz="80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&lt;DDR1_MAJ&gt;</a:t>
            </a:r>
            <a:endParaRPr lang="fr-FR" sz="800">
              <a:highlight>
                <a:srgbClr val="FF00FF"/>
              </a:highlight>
            </a:endParaRPr>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4207642883"/>
              </p:ext>
            </p:extLst>
          </p:nvPr>
        </p:nvGraphicFramePr>
        <p:xfrm>
          <a:off x="361950" y="659257"/>
          <a:ext cx="6837886" cy="767391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0305239"/>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tabLst/>
                      </a:pPr>
                      <a:r>
                        <a:rPr lang="fr-FR" sz="700" b="0" i="0" kern="1200" dirty="0">
                          <a:solidFill>
                            <a:schemeClr val="tx1"/>
                          </a:solidFill>
                          <a:latin typeface="+mn-lt"/>
                          <a:ea typeface="+mn-ea"/>
                          <a:cs typeface="+mn-cs"/>
                        </a:rPr>
                        <a:t>SG </a:t>
                      </a:r>
                      <a:r>
                        <a:rPr lang="fr-FR" sz="700" b="0" i="0" kern="1200" dirty="0" err="1">
                          <a:solidFill>
                            <a:schemeClr val="tx1"/>
                          </a:solidFill>
                          <a:latin typeface="+mn-lt"/>
                          <a:ea typeface="+mn-ea"/>
                          <a:cs typeface="+mn-cs"/>
                        </a:rPr>
                        <a:t>Issuer</a:t>
                      </a:r>
                      <a:r>
                        <a:rPr lang="fr-FR" sz="700" b="0" i="0" kern="1200" dirty="0">
                          <a:solidFill>
                            <a:schemeClr val="tx1"/>
                          </a:solidFill>
                          <a:latin typeface="+mn-lt"/>
                          <a:ea typeface="+mn-ea"/>
                          <a:cs typeface="+mn-cs"/>
                        </a:rPr>
                        <a:t>. Filiale à 100% de Société Générale Luxembourg SA, elle-même filiale à 100% de Société Générale(1)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100000"/>
                        </a:lnSpc>
                        <a:spcBef>
                          <a:spcPts val="0"/>
                        </a:spcBef>
                        <a:spcAft>
                          <a:spcPts val="0"/>
                        </a:spcAft>
                        <a:buClrTx/>
                        <a:buSzTx/>
                        <a:buFontTx/>
                        <a:buNone/>
                        <a:tabLst/>
                        <a:defRPr/>
                      </a:pPr>
                      <a:r>
                        <a:rPr lang="fr-FR" sz="700" b="0" i="0" kern="1200" dirty="0">
                          <a:solidFill>
                            <a:schemeClr val="tx1"/>
                          </a:solidFill>
                          <a:latin typeface="+mn-lt"/>
                          <a:ea typeface="+mn-ea"/>
                          <a:cs typeface="+mn-cs"/>
                        </a:rPr>
                        <a:t>Société Générale(1)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entre &lt;NOMSOUSJACENT&gt;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&lt;SITE&gt;</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cap="none" dirty="0">
                          <a:solidFill>
                            <a:schemeClr val="tx2"/>
                          </a:solidFill>
                          <a:latin typeface="Proxima Nova Rg" panose="02000506030000020004" pitchFamily="2" charset="0"/>
                        </a:rPr>
                        <a:t>Comptes-titres, contrats d’assurance vie et de capitalisation</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Société Générale paiera au distributeur concerné une rémunération annuelle (calculée sur la base de la durée des titres) dont le montant maximum est égal à 1,50% du montant total des titres effectivement placés.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Société Générale s’engage, dans des conditions normales de marché, à donner de manière quotidienne des prix indicatifs pendant toute la durée de vie des titres de créance avec une fourchette achat/vente de 1% de la Valeur Nominale.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a:pPr>
                      <a:r>
                        <a:rPr lang="fr-FR" sz="700" b="0" i="0" kern="1200" noProof="0" dirty="0">
                          <a:solidFill>
                            <a:srgbClr val="000000"/>
                          </a:solidFill>
                          <a:latin typeface="Proxima Nova Rg" panose="02000506030000020004" pitchFamily="2" charset="0"/>
                          <a:ea typeface="+mn-ea"/>
                          <a:cs typeface="+mn-cs"/>
                        </a:rPr>
                        <a:t>Société Générale, ce qui peut être source d’un conflit d’intérêts(2).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&lt;DDR_MAJ&gt;,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(1)</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(2)</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366030026"/>
              </p:ext>
            </p:extLst>
          </p:nvPr>
        </p:nvGraphicFramePr>
        <p:xfrm>
          <a:off x="360894" y="977900"/>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a:solidFill>
                            <a:schemeClr val="tx1"/>
                          </a:solidFill>
                          <a:latin typeface="+mn-lt"/>
                        </a:rPr>
                        <a:t>EMTN (Euro Medium Term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&lt;Datesconstatations3&gt;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&lt;Datesremb1&gt;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cap="none" dirty="0">
                          <a:solidFill>
                            <a:schemeClr val="tx2"/>
                          </a:solidFill>
                          <a:latin typeface="Proxima Nova Rg" panose="02000506030000020004" pitchFamily="2" charset="0"/>
                        </a:rPr>
                        <a:t>Comptes-titres, contrats d’assurance vie et de capitalisation</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Credit Suisse Bank (Europe) SA paiera au distributeur une rémunération annuelle maximum équivalente à &lt;COM&gt;%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rgbClr val="000000"/>
                </a:solidFill>
                <a:highlight>
                  <a:srgbClr val="FF00FF"/>
                </a:highlight>
                <a:latin typeface="Proxima Nova Rg" panose="02000506030000020004" pitchFamily="2" charset="0"/>
              </a:rPr>
              <a:t>(</a:t>
            </a:r>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section dédiée en page 3 pour une présentation de la détermination du &lt;NDR&gt;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la performance positive ou négative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&lt;NDR&gt;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&lt;NDR&gt;</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&lt;</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DDCI_M_B_Strike</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&gt; date de constatation initiale</a:t>
            </a:r>
            <a:r>
              <a:rPr lang="fr-FR" sz="800" baseline="30000" dirty="0">
                <a:solidFill>
                  <a:schemeClr val="tx2"/>
                </a:solidFill>
              </a:rPr>
              <a:t> (1)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&lt;2PDC&gt;) et la date d’échéance</a:t>
            </a:r>
            <a:r>
              <a:rPr lang="fr-FR" sz="800" b="1" baseline="30000" dirty="0">
                <a:solidFill>
                  <a:schemeClr val="tx2"/>
                </a:solidFill>
              </a:rPr>
              <a:t> </a:t>
            </a:r>
            <a:r>
              <a:rPr lang="fr-FR" sz="800" baseline="30000" dirty="0">
                <a:solidFill>
                  <a:schemeClr val="tx2"/>
                </a:solidFill>
              </a:rPr>
              <a:t>(1)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(1)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année écoulée)&lt;Mémoire6&gt;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&lt;SJR1&gt;</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&lt;PDIPERF&gt; par rapport à son &lt;NDR&gt;,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&lt;NOM&gt;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a:t>
            </a:r>
            <a:r>
              <a:rPr lang="fr-FR" sz="800" dirty="0">
                <a:highlight>
                  <a:srgbClr val="FFFF00"/>
                </a:highlight>
              </a:rPr>
              <a:t>&lt;TRA.MG.A&gt;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&lt;TRA.MRA.MIN.A&gt;</a:t>
            </a:r>
            <a:r>
              <a:rPr lang="fr-FR" sz="800" baseline="30000" dirty="0"/>
              <a:t>(2) </a:t>
            </a:r>
            <a:r>
              <a:rPr lang="fr-FR" sz="800" dirty="0"/>
              <a:t>et </a:t>
            </a:r>
            <a:r>
              <a:rPr lang="fr-FR" sz="800" dirty="0">
                <a:highlight>
                  <a:srgbClr val="FFFF00"/>
                </a:highlight>
              </a:rPr>
              <a:t>&lt;TRA.F.A&gt;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&lt;DEC_MAJ&gt;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(1)</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(2)</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&lt;TRA.MRE.MIN.PM&gt;</a:t>
            </a:r>
            <a:r>
              <a:rPr lang="fr-FR" sz="800" baseline="30000" dirty="0"/>
              <a:t>(2)</a:t>
            </a:r>
            <a:r>
              <a:rPr lang="fr-FR" sz="800" dirty="0"/>
              <a:t> et </a:t>
            </a:r>
            <a:r>
              <a:rPr lang="fr-FR" sz="800" dirty="0">
                <a:highlight>
                  <a:srgbClr val="00FFFF"/>
                </a:highlight>
              </a:rPr>
              <a:t>&lt;TRA.TOUT.P&gt;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&lt;SJR3&gt; de Référence, l’investisseur reçoit, le &lt;DEC&gt;</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&lt;NDR&gt; et son niveau de clôture le &lt;DCF&gt;</a:t>
            </a:r>
          </a:p>
          <a:p>
            <a:pPr marL="0" indent="0" algn="ctr">
              <a:lnSpc>
                <a:spcPct val="100000"/>
              </a:lnSpc>
              <a:spcBef>
                <a:spcPts val="0"/>
              </a:spcBef>
              <a:buNone/>
            </a:pPr>
            <a:r>
              <a:rPr lang="fr-FR" sz="800" dirty="0"/>
              <a:t>(Soit un Taux de Rendement Annuel net inférieur ou égal à &lt;TRA.MED.P&gt;</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de son &lt;NDR&gt;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dirty="0">
                <a:solidFill>
                  <a:srgbClr val="000000"/>
                </a:solidFill>
              </a:rPr>
              <a:t>Risque lié au sous-jacent : Le mécanisme de remboursement est lié à l’évolution du &lt;SJR3&gt; &lt;SJR7&gt; et donc à l’évolution des marchés actions.</a:t>
            </a:r>
          </a:p>
          <a:p>
            <a:pPr marL="171450" indent="-171450" algn="just">
              <a:lnSpc>
                <a:spcPct val="90000"/>
              </a:lnSpc>
              <a:spcAft>
                <a:spcPts val="200"/>
              </a:spcAft>
              <a:buFont typeface="Arial" panose="020B0604020202020204" pitchFamily="34" charset="0"/>
              <a:buChar char="•"/>
            </a:pPr>
            <a:r>
              <a:rPr lang="fr-FR" sz="800" dirty="0">
                <a:solidFill>
                  <a:srgbClr val="000000"/>
                </a:solidFill>
              </a:rPr>
              <a:t>Risque découlant de la nature du support : En cas de revente du produit avant l’échéance ou, selon le cas, à la date de remboursement anticipé automatique(1),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d’échéance(1). Ainsi, le montant remboursé pourra être très différent (inférieur ou supérieur) du montant résultant de l’application de la formule annoncée. 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a:t>
            </a:r>
            <a:r>
              <a:rPr lang="fr-FR" sz="800" dirty="0">
                <a:solidFill>
                  <a:srgbClr val="000000"/>
                </a:solidFill>
                <a:highlight>
                  <a:srgbClr val="00FFFF"/>
                </a:highlight>
              </a:rPr>
              <a:t>&lt;TRA.MAX.P&gt;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&lt;SJR1&gt; clôture à un &lt;SJR3&gt; supérieur ou égal à &lt;PDI&gt; de son &lt;NDR&gt;, l’investisseur récupère alors l’intégralité de son capital initialement investi (soit un Taux de Rendement Annuel net maximum de </a:t>
            </a:r>
            <a:r>
              <a:rPr lang="fr-FR" sz="800" dirty="0">
                <a:solidFill>
                  <a:srgbClr val="000000"/>
                </a:solidFill>
                <a:highlight>
                  <a:srgbClr val="00FFFF"/>
                </a:highlight>
              </a:rPr>
              <a:t>&lt;TRA.TOUT.P&gt;</a:t>
            </a:r>
            <a:r>
              <a:rPr lang="fr-FR" sz="800" baseline="30000" dirty="0">
                <a:solidFill>
                  <a:srgbClr val="000000"/>
                </a:solidFill>
              </a:rPr>
              <a:t>(2)</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a:t>
            </a:r>
            <a:r>
              <a:rPr lang="fr-FR" sz="800" dirty="0">
                <a:solidFill>
                  <a:srgbClr val="000000"/>
                </a:solidFill>
              </a:rPr>
              <a:t>(soit un Taux de Rendement Annuel net maximum de de de </a:t>
            </a:r>
            <a:r>
              <a:rPr lang="fr-FR" sz="800" dirty="0">
                <a:solidFill>
                  <a:srgbClr val="000000"/>
                </a:solidFill>
                <a:highlight>
                  <a:srgbClr val="00FFFF"/>
                </a:highlight>
              </a:rPr>
              <a:t>&lt;TRA.TOUT.P&gt;</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de son &lt;NDR&gt;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dirty="0">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taux </a:t>
            </a:r>
            <a:r>
              <a:rPr lang="fr-FR" sz="800" dirty="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a:t>
            </a:r>
            <a:r>
              <a:rPr lang="fr-FR" sz="800" dirty="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conflits d’intérêts potentiels </a:t>
            </a:r>
            <a:r>
              <a:rPr lang="fr-FR" sz="800" dirty="0">
                <a:solidFill>
                  <a:srgbClr val="000000"/>
                </a:solidFill>
              </a:rPr>
              <a:t>: L’émetteur et l’agent de calcul de ce produit appartiennent au Groupe </a:t>
            </a:r>
            <a:r>
              <a:rPr lang="fr-FR" sz="800" dirty="0" err="1">
                <a:solidFill>
                  <a:srgbClr val="000000"/>
                </a:solidFill>
              </a:rPr>
              <a:t>Credit</a:t>
            </a:r>
            <a:r>
              <a:rPr lang="fr-FR" sz="800" dirty="0">
                <a:solidFill>
                  <a:srgbClr val="000000"/>
                </a:solidFill>
              </a:rPr>
              <a:t> Suisse. Les conflits d’intérêts qui peuvent être engendrés seront gérés conformément à la réglementation applicable. </a:t>
            </a:r>
          </a:p>
          <a:p>
            <a:pPr marL="171450" indent="-171450" algn="just">
              <a:lnSpc>
                <a:spcPct val="90000"/>
              </a:lnSpc>
              <a:spcAft>
                <a:spcPts val="200"/>
              </a:spcAft>
              <a:buFont typeface="Arial" panose="020B0604020202020204" pitchFamily="34" charset="0"/>
              <a:buChar char="•"/>
            </a:pPr>
            <a:r>
              <a:rPr lang="fr-FR" sz="800" dirty="0">
                <a:solidFill>
                  <a:srgbClr val="000000"/>
                </a:solidFill>
              </a:rPr>
              <a:t>Exposition à la performance de l’indice sous-jacent. 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p>
          <a:p>
            <a:pPr marL="171450" indent="-171450" algn="just">
              <a:lnSpc>
                <a:spcPct val="90000"/>
              </a:lnSpc>
              <a:spcAft>
                <a:spcPts val="200"/>
              </a:spcAft>
              <a:buFont typeface="Arial" panose="020B0604020202020204" pitchFamily="34" charset="0"/>
              <a:buChar char="•"/>
            </a:pPr>
            <a:r>
              <a:rPr lang="fr-FR" sz="800" dirty="0">
                <a:solidFill>
                  <a:srgbClr val="000000"/>
                </a:solidFill>
              </a:rPr>
              <a:t>Risques liés aux indices « </a:t>
            </a:r>
            <a:r>
              <a:rPr lang="fr-FR" sz="800" dirty="0" err="1">
                <a:solidFill>
                  <a:srgbClr val="000000"/>
                </a:solidFill>
              </a:rPr>
              <a:t>Decrement</a:t>
            </a:r>
            <a:r>
              <a:rPr lang="fr-FR" sz="800" dirty="0">
                <a:solidFill>
                  <a:srgbClr val="000000"/>
                </a:solidFill>
              </a:rPr>
              <a:t> » en points d’indice : 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&lt;SJR7&gt;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&lt;CPR1&gt;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52AB1B-D807-48E4-B821-205D428E3F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20660</TotalTime>
  <Words>10014</Words>
  <Application>Microsoft Office PowerPoint</Application>
  <PresentationFormat>Personnalisé</PresentationFormat>
  <Paragraphs>377</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894</cp:revision>
  <cp:lastPrinted>2022-05-04T09:56:42Z</cp:lastPrinted>
  <dcterms:created xsi:type="dcterms:W3CDTF">2017-02-21T09:03:05Z</dcterms:created>
  <dcterms:modified xsi:type="dcterms:W3CDTF">2022-06-28T13:20:29Z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