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309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7660332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800" b="1" i="0" dirty="0">
                          <a:solidFill>
                            <a:schemeClr val="tx1"/>
                          </a:solidFill>
                          <a:latin typeface="+mn-lt"/>
                        </a:rPr>
                        <a:t>EMTN (Euro Medium </a:t>
                      </a:r>
                      <a:r>
                        <a:rPr lang="fr-FR" sz="800" b="1" i="0" dirty="0" err="1">
                          <a:solidFill>
                            <a:schemeClr val="tx1"/>
                          </a:solidFill>
                          <a:latin typeface="+mn-lt"/>
                        </a:rPr>
                        <a:t>Term</a:t>
                      </a:r>
                      <a:r>
                        <a:rPr lang="fr-FR" sz="8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mn-lt"/>
                          <a:ea typeface="+mn-ea"/>
                          <a:cs typeface="+mn-cs"/>
                        </a:rPr>
                        <a:t>(</a:t>
                      </a:r>
                      <a:r>
                        <a:rPr kumimoji="0" lang="fr-FR" sz="8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mn-lt"/>
                          <a:ea typeface="+mn-ea"/>
                          <a:cs typeface="+mn-cs"/>
                        </a:rPr>
                        <a:t>&lt;SITE&gt;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&lt;</a:t>
                      </a:r>
                      <a:r>
                        <a:rPr lang="fr-FR" sz="800" b="0" i="0" kern="1200" dirty="0">
                          <a:solidFill>
                            <a:schemeClr val="tx1"/>
                          </a:solidFill>
                          <a:latin typeface="+mn-lt"/>
                          <a:ea typeface="+mn-ea"/>
                          <a:cs typeface="+mn-cs"/>
                        </a:rPr>
                        <a:t>é</a:t>
                      </a:r>
                      <a:r>
                        <a:rPr lang="fr-FR" sz="800" b="0" i="0" kern="1200">
                          <a:solidFill>
                            <a:schemeClr val="tx1"/>
                          </a:solidFill>
                          <a:latin typeface="+mn-lt"/>
                          <a:ea typeface="+mn-ea"/>
                          <a:cs typeface="+mn-cs"/>
                        </a:rPr>
                        <a:t>mission</a:t>
                      </a:r>
                      <a:r>
                        <a:rPr lang="fr-FR" sz="8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1" i="0" kern="1200" dirty="0">
                          <a:solidFill>
                            <a:schemeClr val="tx1"/>
                          </a:solidFill>
                          <a:latin typeface="+mn-lt"/>
                          <a:ea typeface="+mn-ea"/>
                          <a:cs typeface="+mn-cs"/>
                        </a:rPr>
                        <a:t>Du &lt;1PDC&gt; au &lt;2PDC&gt; (inclus). </a:t>
                      </a:r>
                      <a:r>
                        <a:rPr lang="fr-FR" sz="8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highlight>
                            <a:srgbClr val="00FFFF"/>
                          </a:highlight>
                          <a:latin typeface="+mn-lt"/>
                          <a:ea typeface="+mn-ea"/>
                          <a:cs typeface="+mn-cs"/>
                        </a:rPr>
                        <a:t>&lt;</a:t>
                      </a:r>
                      <a:r>
                        <a:rPr lang="fr-FR" sz="800" b="0" i="0" kern="1200" dirty="0" err="1">
                          <a:solidFill>
                            <a:schemeClr val="tx1"/>
                          </a:solidFill>
                          <a:highlight>
                            <a:srgbClr val="00FFFF"/>
                          </a:highlight>
                          <a:latin typeface="+mn-lt"/>
                          <a:ea typeface="+mn-ea"/>
                          <a:cs typeface="+mn-cs"/>
                        </a:rPr>
                        <a:t>dates_constat_autocall</a:t>
                      </a:r>
                      <a:r>
                        <a:rPr lang="fr-FR" sz="8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rgbClr val="FF0000"/>
                          </a:solidFill>
                          <a:highlight>
                            <a:srgbClr val="00FFFF"/>
                          </a:highlight>
                          <a:latin typeface="+mn-lt"/>
                          <a:ea typeface="+mn-ea"/>
                          <a:cs typeface="+mn-cs"/>
                        </a:rPr>
                        <a:t>&lt;</a:t>
                      </a:r>
                      <a:r>
                        <a:rPr lang="fr-FR" sz="800" b="0" i="0" kern="1200" baseline="0" dirty="0" err="1">
                          <a:solidFill>
                            <a:schemeClr val="tx1"/>
                          </a:solidFill>
                          <a:highlight>
                            <a:srgbClr val="00FFFF"/>
                          </a:highlight>
                          <a:latin typeface="+mn-lt"/>
                          <a:ea typeface="+mn-ea"/>
                          <a:cs typeface="+mn-cs"/>
                        </a:rPr>
                        <a:t>dates_paiement_autocall</a:t>
                      </a:r>
                      <a:r>
                        <a:rPr lang="fr-FR" sz="8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800" b="0" i="0" kern="1200" noProof="0" dirty="0" err="1">
                          <a:solidFill>
                            <a:schemeClr val="tx1"/>
                          </a:solidFill>
                          <a:latin typeface="+mn-lt"/>
                          <a:ea typeface="+mn-ea"/>
                          <a:cs typeface="+mn-cs"/>
                        </a:rPr>
                        <a:t>dépenssera</a:t>
                      </a:r>
                      <a:r>
                        <a:rPr lang="fr-FR" sz="8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800" b="0" i="0" kern="1200" noProof="0" dirty="0" err="1">
                          <a:solidFill>
                            <a:srgbClr val="000000"/>
                          </a:solidFill>
                          <a:latin typeface="+mn-lt"/>
                          <a:ea typeface="+mn-ea"/>
                          <a:cs typeface="+mn-cs"/>
                        </a:rPr>
                        <a:t>Credit</a:t>
                      </a:r>
                      <a:r>
                        <a:rPr lang="fr-FR" sz="800" b="0" i="0" kern="1200" noProof="0" dirty="0">
                          <a:solidFill>
                            <a:srgbClr val="000000"/>
                          </a:solidFill>
                          <a:latin typeface="+mn-lt"/>
                          <a:ea typeface="+mn-ea"/>
                          <a:cs typeface="+mn-cs"/>
                        </a:rPr>
                        <a:t> Suisse International, ce qui peut être source d’un conflit d’intérêts</a:t>
                      </a:r>
                      <a:r>
                        <a:rPr lang="en-GB" sz="800" b="0" i="0" kern="1200" baseline="30000" noProof="0" dirty="0">
                          <a:solidFill>
                            <a:srgbClr val="000000"/>
                          </a:solidFill>
                          <a:latin typeface="+mn-lt"/>
                          <a:ea typeface="+mn-ea"/>
                          <a:cs typeface="+mn-cs"/>
                        </a:rPr>
                        <a:t>(2)</a:t>
                      </a:r>
                      <a:endParaRPr lang="fr-FR" sz="8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8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&lt;TRA.</a:t>
            </a:r>
            <a:r>
              <a:rPr lang="fr-FR" sz="800" dirty="0">
                <a:solidFill>
                  <a:schemeClr val="tx1"/>
                </a:solidFill>
              </a:rPr>
              <a:t>MAX.P</a:t>
            </a:r>
            <a:r>
              <a:rPr kumimoji="0" lang="fr-FR" sz="800" b="0" i="0" u="none" strike="noStrike" kern="1200" cap="none" spc="0" normalizeH="0" baseline="0" noProof="0" dirty="0">
                <a:ln>
                  <a:noFill/>
                </a:ln>
                <a:solidFill>
                  <a:schemeClr val="tx1"/>
                </a:solidFill>
                <a:effectLst/>
                <a:uLnTx/>
                <a:uFillTx/>
                <a:ea typeface="+mn-ea"/>
                <a:cs typeface="+mn-cs"/>
              </a:rPr>
              <a:t>&gt;),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son &lt;NDR&gt;</a:t>
            </a:r>
            <a:r>
              <a:rPr lang="fr-FR" sz="800" dirty="0">
                <a:solidFill>
                  <a:schemeClr val="tx2"/>
                </a:solidFill>
              </a:rPr>
              <a:t> </a:t>
            </a:r>
            <a:r>
              <a:rPr lang="fr-FR" sz="800" dirty="0"/>
              <a:t>et son &lt;SJR3&gt; de clôture le </a:t>
            </a:r>
            <a:r>
              <a:rPr lang="fr-FR" sz="800" b="1" dirty="0"/>
              <a:t>&lt;DCF&gt;</a:t>
            </a:r>
            <a:r>
              <a:rPr lang="fr-FR" sz="800" dirty="0"/>
              <a: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 (2)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21387</TotalTime>
  <Words>10009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960</cp:revision>
  <cp:lastPrinted>2022-05-04T09:56:42Z</cp:lastPrinted>
  <dcterms:created xsi:type="dcterms:W3CDTF">2017-02-21T09:03:05Z</dcterms:created>
  <dcterms:modified xsi:type="dcterms:W3CDTF">2022-06-28T10:19:37Z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