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744" y="-484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28/06/2022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a:t>
            </a:r>
            <a:r>
              <a:rPr lang="fr-FR" sz="800" cap="none" dirty="0" err="1">
                <a:solidFill>
                  <a:schemeClr val="tx2"/>
                </a:solidFill>
              </a:rPr>
              <a:t>dic</a:t>
            </a:r>
            <a:r>
              <a:rPr lang="fr-FR" sz="800" cap="none" dirty="0">
                <a:solidFill>
                  <a:schemeClr val="tx2"/>
                </a:solidFill>
              </a:rPr>
              <a:t>&gt;</a:t>
            </a:r>
            <a:r>
              <a:rPr lang="fr-FR" sz="800" b="1" cap="none" dirty="0">
                <a:solidFill>
                  <a:srgbClr val="B9A049"/>
                </a:solidFill>
                <a:latin typeface="Futura PT" panose="020B0902020204020203" pitchFamily="34" charset="0"/>
              </a:rPr>
              <a:t> </a:t>
            </a:r>
            <a:r>
              <a:rPr lang="fr-FR" sz="800" cap="none" dirty="0">
                <a:solidFill>
                  <a:schemeClr val="tx2"/>
                </a:solidFill>
              </a:rPr>
              <a:t>(hors remboursement anticipé automatique).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Goldman Sachs International :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 A+, Moody’s : A1, Fitch : A+ : notations en vigueur au moment de la rédaction de cette brochure le &lt;DDR_MAJ&gt;. Ces notations peuvent être </a:t>
            </a:r>
            <a:r>
              <a:rPr lang="fr-FR" sz="650" dirty="0" err="1">
                <a:solidFill>
                  <a:schemeClr val="tx2"/>
                </a:solidFill>
                <a:latin typeface="Proxima Nova Rg" panose="02000506030000020004" pitchFamily="2" charset="0"/>
              </a:rPr>
              <a:t>revisées</a:t>
            </a:r>
            <a:r>
              <a:rPr lang="fr-FR" sz="650" dirty="0">
                <a:solidFill>
                  <a:schemeClr val="tx2"/>
                </a:solidFill>
                <a:latin typeface="Proxima Nova Rg" panose="02000506030000020004" pitchFamily="2" charset="0"/>
              </a:rPr>
              <a:t>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dirty="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a:t>
            </a:r>
          </a:p>
          <a:p>
            <a:pPr marL="0" lvl="1" algn="just"/>
            <a:r>
              <a:rPr lang="fr-FR" sz="650" baseline="30000" dirty="0">
                <a:solidFill>
                  <a:schemeClr val="tx2"/>
                </a:solidFill>
                <a:latin typeface="+mn-lt"/>
              </a:rPr>
              <a:t>(2)</a:t>
            </a:r>
            <a:r>
              <a:rPr lang="fr-FR" sz="650" dirty="0">
                <a:solidFill>
                  <a:schemeClr val="tx2"/>
                </a:solidFill>
                <a:latin typeface="+mn-lt"/>
              </a:rPr>
              <a:t> Hors frais, dividendes réinvestis dans &lt;TDP&gt;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23084" y="1728204"/>
            <a:ext cx="3239378" cy="1908215"/>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700" dirty="0"/>
              <a:t>À la fin &lt;DU&gt; &lt;F0&gt; 1, à la date de constatation correspondante</a:t>
            </a:r>
            <a:r>
              <a:rPr lang="fr-FR" sz="700" baseline="30000" dirty="0">
                <a:solidFill>
                  <a:schemeClr val="tx2"/>
                </a:solidFill>
                <a:latin typeface="Proxima Nova Rg" panose="02000506030000020004" pitchFamily="2" charset="0"/>
              </a:rPr>
              <a:t>(1)</a:t>
            </a:r>
            <a:r>
              <a:rPr lang="fr-FR" sz="7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700" dirty="0"/>
          </a:p>
          <a:p>
            <a:pPr lvl="0" algn="just" defTabSz="1042988" fontAlgn="base">
              <a:spcBef>
                <a:spcPct val="0"/>
              </a:spcBef>
              <a:spcAft>
                <a:spcPct val="0"/>
              </a:spcAft>
            </a:pPr>
            <a:r>
              <a:rPr lang="fr-FR" sz="700" dirty="0"/>
              <a:t>À l’issue des &lt;F0&gt;&lt;F0s&gt; 2 à &lt;ADPR&gt;, aux dates de constatation correspondantes</a:t>
            </a:r>
            <a:r>
              <a:rPr lang="fr-FR" sz="700" baseline="30000" dirty="0"/>
              <a:t>(1)</a:t>
            </a:r>
            <a:r>
              <a:rPr lang="fr-FR" sz="7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700" dirty="0">
              <a:highlight>
                <a:srgbClr val="FFFF00"/>
              </a:highlight>
            </a:endParaRPr>
          </a:p>
          <a:p>
            <a:pPr lvl="0" algn="just" defTabSz="1042988" fontAlgn="base">
              <a:spcBef>
                <a:spcPct val="0"/>
              </a:spcBef>
              <a:spcAft>
                <a:spcPts val="600"/>
              </a:spcAft>
            </a:pPr>
            <a:r>
              <a:rPr lang="fr-FR" sz="700" dirty="0"/>
              <a:t>À la date de constatation finale</a:t>
            </a:r>
            <a:r>
              <a:rPr lang="fr-FR" sz="700" baseline="30000" dirty="0"/>
              <a:t>(1)</a:t>
            </a:r>
            <a:r>
              <a:rPr lang="fr-FR" sz="7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700" dirty="0"/>
              <a:t>Ce qui correspond à un Taux de Rendement Annuel net négatif de        </a:t>
            </a:r>
            <a:r>
              <a:rPr lang="fr-FR" sz="700" dirty="0">
                <a:solidFill>
                  <a:srgbClr val="000000"/>
                </a:solidFill>
                <a:highlight>
                  <a:srgbClr val="00FFFF"/>
                </a:highlight>
              </a:rPr>
              <a:t>&lt;TRA.D.P&gt;</a:t>
            </a:r>
            <a:r>
              <a:rPr lang="fr-FR" sz="700" baseline="30000" dirty="0"/>
              <a:t>(2)</a:t>
            </a:r>
            <a:r>
              <a:rPr lang="fr-FR" sz="700" dirty="0"/>
              <a:t>, contre un Taux de Rendement Annuel net négatif de </a:t>
            </a:r>
            <a:r>
              <a:rPr lang="fr-FR" sz="700" dirty="0">
                <a:solidFill>
                  <a:srgbClr val="000000"/>
                </a:solidFill>
                <a:highlight>
                  <a:srgbClr val="00FFFF"/>
                </a:highlight>
              </a:rPr>
              <a:t>&lt;TRA.D.A&gt;</a:t>
            </a:r>
            <a:r>
              <a:rPr lang="fr-FR" sz="700" baseline="30000" dirty="0"/>
              <a:t>(2)</a:t>
            </a:r>
            <a:r>
              <a:rPr lang="fr-FR" sz="700" dirty="0"/>
              <a:t>, pour un investissement direct dans &lt;SJR1&gt;</a:t>
            </a:r>
            <a:r>
              <a:rPr lang="fr-FR" sz="700" baseline="30000" dirty="0"/>
              <a:t>(3)</a:t>
            </a:r>
            <a:r>
              <a:rPr lang="fr-FR" sz="7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23084" y="4808320"/>
            <a:ext cx="3239378" cy="115416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dirty="0">
                <a:latin typeface="+mn-lt"/>
              </a:rPr>
              <a:t>À l’issue &lt;DU&gt; &lt;F0&gt; 2, à la date de constatation correspondante</a:t>
            </a:r>
            <a:r>
              <a:rPr lang="fr-FR" baseline="30000" dirty="0">
                <a:latin typeface="+mn-lt"/>
              </a:rPr>
              <a:t>(1)</a:t>
            </a:r>
            <a:r>
              <a:rPr lang="fr-FR"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dirty="0">
              <a:latin typeface="+mn-lt"/>
            </a:endParaRPr>
          </a:p>
          <a:p>
            <a:pPr lvl="0" defTabSz="1042988" fontAlgn="base">
              <a:spcBef>
                <a:spcPct val="0"/>
              </a:spcBef>
              <a:spcAft>
                <a:spcPts val="600"/>
              </a:spcAft>
            </a:pPr>
            <a:r>
              <a:rPr lang="fr-FR" dirty="0">
                <a:latin typeface="+mn-lt"/>
              </a:rPr>
              <a:t>&lt;baliseCM6&gt;</a:t>
            </a:r>
          </a:p>
          <a:p>
            <a:pPr lvl="0" defTabSz="1042988" fontAlgn="base">
              <a:spcBef>
                <a:spcPct val="0"/>
              </a:spcBef>
              <a:spcAft>
                <a:spcPts val="600"/>
              </a:spcAft>
            </a:pPr>
            <a:r>
              <a:rPr lang="fr-FR" dirty="0">
                <a:latin typeface="+mn-lt"/>
              </a:rPr>
              <a:t>Ce qui correspond à un Taux de Rendement Annuel net de </a:t>
            </a:r>
            <a:r>
              <a:rPr lang="fr-FR" dirty="0">
                <a:solidFill>
                  <a:srgbClr val="000000"/>
                </a:solidFill>
                <a:highlight>
                  <a:srgbClr val="00FFFF"/>
                </a:highlight>
                <a:latin typeface="+mn-lt"/>
              </a:rPr>
              <a:t>&lt;TRA.RM.P&gt;</a:t>
            </a:r>
            <a:r>
              <a:rPr lang="fr-FR" baseline="30000" dirty="0">
                <a:solidFill>
                  <a:srgbClr val="04202E"/>
                </a:solidFill>
                <a:latin typeface="+mn-lt"/>
              </a:rPr>
              <a:t>(2)</a:t>
            </a:r>
            <a:r>
              <a:rPr lang="fr-FR" dirty="0">
                <a:solidFill>
                  <a:srgbClr val="04202E"/>
                </a:solidFill>
                <a:latin typeface="+mn-lt"/>
              </a:rPr>
              <a:t>, </a:t>
            </a:r>
            <a:r>
              <a:rPr lang="fr-FR" dirty="0">
                <a:latin typeface="+mn-lt"/>
              </a:rPr>
              <a:t>contre un Taux de Rendement Annuel net de </a:t>
            </a:r>
            <a:r>
              <a:rPr lang="fr-FR" dirty="0">
                <a:solidFill>
                  <a:srgbClr val="000000"/>
                </a:solidFill>
                <a:highlight>
                  <a:srgbClr val="00FFFF"/>
                </a:highlight>
                <a:latin typeface="+mn-lt"/>
              </a:rPr>
              <a:t>&lt;TRA.M.SJ&gt;</a:t>
            </a:r>
            <a:r>
              <a:rPr lang="fr-FR" baseline="30000" dirty="0">
                <a:latin typeface="+mn-lt"/>
              </a:rPr>
              <a:t>(</a:t>
            </a:r>
            <a:r>
              <a:rPr lang="fr-FR" baseline="30000" dirty="0">
                <a:solidFill>
                  <a:srgbClr val="04202E"/>
                </a:solidFill>
                <a:latin typeface="+mn-lt"/>
              </a:rPr>
              <a:t>2)</a:t>
            </a:r>
            <a:r>
              <a:rPr lang="fr-FR" dirty="0">
                <a:solidFill>
                  <a:srgbClr val="04202E"/>
                </a:solidFill>
                <a:latin typeface="+mn-lt"/>
              </a:rPr>
              <a:t>, </a:t>
            </a:r>
            <a:r>
              <a:rPr lang="fr-FR" dirty="0">
                <a:latin typeface="+mn-lt"/>
              </a:rPr>
              <a:t>pour un investissement direct dans &lt;SJR1&gt;</a:t>
            </a:r>
            <a:r>
              <a:rPr lang="fr-FR" baseline="30000" dirty="0">
                <a:solidFill>
                  <a:srgbClr val="04202E"/>
                </a:solidFill>
                <a:latin typeface="+mn-lt"/>
              </a:rPr>
              <a:t>(3)</a:t>
            </a:r>
            <a:r>
              <a:rPr lang="fr-FR" dirty="0">
                <a:solidFill>
                  <a:srgbClr val="04202E"/>
                </a:solidFill>
                <a:latin typeface="+mn-lt"/>
              </a:rPr>
              <a:t>,</a:t>
            </a:r>
            <a:r>
              <a:rPr lang="fr-FR" baseline="30000" dirty="0">
                <a:solidFill>
                  <a:srgbClr val="04202E"/>
                </a:solidFill>
                <a:latin typeface="+mn-lt"/>
              </a:rPr>
              <a:t> </a:t>
            </a:r>
            <a:r>
              <a:rPr lang="fr-FR" dirty="0">
                <a:latin typeface="+mn-lt"/>
              </a:rPr>
              <a:t>du fait du </a:t>
            </a:r>
            <a:r>
              <a:rPr lang="fr-FR" b="1" dirty="0">
                <a:latin typeface="+mn-lt"/>
              </a:rPr>
              <a:t>mécanisme de remboursement à l’échéance</a:t>
            </a:r>
            <a:r>
              <a:rPr lang="fr-FR" b="1" baseline="30000" dirty="0">
                <a:solidFill>
                  <a:srgbClr val="04202E"/>
                </a:solidFill>
                <a:latin typeface="+mn-lt"/>
              </a:rPr>
              <a:t>(1)</a:t>
            </a:r>
            <a:r>
              <a:rPr lang="fr-FR"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23084" y="7477376"/>
            <a:ext cx="3239378" cy="1338828"/>
          </a:xfrm>
          <a:prstGeom prst="rect">
            <a:avLst/>
          </a:prstGeom>
          <a:solidFill>
            <a:schemeClr val="bg1"/>
          </a:solidFill>
          <a:ln>
            <a:noFill/>
          </a:ln>
          <a:effectLst/>
        </p:spPr>
        <p:txBody>
          <a:bodyPr wrap="square" lIns="0" tIns="0" rIns="0" bIns="0" rtlCol="0">
            <a:spAutoFit/>
          </a:bodyPr>
          <a:lstStyle/>
          <a:p>
            <a:pPr algn="just">
              <a:spcAft>
                <a:spcPts val="600"/>
              </a:spcAft>
            </a:pPr>
            <a:r>
              <a:rPr lang="fr-FR" sz="700" dirty="0">
                <a:solidFill>
                  <a:schemeClr val="tx2"/>
                </a:solidFill>
              </a:rPr>
              <a:t>&lt;DU1&gt; &lt;F0&gt; 1 au &lt;F0&gt; &lt;1PR-1&gt;, aux dates de constatation correspondantes</a:t>
            </a:r>
            <a:r>
              <a:rPr lang="fr-FR" sz="700" baseline="30000" dirty="0">
                <a:solidFill>
                  <a:schemeClr val="tx2"/>
                </a:solidFill>
              </a:rPr>
              <a:t>(1)</a:t>
            </a:r>
            <a:r>
              <a:rPr lang="fr-FR" sz="700" dirty="0">
                <a:solidFill>
                  <a:schemeClr val="tx2"/>
                </a:solidFill>
              </a:rPr>
              <a:t>, &lt;SJR1&gt; clôture à un &lt;SJR3&gt; supérieur à </a:t>
            </a:r>
            <a:r>
              <a:rPr lang="fr-FR" sz="700" dirty="0">
                <a:solidFill>
                  <a:schemeClr val="tx2"/>
                </a:solidFill>
                <a:highlight>
                  <a:srgbClr val="FF00FF"/>
                </a:highlight>
              </a:rPr>
              <a:t>&lt;ABAC2</a:t>
            </a:r>
            <a:r>
              <a:rPr lang="fr-FR" sz="700" dirty="0">
                <a:solidFill>
                  <a:schemeClr val="tx2"/>
                </a:solidFill>
              </a:rPr>
              <a:t>&gt;. Le produit verse alors un coupon de &lt;CPN&gt; au titre de chaque &lt;F0&gt;.</a:t>
            </a:r>
          </a:p>
          <a:p>
            <a:pPr algn="just">
              <a:spcAft>
                <a:spcPts val="600"/>
              </a:spcAft>
            </a:pPr>
            <a:r>
              <a:rPr lang="fr-FR" sz="700" dirty="0">
                <a:solidFill>
                  <a:schemeClr val="tx2"/>
                </a:solidFill>
              </a:rPr>
              <a:t>Dès la fin &lt;DU&gt; &lt;F0&gt; &lt;1PR&gt;, à la date de constatation correspondante</a:t>
            </a:r>
            <a:r>
              <a:rPr lang="fr-FR" sz="700" baseline="30000" dirty="0">
                <a:solidFill>
                  <a:schemeClr val="tx2"/>
                </a:solidFill>
              </a:rPr>
              <a:t>(1)</a:t>
            </a:r>
            <a:r>
              <a:rPr lang="fr-FR" sz="7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700" dirty="0">
                <a:solidFill>
                  <a:srgbClr val="04202E"/>
                </a:solidFill>
              </a:rPr>
              <a:t>Ce qui correspond à un Taux de Rendement Annuel net de </a:t>
            </a:r>
            <a:r>
              <a:rPr lang="fr-FR" sz="700" dirty="0">
                <a:solidFill>
                  <a:srgbClr val="04202E"/>
                </a:solidFill>
                <a:highlight>
                  <a:srgbClr val="00FFFF"/>
                </a:highlight>
              </a:rPr>
              <a:t>&lt;TRA.F.P&gt;</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contre un Taux de Rendement Annuel net de </a:t>
            </a:r>
            <a:r>
              <a:rPr lang="fr-FR" sz="700" dirty="0">
                <a:highlight>
                  <a:srgbClr val="00FFFF"/>
                </a:highlight>
              </a:rPr>
              <a:t>&lt;TRA.F.SJ&gt;</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pour un investissement direct dans </a:t>
            </a:r>
            <a:r>
              <a:rPr lang="it-IT" sz="700" dirty="0">
                <a:solidFill>
                  <a:srgbClr val="04202E"/>
                </a:solidFill>
              </a:rPr>
              <a:t>&lt;SJR1&gt;</a:t>
            </a:r>
            <a:r>
              <a:rPr lang="fr-FR" sz="700" baseline="30000" dirty="0">
                <a:solidFill>
                  <a:srgbClr val="04202E"/>
                </a:solidFill>
              </a:rPr>
              <a:t>(3)</a:t>
            </a:r>
            <a:r>
              <a:rPr lang="fr-FR" sz="700" dirty="0">
                <a:solidFill>
                  <a:srgbClr val="04202E"/>
                </a:solidFill>
              </a:rPr>
              <a:t>, du fait du </a:t>
            </a:r>
            <a:r>
              <a:rPr lang="fr-FR" sz="7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
        <p:nvSpPr>
          <p:cNvPr id="8" name="ZoneTexte 7">
            <a:extLst>
              <a:ext uri="{FF2B5EF4-FFF2-40B4-BE49-F238E27FC236}">
                <a16:creationId xmlns:a16="http://schemas.microsoft.com/office/drawing/2014/main" id="{FFCF2BB5-A92A-4145-BAC5-803B42C466A2}"/>
              </a:ext>
            </a:extLst>
          </p:cNvPr>
          <p:cNvSpPr txBox="1"/>
          <p:nvPr/>
        </p:nvSpPr>
        <p:spPr>
          <a:xfrm>
            <a:off x="456346" y="128249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a:t>
            </a:r>
            <a:r>
              <a:rPr lang="fr-FR" sz="900" i="1" dirty="0">
                <a:solidFill>
                  <a:srgbClr val="B9A049"/>
                </a:solidFill>
                <a:latin typeface="Proxima Nova Rg" panose="02000506030000020004" pitchFamily="2" charset="0"/>
              </a:rPr>
              <a:t> </a:t>
            </a:r>
            <a:r>
              <a:rPr lang="fr-FR" sz="900" dirty="0">
                <a:solidFill>
                  <a:srgbClr val="B9A049"/>
                </a:solidFill>
                <a:latin typeface="Proxima Nova Rg" panose="02000506030000020004" pitchFamily="2" charset="0"/>
              </a:rPr>
              <a:t>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6346" y="4156380"/>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a:t>
            </a:r>
            <a:r>
              <a:rPr lang="fr-FR" sz="800" dirty="0">
                <a:latin typeface="+mn-lt"/>
              </a:rPr>
              <a:t>: </a:t>
            </a:r>
            <a:r>
              <a:rPr lang="fr-FR" b="0" dirty="0">
                <a:latin typeface="Proxima Nova Rg" panose="02000506030000020004" pitchFamily="2" charset="0"/>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6" y="6778763"/>
            <a:ext cx="6741373"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Dès la première date de constatation du mécanisme de remboursement anticipé automatique, &lt;SJR1&gt; clôture à un &lt;SJR3&gt; supérieur ou égal à &lt;ABAC&gt;</a:t>
            </a:r>
          </a:p>
        </p:txBody>
      </p:sp>
      <p:sp>
        <p:nvSpPr>
          <p:cNvPr id="19" name="Rectangle">
            <a:extLst>
              <a:ext uri="{FF2B5EF4-FFF2-40B4-BE49-F238E27FC236}">
                <a16:creationId xmlns:a16="http://schemas.microsoft.com/office/drawing/2014/main" id="{0FB6940C-6599-69E9-7B96-674153F0E5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0" name="Rectangle">
            <a:extLst>
              <a:ext uri="{FF2B5EF4-FFF2-40B4-BE49-F238E27FC236}">
                <a16:creationId xmlns:a16="http://schemas.microsoft.com/office/drawing/2014/main" id="{15756703-65DF-74A5-C519-581A40983479}"/>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cumulées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414779296"/>
              </p:ext>
            </p:extLst>
          </p:nvPr>
        </p:nvGraphicFramePr>
        <p:xfrm>
          <a:off x="361950" y="979297"/>
          <a:ext cx="6837886" cy="83918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a:t>
                      </a:r>
                      <a:r>
                        <a:rPr lang="fr-FR" sz="700" b="1" i="0" dirty="0" err="1">
                          <a:solidFill>
                            <a:schemeClr val="tx1"/>
                          </a:solidFill>
                          <a:latin typeface="+mn-lt"/>
                        </a:rPr>
                        <a:t>totatale</a:t>
                      </a:r>
                      <a:r>
                        <a:rPr lang="fr-FR" sz="700" b="1" i="0" dirty="0">
                          <a:solidFill>
                            <a:schemeClr val="tx1"/>
                          </a:solidFill>
                          <a:latin typeface="+mn-lt"/>
                        </a:rPr>
                        <a:t> en cours de </a:t>
                      </a:r>
                      <a:r>
                        <a:rPr lang="fr-FR" sz="700" b="1" i="0" dirty="0" err="1">
                          <a:solidFill>
                            <a:schemeClr val="tx1"/>
                          </a:solidFill>
                          <a:latin typeface="+mn-lt"/>
                        </a:rPr>
                        <a:t>viet</a:t>
                      </a:r>
                      <a:r>
                        <a:rPr lang="fr-FR" sz="700" b="1" i="0" dirty="0">
                          <a:solidFill>
                            <a:schemeClr val="tx1"/>
                          </a:solidFill>
                          <a:latin typeface="+mn-lt"/>
                        </a:rPr>
                        <a: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(Standard &amp; Poor’s A+, Moody’s A1, Fitch A+). </a:t>
                      </a:r>
                      <a:r>
                        <a:rPr lang="fr-FR" sz="700" b="0" i="0" kern="1200" noProof="0" dirty="0">
                          <a:solidFill>
                            <a:srgbClr val="000000"/>
                          </a:solidFill>
                          <a:latin typeface="Proxima Nova Rg" panose="02000506030000020004" pitchFamily="2" charset="0"/>
                          <a:ea typeface="+mn-ea"/>
                          <a:cs typeface="+mn-cs"/>
                        </a:rPr>
                        <a:t>Notations en vigueur au &lt;2PDC&gt;. Ces notations peuvent être révisées à tout moment et ne sont pas une garantie de solvabilité de l’Emetteur. Elles ne sauraient constituer un argument de souscription au titre de </a:t>
                      </a:r>
                      <a:r>
                        <a:rPr lang="fr-FR" sz="700" b="0" i="0" kern="1200" noProof="0" dirty="0" err="1">
                          <a:solidFill>
                            <a:srgbClr val="000000"/>
                          </a:solidFill>
                          <a:latin typeface="Proxima Nova Rg" panose="02000506030000020004" pitchFamily="2" charset="0"/>
                          <a:ea typeface="+mn-ea"/>
                          <a:cs typeface="+mn-cs"/>
                        </a:rPr>
                        <a:t>creance</a:t>
                      </a:r>
                      <a:r>
                        <a:rPr lang="fr-FR" sz="700" b="0" i="0" kern="1200" noProof="0" dirty="0">
                          <a:solidFill>
                            <a:srgbClr val="000000"/>
                          </a:solidFill>
                          <a:latin typeface="Proxima Nova Rg" panose="02000506030000020004" pitchFamily="2" charset="0"/>
                          <a:ea typeface="+mn-ea"/>
                          <a:cs typeface="+mn-cs"/>
                        </a:rPr>
                        <a:t>.</a:t>
                      </a:r>
                      <a:endParaRPr lang="fr-FR"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&lt;2PDC&gt;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146365128"/>
              </p:ext>
            </p:extLst>
          </p:nvPr>
        </p:nvGraphicFramePr>
        <p:xfrm>
          <a:off x="360894" y="641350"/>
          <a:ext cx="6837886" cy="850154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a:t>
                      </a:r>
                      <a:r>
                        <a:rPr lang="fr-FR" sz="700" b="1" i="0" dirty="0" err="1">
                          <a:solidFill>
                            <a:schemeClr val="tx1"/>
                          </a:solidFill>
                          <a:latin typeface="+mn-lt"/>
                        </a:rPr>
                        <a:t>échéace</a:t>
                      </a: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International</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18707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Offre au public exemptée de l’obligation de publier un prospectus au titre du Règlement Prospectus (EU) 2017/1129 (tel que modifié) (placement privé uniquement) - France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4959970"/>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8360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DROIT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799784"/>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2520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  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71441">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4666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l’Émetteur paiera aux intermédiaires financiers agréés une commission de vente. La commission de vente est incluse dans le prix d’achat des titres de créance et n’excédera pas 1,00%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3258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International, une valorisation du titre de créance sera assurée, tous les quinze jours à compter du &lt;Datesconstatations3&gt; par une société de service indépendante financièrement de Goldman Sachs International,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8583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International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71441">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International, ce qui peut être source de conflit d’intérêts. Les conflits d’intérêts qui peuvent être engendrés sont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22060">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B997FA41-CFCA-6D4C-BFDB-7D06B6C376D8}"/>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&lt;F1&gt;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GainOuCoupon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pouvant être totale.</a:t>
            </a:r>
            <a:endParaRPr kumimoji="0" lang="fr-FR" sz="80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&lt;TRA.F.A&gt;%(2)),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la date de constatation finale(1).</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et l’Emetteur d’autre part sont des entités juridiques distinctes.</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1" name="Rectangle">
            <a:extLst>
              <a:ext uri="{FF2B5EF4-FFF2-40B4-BE49-F238E27FC236}">
                <a16:creationId xmlns:a16="http://schemas.microsoft.com/office/drawing/2014/main" id="{A90159E4-50E6-BA74-C4F4-408F343E7A0A}"/>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76C062DC-18FB-1947-2E61-E8B3AE489BFF}"/>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16075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maximum de </a:t>
            </a:r>
            <a:r>
              <a:rPr lang="fr-FR" sz="800" dirty="0">
                <a:solidFill>
                  <a:srgbClr val="000000"/>
                </a:solidFill>
                <a:highlight>
                  <a:srgbClr val="FFFF00"/>
                </a:highlight>
              </a:rPr>
              <a:t>&lt;TRA.MAX.P&gt;</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a:t>
            </a:r>
            <a:r>
              <a:rPr lang="fr-FR" sz="800" dirty="0" err="1">
                <a:solidFill>
                  <a:srgbClr val="000000"/>
                </a:solidFill>
              </a:rPr>
              <a:t>méacanisme</a:t>
            </a:r>
            <a:r>
              <a:rPr lang="fr-FR" sz="800" dirty="0">
                <a:solidFill>
                  <a:srgbClr val="000000"/>
                </a:solidFill>
              </a:rPr>
              <a:t>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F200C202-FC2E-B640-95E1-066B9315974F}"/>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372CE07A-FFFD-4F75-1C08-25AC6DAD2B8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984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895113" y="4417086"/>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C9AE3FE2-0A26-3351-00EE-A87F1BD8F9E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AC671B9B-5ACA-26FE-E755-3A46A95CB277}"/>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4" name="ZoneTexte 23">
            <a:extLst>
              <a:ext uri="{FF2B5EF4-FFF2-40B4-BE49-F238E27FC236}">
                <a16:creationId xmlns:a16="http://schemas.microsoft.com/office/drawing/2014/main" id="{0CF085A8-04C7-A7EB-0B3E-40168B9997E3}"/>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527810"/>
            <a:ext cx="4457700" cy="108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27" name="Espace réservé du texte 36">
            <a:extLst>
              <a:ext uri="{FF2B5EF4-FFF2-40B4-BE49-F238E27FC236}">
                <a16:creationId xmlns:a16="http://schemas.microsoft.com/office/drawing/2014/main" id="{305947C6-6BAD-9C30-C816-C6985E993E97}"/>
              </a:ext>
            </a:extLst>
          </p:cNvPr>
          <p:cNvSpPr txBox="1">
            <a:spLocks/>
          </p:cNvSpPr>
          <p:nvPr/>
        </p:nvSpPr>
        <p:spPr>
          <a:xfrm>
            <a:off x="1268906" y="2711286"/>
            <a:ext cx="5021862" cy="108000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29" name="ZoneTexte 28">
            <a:extLst>
              <a:ext uri="{FF2B5EF4-FFF2-40B4-BE49-F238E27FC236}">
                <a16:creationId xmlns:a16="http://schemas.microsoft.com/office/drawing/2014/main" id="{4779550E-6BC8-22D5-1741-CB0D6E7C1F73}"/>
              </a:ext>
            </a:extLst>
          </p:cNvPr>
          <p:cNvSpPr txBox="1"/>
          <p:nvPr/>
        </p:nvSpPr>
        <p:spPr>
          <a:xfrm>
            <a:off x="534662" y="1137226"/>
            <a:ext cx="6741374"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33" name="ZoneTexte 32">
            <a:extLst>
              <a:ext uri="{FF2B5EF4-FFF2-40B4-BE49-F238E27FC236}">
                <a16:creationId xmlns:a16="http://schemas.microsoft.com/office/drawing/2014/main" id="{B6CE84D9-51BF-BED3-D816-C182433B118A}"/>
              </a:ext>
            </a:extLst>
          </p:cNvPr>
          <p:cNvSpPr txBox="1"/>
          <p:nvPr/>
        </p:nvSpPr>
        <p:spPr>
          <a:xfrm>
            <a:off x="534662" y="1932532"/>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42" name="ZoneTexte 41">
            <a:extLst>
              <a:ext uri="{FF2B5EF4-FFF2-40B4-BE49-F238E27FC236}">
                <a16:creationId xmlns:a16="http://schemas.microsoft.com/office/drawing/2014/main" id="{1C2DCFFF-043E-BF00-E3D6-27D4B701A7FA}"/>
              </a:ext>
            </a:extLst>
          </p:cNvPr>
          <p:cNvSpPr txBox="1"/>
          <p:nvPr/>
        </p:nvSpPr>
        <p:spPr>
          <a:xfrm>
            <a:off x="534662" y="5637401"/>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43" name="Espace réservé du texte 36">
            <a:extLst>
              <a:ext uri="{FF2B5EF4-FFF2-40B4-BE49-F238E27FC236}">
                <a16:creationId xmlns:a16="http://schemas.microsoft.com/office/drawing/2014/main" id="{EB17517F-1355-E335-003F-D6221862496E}"/>
              </a:ext>
            </a:extLst>
          </p:cNvPr>
          <p:cNvSpPr txBox="1">
            <a:spLocks/>
          </p:cNvSpPr>
          <p:nvPr/>
        </p:nvSpPr>
        <p:spPr>
          <a:xfrm>
            <a:off x="1268906" y="6613989"/>
            <a:ext cx="5021862" cy="90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&lt;NDR&gt;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44" name="Espace réservé du texte 36">
            <a:extLst>
              <a:ext uri="{FF2B5EF4-FFF2-40B4-BE49-F238E27FC236}">
                <a16:creationId xmlns:a16="http://schemas.microsoft.com/office/drawing/2014/main" id="{8742ED3C-BD8C-5602-202A-3615281A0B12}"/>
              </a:ext>
            </a:extLst>
          </p:cNvPr>
          <p:cNvSpPr txBox="1">
            <a:spLocks/>
          </p:cNvSpPr>
          <p:nvPr/>
        </p:nvSpPr>
        <p:spPr>
          <a:xfrm>
            <a:off x="1268906" y="4650430"/>
            <a:ext cx="5021862" cy="504000"/>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45" name="ZoneTexte 44">
            <a:extLst>
              <a:ext uri="{FF2B5EF4-FFF2-40B4-BE49-F238E27FC236}">
                <a16:creationId xmlns:a16="http://schemas.microsoft.com/office/drawing/2014/main" id="{8F688049-5D4B-34DB-0040-665D53C730DF}"/>
              </a:ext>
            </a:extLst>
          </p:cNvPr>
          <p:cNvSpPr txBox="1"/>
          <p:nvPr/>
        </p:nvSpPr>
        <p:spPr>
          <a:xfrm>
            <a:off x="534662" y="411312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46" name="Espace réservé du texte 11">
            <a:extLst>
              <a:ext uri="{FF2B5EF4-FFF2-40B4-BE49-F238E27FC236}">
                <a16:creationId xmlns:a16="http://schemas.microsoft.com/office/drawing/2014/main" id="{6089C719-1D06-352A-27C2-198A47553086}"/>
              </a:ext>
            </a:extLst>
          </p:cNvPr>
          <p:cNvSpPr txBox="1">
            <a:spLocks/>
          </p:cNvSpPr>
          <p:nvPr/>
        </p:nvSpPr>
        <p:spPr>
          <a:xfrm>
            <a:off x="5346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7" name="Rectangle">
            <a:extLst>
              <a:ext uri="{FF2B5EF4-FFF2-40B4-BE49-F238E27FC236}">
                <a16:creationId xmlns:a16="http://schemas.microsoft.com/office/drawing/2014/main" id="{38522346-7C08-8B57-6FB3-B1BBB41A44E8}"/>
              </a:ext>
            </a:extLst>
          </p:cNvPr>
          <p:cNvSpPr/>
          <p:nvPr/>
        </p:nvSpPr>
        <p:spPr>
          <a:xfrm>
            <a:off x="4381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3" name="Rectangle">
            <a:extLst>
              <a:ext uri="{FF2B5EF4-FFF2-40B4-BE49-F238E27FC236}">
                <a16:creationId xmlns:a16="http://schemas.microsoft.com/office/drawing/2014/main" id="{CED5A5EE-B965-8FB1-0FFF-4487BC87BC8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D50256C1-57F8-6913-C5A8-E94FA2FCA993}"/>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9261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&lt;SJR1&gt; clôture à un &lt;SJR3&gt; supérieur ou égal à &lt;ABAC&gt;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&lt;baliseCM3&gt;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&lt;SJR1&gt; clôture à un &lt;SJR3&gt; strictement inférieur à &lt;PDI&gt;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20727</TotalTime>
  <Words>8973</Words>
  <Application>Microsoft Office PowerPoint</Application>
  <PresentationFormat>Personnalisé</PresentationFormat>
  <Paragraphs>350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Milan Cosson</cp:lastModifiedBy>
  <cp:revision>912</cp:revision>
  <cp:lastPrinted>2022-05-04T09:56:42Z</cp:lastPrinted>
  <dcterms:created xsi:type="dcterms:W3CDTF">2017-02-21T09:03:05Z</dcterms:created>
  <dcterms:modified xsi:type="dcterms:W3CDTF">2022-06-28T13:29:55Z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