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222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U+208D</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06 avril 2022 au 29 avril 2022 (inclus). </a:t>
            </a:r>
            <a:r>
              <a:rPr lang="fr-FR" sz="800" cap="none" dirty="0"/>
              <a:t>Une fois le montant de l’enveloppe initiale atteint (30 000 000 EUR), la commercialisation de « Alpha Transatlantique Avril 2022 » peut cesser à tout moment sans préavis avant le 29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ALPHA TRANSATLANTIQUE AVRIL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U+208D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⁽²⁾</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28 juin 2022.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Alpha Transatlantique Avril 2022 » EST TRÈS SENSIBLE À UNE FAIBLE VARIATION DU niveau DE l'indice AUTOUR DES SEUILS DE 60% ET DE 90%% DE SON Niveau Initial À LA DATE DE CONSTATATION FINALE</a:t>
            </a:r>
            <a:r>
              <a:rPr lang="fr-FR" sz="800" baseline="30000" dirty="0">
                <a:solidFill>
                  <a:srgbClr val="B9A049"/>
                </a:solidFill>
                <a:latin typeface="+mn-lt"/>
              </a:rPr>
              <a:t>U+208D</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U+208D</a:t>
            </a:r>
            <a:r>
              <a:rPr lang="fr-FR" sz="650" dirty="0">
                <a:solidFill>
                  <a:schemeClr val="tx2"/>
                </a:solidFill>
                <a:latin typeface="+mn-lt"/>
              </a:rPr>
              <a:t> Veuillez vous référer au tableau récapitulant les principales caractéristiques financières en page 8 pour le détail des dates.</a:t>
            </a:r>
          </a:p>
          <a:p>
            <a:pPr marL="0" lvl="1" algn="just"/>
            <a:r>
              <a:rPr lang="fr-FR" sz="650" baseline="30000" dirty="0">
                <a:solidFill>
                  <a:schemeClr val="tx2"/>
                </a:solidFill>
                <a:latin typeface="+mn-lt"/>
              </a:rPr>
              <a:t>⁽²⁾</a:t>
            </a:r>
            <a:r>
              <a:rPr lang="fr-FR" sz="650" dirty="0">
                <a:solidFill>
                  <a:schemeClr val="tx2"/>
                </a:solidFill>
                <a:latin typeface="+mn-lt"/>
              </a:rPr>
              <a:t> Hors frais, dividendes réinvestis dans indice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29/04/2022 jusqu’à la date de remboursement anticipé automatique éventuel</a:t>
            </a:r>
            <a:r>
              <a:rPr lang="fr-FR" sz="650" baseline="30000" dirty="0">
                <a:solidFill>
                  <a:schemeClr val="tx2"/>
                </a:solidFill>
                <a:latin typeface="+mn-lt"/>
              </a:rPr>
              <a:t>U+208D</a:t>
            </a:r>
            <a:r>
              <a:rPr lang="fr-FR" sz="650" dirty="0">
                <a:solidFill>
                  <a:schemeClr val="tx2"/>
                </a:solidFill>
                <a:latin typeface="+mn-lt"/>
              </a:rPr>
              <a:t> ou d’échéance</a:t>
            </a:r>
            <a:r>
              <a:rPr lang="fr-FR" sz="650" baseline="30000" dirty="0">
                <a:solidFill>
                  <a:schemeClr val="tx2"/>
                </a:solidFill>
                <a:latin typeface="+mn-lt"/>
              </a:rPr>
              <a:t>U+208D</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du trimestre 1, à la date de constatation correspondante</a:t>
            </a:r>
            <a:r>
              <a:rPr lang="fr-FR" sz="700" baseline="30000" dirty="0">
                <a:solidFill>
                  <a:schemeClr val="tx2"/>
                </a:solidFill>
                <a:latin typeface="Proxima Nova Rg" panose="02000506030000020004" pitchFamily="2" charset="0"/>
              </a:rPr>
              <a:t>U+208D</a:t>
            </a:r>
            <a:r>
              <a:rPr lang="fr-FR" sz="700" dirty="0"/>
              <a:t>, l'indice clôture à un niveau strictement supérieur à 90% de son Niveau Initial. Le produit verse donc un coupon de 1,875% au titre du trimestre.</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trimestres 2 à 47, aux dates de constatation correspondantes</a:t>
            </a:r>
            <a:r>
              <a:rPr lang="fr-FR" sz="700" baseline="30000" dirty="0"/>
              <a:t>U+208D</a:t>
            </a:r>
            <a:r>
              <a:rPr lang="fr-FR" sz="700" dirty="0"/>
              <a:t>, l'indice clôture à un niveau strictement inférieur à 90% de son Niveau Initial. Le mécanisme de remboursement anticipé automatique n’est donc pas activé et le produit ne verse aucun coupon.</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U+208D</a:t>
            </a:r>
            <a:r>
              <a:rPr lang="fr-FR" sz="700" dirty="0"/>
              <a:t>, l'indice clôture à un niveau strictement inférieur à 60% de son Niveau Initial (45% dans cet exemple). L’investisseur récupère alors le capital initialement investi diminué de l’intégralité de la baisse enregistrée par l'indice, soit 45%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-7,21%</a:t>
            </a:r>
            <a:r>
              <a:rPr lang="fr-FR" sz="700" baseline="30000" dirty="0"/>
              <a:t>⁽²⁾</a:t>
            </a:r>
            <a:r>
              <a:rPr lang="fr-FR" sz="700" dirty="0"/>
              <a:t>, contre un Taux de Rendement Annuel net négatif de </a:t>
            </a:r>
            <a:r>
              <a:rPr lang="fr-FR" sz="700" dirty="0">
                <a:solidFill>
                  <a:srgbClr val="000000"/>
                </a:solidFill>
                <a:highlight>
                  <a:srgbClr val="00FFFF"/>
                </a:highlight>
              </a:rPr>
              <a:t>-7,36%</a:t>
            </a:r>
            <a:r>
              <a:rPr lang="fr-FR" sz="700" baseline="30000" dirty="0"/>
              <a:t>⁽²⁾</a:t>
            </a:r>
            <a:r>
              <a:rPr lang="fr-FR" sz="700" dirty="0"/>
              <a:t>, pour un investissement direct dans l'indice</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du trimestre 2, à la date de constatation correspondante</a:t>
            </a:r>
            <a:r>
              <a:rPr lang="fr-FR" baseline="30000" dirty="0">
                <a:latin typeface="+mn-lt"/>
              </a:rPr>
              <a:t>U+208D</a:t>
            </a:r>
            <a:r>
              <a:rPr lang="fr-FR" dirty="0">
                <a:latin typeface="+mn-lt"/>
              </a:rPr>
              <a:t>, l'indice clôture à un niveau strictement inférieur à 90% de son Niveau Initial mais supérieur au seuil de versement du coupon. Le mécanisme de remboursement anticipé automatique n’est donc pas activé mais le produit verse un coupon de 1,875% au titre du trimestre .</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À la date de constatation finaleU+208D, l'indice clôture à un niveau strictement inférieur à 90%% de son Niveau Initial (70% dans cet exemple) mais strictement supérieur à 60% de son Niveau Initial. L’investisseur récupère alors l’intégralité de son capital initialement investi.</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-0,85%</a:t>
            </a:r>
            <a:r>
              <a:rPr lang="fr-FR" baseline="30000" dirty="0">
                <a:solidFill>
                  <a:srgbClr val="04202E"/>
                </a:solidFill>
                <a:latin typeface="+mn-lt"/>
              </a:rPr>
              <a:t>⁽²⁾</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-3,89%</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l'indice</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U+208D</a:t>
            </a:r>
            <a:r>
              <a:rPr lang="fr-FR" b="1" dirty="0">
                <a:latin typeface="+mn-lt"/>
              </a:rPr>
              <a:t> de « Alpha Transatlantique Avril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Du trimestre 1 au trimestre 3, aux dates de constatation correspondantes</a:t>
            </a:r>
            <a:r>
              <a:rPr lang="fr-FR" sz="700" baseline="30000" dirty="0">
                <a:solidFill>
                  <a:schemeClr val="tx2"/>
                </a:solidFill>
              </a:rPr>
              <a:t>U+208D</a:t>
            </a:r>
            <a:r>
              <a:rPr lang="fr-FR" sz="700" dirty="0">
                <a:solidFill>
                  <a:schemeClr val="tx2"/>
                </a:solidFill>
              </a:rPr>
              <a:t>, l'indice clôture à un niveau supérieur à </a:t>
            </a:r>
            <a:r>
              <a:rPr lang="fr-FR" sz="700" dirty="0">
                <a:solidFill>
                  <a:schemeClr val="tx2"/>
                </a:solidFill>
                <a:highlight>
                  <a:srgbClr val="FF00FF"/>
                </a:highlight>
              </a:rPr>
              <a:t>&lt;ABAC2</a:t>
            </a:r>
            <a:r>
              <a:rPr lang="fr-FR" sz="700" dirty="0">
                <a:solidFill>
                  <a:schemeClr val="tx2"/>
                </a:solidFill>
              </a:rPr>
              <a:t>&gt;. Le produit verse alors un coupon de 1,875% au titre de chaque trimestre.</a:t>
            </a:r>
          </a:p>
          <a:p>
            <a:pPr algn="just">
              <a:spcAft>
                <a:spcPts val="600"/>
              </a:spcAft>
            </a:pPr>
            <a:r>
              <a:rPr lang="fr-FR" sz="700" dirty="0">
                <a:solidFill>
                  <a:schemeClr val="tx2"/>
                </a:solidFill>
              </a:rPr>
              <a:t>Dès la fin du trimestre 4, à la date de constatation correspondante</a:t>
            </a:r>
            <a:r>
              <a:rPr lang="fr-FR" sz="700" baseline="30000" dirty="0">
                <a:solidFill>
                  <a:schemeClr val="tx2"/>
                </a:solidFill>
              </a:rPr>
              <a:t>U+208D</a:t>
            </a:r>
            <a:r>
              <a:rPr lang="fr-FR" sz="700" dirty="0">
                <a:solidFill>
                  <a:schemeClr val="tx2"/>
                </a:solidFill>
              </a:rPr>
              <a:t>, l'indice clôture à un niveau supérieur à 90% de son Niveau Initial (125% dans cet exemple). Le produit est alors automatiquement remboursé par anticipation. L’investisseur récupère l’intégralité du capital initial majoré d’un coupon de 1,875%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6,37%</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23,53%</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l'indice</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1,875%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28 juin 2022</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U+208D</a:t>
            </a:r>
            <a:r>
              <a:rPr lang="fr-FR" sz="900" dirty="0">
                <a:solidFill>
                  <a:srgbClr val="B9A049"/>
                </a:solidFill>
                <a:latin typeface="Proxima Nova Rg" panose="02000506030000020004" pitchFamily="2" charset="0"/>
              </a:rPr>
              <a:t>, l'indice clôture à un niveau strictement inférieur à 60%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À la date de constatation finaleU+208D, l'indice clôture à un niveau strictement inférieur à 90%% mais supérieur ou égal à 60%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l'indice clôture à un niveau supérieur ou égal à 90% de son Niveau Initial</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27/06/2022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27 JUIN 2010</a:t>
            </a:r>
            <a:r>
              <a:rPr lang="en-US" sz="1200" dirty="0">
                <a:latin typeface="+mj-lt"/>
              </a:rPr>
              <a:t> </a:t>
            </a:r>
            <a:r>
              <a:rPr lang="fr-FR" sz="1200" cap="none" dirty="0">
                <a:latin typeface="Futura PT" panose="020B0902020204020203" pitchFamily="34" charset="0"/>
              </a:rPr>
              <a:t>ET LE 27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27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27 JUIN 2022</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français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29/04/2022.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06/04/2022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06/04/2022 au 29/04/2022 (inclus). Une fois le montant de l’enveloppe initiale atteint (30 000 000 EUR), la commercialisation de « Alpha Transatlantique Avril 2022 » peut cesser à tout moment sans préavis avant le 29/04/2022,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29/04/2022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09/05/2034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29/10/2032, 31/01/2033, 29/04/2033, 29/07/2033, 31/10/2033, 30/01/2034, 02/05/2034, 02/05/2034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 05/11/2032, 07/02/2033, 06/05/2033, 05/08/2033, 07/11/2033, 06/02/2034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29/04/2022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d’intérêtsU+208D.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06/04/2022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06/04/2022 au 29/04/2022 (inclus). Une fois le montant de l’enveloppe initiale atteint (30 000 000 EUR), la commercialisation de « Alpha Transatlantique Avril 2022 » peut cesser à tout moment sans préavis avant le 29/04/2022,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EURO STOXX 50 Price EUR le 29/04/2022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09/05/2034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29/10/2032, 31/01/2033, 29/04/2033, 29/07/2033, 31/10/2033, 30/01/2034, 02/05/2034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05/08/2022, 05/08/2022,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 05/11/2032, 07/02/2033, 06/05/2033, 05/08/2033, 07/11/2033, 06/02/2034, 09/05/2034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 05/11/2032, 07/02/2033, 06/05/2033, 05/08/2033, 07/11/2033, 06/02/2034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une valorisation du titre de créance sera assurée, tous les quinze jours à compter du 29/07/2022, 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29/10/2032, 31/01/2033, 29/04/2033, 29/07/2033, 31/10/2033, 30/01/2034, 02/05/2034 par une société de service indépendante financièrement de Goldman Sachs International,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U+208D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avril 2022 jusqu’à la date de remboursement anticipé automatique éventuel</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U+208D</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29/04/2022) et la date d’échéance</a:t>
            </a:r>
            <a:r>
              <a:rPr lang="fr-FR" sz="800" b="1" baseline="30000" dirty="0">
                <a:solidFill>
                  <a:schemeClr val="tx2"/>
                </a:solidFill>
              </a:rPr>
              <a:t> </a:t>
            </a:r>
            <a:r>
              <a:rPr lang="fr-FR" sz="800" baseline="30000" dirty="0">
                <a:solidFill>
                  <a:schemeClr val="tx2"/>
                </a:solidFill>
              </a:rPr>
              <a:t>U+208D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U+208D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29/04/2022 et/ou de vente du titre de créance avant la date d’échéance</a:t>
            </a:r>
            <a:r>
              <a:rPr lang="fr-FR" sz="800" baseline="30000" dirty="0">
                <a:solidFill>
                  <a:schemeClr val="tx2"/>
                </a:solidFill>
              </a:rPr>
              <a:t>U+208D</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U+208D</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Alpha Transatlantique Avril 2022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U+208D</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U+208D</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60%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trimestrielle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U+208D</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1,875% par trimestre écoulé depuis le 29/04/2022 (soit 7,50%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U+208D</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U+208D</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1,875% par trimestre écoulé (soit un Taux de Rendement Annuel net maximum de 6,36%</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l'indice ne baisse pas de plus de 40% par rapport à son Niveau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U+208D</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Alpha Transatlantique Avril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Alpha Transatlantique Avril 2022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U+208D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avril 2022 jusqu’à la date de remboursement anticipé automatique éventuel</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U+208D</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29/04/2022) et la date d’échéance</a:t>
            </a:r>
            <a:r>
              <a:rPr lang="fr-FR" sz="800" b="1" baseline="30000" dirty="0">
                <a:solidFill>
                  <a:schemeClr val="tx2"/>
                </a:solidFill>
              </a:rPr>
              <a:t> </a:t>
            </a:r>
            <a:r>
              <a:rPr lang="fr-FR" sz="800" baseline="30000" dirty="0">
                <a:solidFill>
                  <a:schemeClr val="tx2"/>
                </a:solidFill>
              </a:rPr>
              <a:t>U+208D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U+208D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29/04/2022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U+208D ou la date de remboursement automatique anticipé effective U+208D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Alpha Transatlantique Avril 2022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U+208D</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U+208D</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60%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U+208D</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1,875% par trimestre écoulé depuis le 29/04/2022 (soit 7,50%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U+208D</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U+208D</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1,875% par trimestre écoulé (soit un Taux de Rendement Annuel net maximum de 6,36%%⁽²⁾),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à la date de constatation finaleU+208D.</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Alpha Transatlantique Avril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Alpha Transatlantique Avril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3" name="Picture 22"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U+208D</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29/04/2022 jusqu’à la date de remboursement anticipé automatique éventuel</a:t>
            </a:r>
            <a:r>
              <a:rPr lang="fr-FR" sz="650" baseline="30000" dirty="0">
                <a:solidFill>
                  <a:schemeClr val="tx2"/>
                </a:solidFill>
                <a:latin typeface="+mn-lt"/>
              </a:rPr>
              <a:t>U+208D</a:t>
            </a:r>
            <a:r>
              <a:rPr lang="fr-FR" sz="650" dirty="0">
                <a:solidFill>
                  <a:schemeClr val="tx2"/>
                </a:solidFill>
                <a:latin typeface="+mn-lt"/>
              </a:rPr>
              <a:t> ou d’échéance</a:t>
            </a:r>
            <a:r>
              <a:rPr lang="fr-FR" sz="650" baseline="30000" dirty="0">
                <a:solidFill>
                  <a:schemeClr val="tx2"/>
                </a:solidFill>
                <a:latin typeface="+mn-lt"/>
              </a:rPr>
              <a:t>U+208D</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47, si à l’une des dates de constatation</a:t>
            </a:r>
            <a:r>
              <a:rPr lang="fr-FR" sz="800" baseline="30000" dirty="0">
                <a:solidFill>
                  <a:srgbClr val="000000"/>
                </a:solidFill>
              </a:rPr>
              <a:t>U+208D</a:t>
            </a:r>
            <a:r>
              <a:rPr lang="fr-FR" sz="800" dirty="0">
                <a:solidFill>
                  <a:srgbClr val="000000"/>
                </a:solidFill>
              </a:rPr>
              <a:t> trimestrielle l'indice clôture à un niveau supérieur ou égal à 90%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1,875% par trimestre écoulé depuis le 29/04/2022 (soit 7,50%</a:t>
            </a:r>
            <a:r>
              <a:rPr lang="fr-FR" sz="800" i="1" dirty="0">
                <a:solidFill>
                  <a:srgbClr val="000000"/>
                </a:solidFill>
              </a:rPr>
              <a:t> </a:t>
            </a:r>
            <a:r>
              <a:rPr lang="fr-FR" sz="800" dirty="0">
                <a:solidFill>
                  <a:srgbClr val="000000"/>
                </a:solidFill>
              </a:rPr>
              <a:t>par année écoulée et un Taux de Rendement Annuel net maximum de 6,36%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U+208D</a:t>
            </a:r>
            <a:r>
              <a:rPr lang="fr-FR" sz="800" dirty="0">
                <a:solidFill>
                  <a:srgbClr val="000000"/>
                </a:solidFill>
              </a:rPr>
              <a:t>, si le mécanisme de remboursement anticipé n’a pas été activé au préalable, et si l'indice clôture à un niveau supérieur ou égal à 80% de son Niveau Initial, l’investisseur récupère alors l’intégralité de son capital initial, majorée d’un gain de 1,875% par trimestre écoulé depuis le 29/04/2022  (soit un gain de 90,00% et un Taux de Rendement Annuel net de 4,42%</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finaleU+208D, l'indice clôture à un niveau strictement inférieur à 80% de son Niveau Initial mais supérieur ou égal à 60% de ce dernier, l’investisseur récupère l’intégralité de son capital initialement investi. Le capital n’est donc exposé à un risque de perte à l’échéanceU+208D que si l'indice clôture à un niveau strictement inférieur à 60% de son Niveau Initial à la date de constatation finaleU+208D.</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Alpha Transatlantique Avril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U+208D</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U+208D</a:t>
            </a:r>
            <a:r>
              <a:rPr lang="fr-FR" sz="800" dirty="0">
                <a:solidFill>
                  <a:srgbClr val="000000"/>
                </a:solidFill>
              </a:rPr>
              <a:t>, l'indice enregistre une baisse supérieure à 40%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U+208D</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U+208D</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1,875% par trimestre écoulé depuis le 29/04/2022 </a:t>
            </a:r>
            <a:r>
              <a:rPr lang="fr-FR" sz="800" dirty="0">
                <a:solidFill>
                  <a:srgbClr val="000000"/>
                </a:solidFill>
              </a:rPr>
              <a:t>(soit un Taux de Rendement Annuel net maximum de 6,36%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Alpha Transatlantique Avril 2022 » est très sensible à une faible variation du niveau de clôture de l'indice autour du seuil de </a:t>
            </a:r>
            <a:r>
              <a:rPr lang="fr-FR" sz="800" b="1" dirty="0">
                <a:solidFill>
                  <a:srgbClr val="000000"/>
                </a:solidFill>
                <a:effectLst/>
                <a:ea typeface="Calibri" panose="020F0502020204030204" pitchFamily="34" charset="0"/>
              </a:rPr>
              <a:t>90% de son Niveau Initial et 90%  </a:t>
            </a:r>
            <a:r>
              <a:rPr lang="fr-FR" sz="800" b="1" dirty="0">
                <a:effectLst/>
                <a:ea typeface="Calibri" panose="020F0502020204030204" pitchFamily="34" charset="0"/>
              </a:rPr>
              <a:t>en cours de vie, et des seuils de 80% et 60% de son Niveau Initial à la date de constatation finale</a:t>
            </a:r>
            <a:r>
              <a:rPr lang="fr-FR" sz="800" b="1" baseline="30000" dirty="0">
                <a:effectLst/>
                <a:ea typeface="Calibri" panose="020F0502020204030204" pitchFamily="34" charset="0"/>
              </a:rPr>
              <a:t>U+208D</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29/04/2022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U+208D</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29/04/2022 jusqu’à la date de remboursement anticipé automatique éventuel</a:t>
            </a:r>
            <a:r>
              <a:rPr lang="fr-FR" sz="650" baseline="30000" dirty="0">
                <a:solidFill>
                  <a:schemeClr val="tx2"/>
                </a:solidFill>
                <a:latin typeface="+mn-lt"/>
              </a:rPr>
              <a:t>U+208D</a:t>
            </a:r>
            <a:r>
              <a:rPr lang="fr-FR" sz="650" dirty="0">
                <a:solidFill>
                  <a:schemeClr val="tx2"/>
                </a:solidFill>
                <a:latin typeface="+mn-lt"/>
              </a:rPr>
              <a:t> ou d’échéance</a:t>
            </a:r>
            <a:r>
              <a:rPr lang="fr-FR" sz="650" baseline="30000" dirty="0">
                <a:solidFill>
                  <a:schemeClr val="tx2"/>
                </a:solidFill>
                <a:latin typeface="+mn-lt"/>
              </a:rPr>
              <a:t>U+208D</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U+208D</a:t>
            </a:r>
            <a:r>
              <a:rPr lang="fr-FR" sz="800" dirty="0">
                <a:solidFill>
                  <a:srgbClr val="000000"/>
                </a:solidFill>
              </a:rPr>
              <a:t>, </a:t>
            </a:r>
            <a:r>
              <a:rPr lang="fr-FR" sz="800" dirty="0">
                <a:latin typeface="Proxima Nova Rg" panose="02000506030000020004" pitchFamily="2" charset="0"/>
              </a:rPr>
              <a:t>l’investisseur peut recevoir un coupon de 1,875% dès lors que l'indice clôture à un niveau supérieur ou égal à 90%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47, si à l’une des dates de constatation trimestrielle correspondantes</a:t>
            </a:r>
            <a:r>
              <a:rPr lang="fr-FR" sz="800" baseline="30000" dirty="0">
                <a:solidFill>
                  <a:srgbClr val="000000"/>
                </a:solidFill>
              </a:rPr>
              <a:t>U+208D</a:t>
            </a:r>
            <a:r>
              <a:rPr lang="fr-FR" sz="800" dirty="0">
                <a:solidFill>
                  <a:srgbClr val="000000"/>
                </a:solidFill>
              </a:rPr>
              <a:t> ,l'indice clôture à un niveau supérieur ou égal à 90%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1,875%  (soit un Taux de Rendement Annuel maximum de </a:t>
            </a:r>
            <a:r>
              <a:rPr lang="fr-FR" sz="800" dirty="0">
                <a:solidFill>
                  <a:srgbClr val="000000"/>
                </a:solidFill>
                <a:highlight>
                  <a:srgbClr val="FFFF00"/>
                </a:highlight>
              </a:rPr>
              <a:t>6,61%</a:t>
            </a:r>
            <a:r>
              <a:rPr lang="fr-FR" sz="800" baseline="30000" dirty="0">
                <a:solidFill>
                  <a:srgbClr val="000000"/>
                </a:solidFill>
                <a:highlight>
                  <a:srgbClr val="FFFF00"/>
                </a:highlight>
                <a:ea typeface="SimSun" pitchFamily="2" charset="-122"/>
                <a:cs typeface="Times New Roman" pitchFamily="18" charset="0"/>
              </a:rPr>
              <a:t>⁽²⁾</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finaleU+208D, si le </a:t>
            </a:r>
            <a:r>
              <a:rPr lang="fr-FR" sz="800" dirty="0" err="1">
                <a:solidFill>
                  <a:srgbClr val="000000"/>
                </a:solidFill>
              </a:rPr>
              <a:t>méacanisme</a:t>
            </a:r>
            <a:r>
              <a:rPr lang="fr-FR" sz="800" dirty="0">
                <a:solidFill>
                  <a:srgbClr val="000000"/>
                </a:solidFill>
              </a:rPr>
              <a:t> de remboursement anticipé n’a pas été activé au préalable, et si l'indice clôture à un cours strictement inférieur à 90% de son Niveau Initial mais supérieur ou égal à 60% de son «90% de son Niveau Initial, l’investisseur récupère l’intégralité de son capital initialement investi. Le capital est donc exposé à un risque de perte à l’échéanceU+208D que si l'indice clôture à un niveau strictement inférieur à 60% de son 90% de son Niveau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Alpha Transatlantique Avril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U+208D</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U+208D</a:t>
            </a:r>
            <a:r>
              <a:rPr lang="fr-FR" sz="800" dirty="0">
                <a:solidFill>
                  <a:srgbClr val="000000"/>
                </a:solidFill>
              </a:rPr>
              <a:t>, l'indice enregistre une baisse supérieure à 40%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U+208D</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U+208D</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1,875%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6,61%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Alpha Transatlantique Avril 2022 » est très sensible à une faible variation du niveau de clôture de l'indice autour du seuil de </a:t>
            </a:r>
            <a:r>
              <a:rPr lang="fr-FR" sz="800" dirty="0">
                <a:solidFill>
                  <a:srgbClr val="000000"/>
                </a:solidFill>
                <a:effectLst/>
                <a:ea typeface="Calibri" panose="020F0502020204030204" pitchFamily="34" charset="0"/>
              </a:rPr>
              <a:t>90% de son Niveau Initial et 90%  </a:t>
            </a:r>
            <a:r>
              <a:rPr lang="fr-FR" sz="800" dirty="0">
                <a:effectLst/>
                <a:ea typeface="Calibri" panose="020F0502020204030204" pitchFamily="34" charset="0"/>
              </a:rPr>
              <a:t>en cours de vie, et des seuils de 90%% et 60%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29/04/2022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U+208D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29/04/2022 jusqu’à la date de remboursement anticipé automatique éventuel</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1,875% par trimestre écoulé depuis le 29/04/2022</a:t>
            </a:r>
          </a:p>
          <a:p>
            <a:pPr marL="0" indent="0" algn="ctr">
              <a:lnSpc>
                <a:spcPct val="100000"/>
              </a:lnSpc>
              <a:spcBef>
                <a:spcPts val="0"/>
              </a:spcBef>
              <a:buNone/>
            </a:pPr>
            <a:r>
              <a:rPr lang="fr-FR" sz="800" dirty="0"/>
              <a:t>(soit un gain de 90,00% et un Taux de Rendement Annuel net de </a:t>
            </a:r>
            <a:r>
              <a:rPr lang="fr-FR" sz="800" dirty="0">
                <a:highlight>
                  <a:srgbClr val="FFFF00"/>
                </a:highlight>
              </a:rPr>
              <a:t>4,42%</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1,875% par trimestre écoulé depuis le 29/04/2022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4,38%</a:t>
            </a:r>
            <a:r>
              <a:rPr lang="fr-FR" sz="800" baseline="30000" dirty="0"/>
              <a:t>⁽²⁾ </a:t>
            </a:r>
            <a:r>
              <a:rPr lang="fr-FR" sz="800" dirty="0"/>
              <a:t>et </a:t>
            </a:r>
            <a:r>
              <a:rPr lang="fr-FR" sz="800" dirty="0">
                <a:highlight>
                  <a:srgbClr val="FFFF00"/>
                </a:highlight>
              </a:rPr>
              <a:t>6,36%</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U+208D </a:t>
            </a:r>
            <a:r>
              <a:rPr lang="fr-FR" sz="800" dirty="0">
                <a:solidFill>
                  <a:schemeClr val="tx2"/>
                </a:solidFill>
              </a:rPr>
              <a:t>à partir de la fin du trimestre 4 et jusqu’à la fin du trimestre 47,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U+208D</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90% de son Niveau Initial, le produit est automatiquement remboursé par anticipation et l’investisseur reçoit, à la date de remboursement anticipé automatique correspondante</a:t>
            </a:r>
            <a:r>
              <a:rPr lang="fr-FR" sz="800" b="1" baseline="30000" dirty="0">
                <a:solidFill>
                  <a:schemeClr val="tx2"/>
                </a:solidFill>
              </a:rPr>
              <a:t>U+208D</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02/05/2034,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09 mai 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09 mai 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29/04/2022 et le 02/05/2034</a:t>
            </a:r>
          </a:p>
          <a:p>
            <a:pPr marL="0" indent="0" algn="ctr">
              <a:lnSpc>
                <a:spcPct val="100000"/>
              </a:lnSpc>
              <a:spcBef>
                <a:spcPts val="0"/>
              </a:spcBef>
              <a:buNone/>
            </a:pPr>
            <a:r>
              <a:rPr lang="fr-FR" sz="800" dirty="0"/>
              <a:t>(Soit un Taux de Rendement Annuel net inférieur ou égal </a:t>
            </a:r>
            <a:r>
              <a:rPr lang="fr-FR" sz="800"/>
              <a:t>à -5,11%</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29/04/2022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60% de son Niveau Initial, l’investisseur reçoit, le 09 mai 2034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U+208D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29/04/2022 jusqu’à la date de remboursement anticipé automatique éventuel</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U+208D</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EURO STOXX 50 Price EUR le 29/04/2022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90%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U+208D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1,875%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90% de son Niveau Initial, l’investisseur reçoit, à la date de paiement de coupon correspondante</a:t>
            </a:r>
            <a:r>
              <a:rPr lang="fr-FR" sz="800" b="1" baseline="30000" dirty="0">
                <a:solidFill>
                  <a:schemeClr val="tx2"/>
                </a:solidFill>
                <a:latin typeface="Proxima Nova Rg" panose="02000506030000020004" pitchFamily="2" charset="0"/>
              </a:rPr>
              <a:t>U+208D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U+208D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47),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l'indice </a:t>
            </a:r>
            <a:r>
              <a:rPr lang="fr-FR" sz="800" b="1" dirty="0">
                <a:solidFill>
                  <a:schemeClr val="tx2"/>
                </a:solidFill>
              </a:rPr>
              <a:t>clôture à un niveau supérieur ou égal à 90% de son Niveau Initial, le produit est automatiquement remboursé par anticipation et l’investisseur reçoit, à la date de remboursement anticipé automatique correspondante</a:t>
            </a:r>
            <a:r>
              <a:rPr lang="fr-FR" sz="800" b="1" baseline="30000" dirty="0">
                <a:solidFill>
                  <a:schemeClr val="tx2"/>
                </a:solidFill>
              </a:rPr>
              <a:t>U+208D</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1,875% par trimestre écoulé depuis le 29/04/2022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4,38%</a:t>
            </a:r>
            <a:r>
              <a:rPr lang="fr-FR" sz="800" baseline="30000" dirty="0"/>
              <a:t>⁽²⁾ </a:t>
            </a:r>
            <a:r>
              <a:rPr lang="fr-FR" sz="800" dirty="0"/>
              <a:t>et </a:t>
            </a:r>
            <a:r>
              <a:rPr lang="fr-FR" sz="800" dirty="0">
                <a:highlight>
                  <a:srgbClr val="FFFF00"/>
                </a:highlight>
              </a:rPr>
              <a:t>6,36%</a:t>
            </a:r>
            <a:r>
              <a:rPr lang="fr-FR" sz="800" baseline="30000" dirty="0"/>
              <a:t>⁽²⁾</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U+208D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29/04/2022 jusqu’à la date de remboursement anticipé automatique éventuel</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U+208D</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4,42%</a:t>
            </a:r>
            <a:r>
              <a:rPr lang="fr-FR" sz="800" baseline="30000" dirty="0"/>
              <a:t>⁽²⁾</a:t>
            </a:r>
            <a:r>
              <a:rPr lang="fr-FR" sz="800" dirty="0"/>
              <a:t> et </a:t>
            </a:r>
            <a:r>
              <a:rPr lang="fr-FR" sz="800" dirty="0">
                <a:highlight>
                  <a:srgbClr val="00FFFF"/>
                </a:highlight>
              </a:rPr>
              <a:t>6,61%</a:t>
            </a:r>
            <a:r>
              <a:rPr lang="fr-FR" sz="800" baseline="30000" dirty="0"/>
              <a:t>⁽²⁾</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02/05/2034,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90%% de son Niveau Initial, l’investisseur reçoit, le 09 mai 2034</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09 mai 2034</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Niveau Initial </a:t>
            </a:r>
            <a:r>
              <a:rPr lang="fr-FR" sz="800" dirty="0"/>
              <a:t>et son niveau de clôture le 02/05/2034</a:t>
            </a:r>
          </a:p>
          <a:p>
            <a:pPr marL="0" indent="0" algn="ctr">
              <a:lnSpc>
                <a:spcPct val="100000"/>
              </a:lnSpc>
              <a:spcBef>
                <a:spcPts val="0"/>
              </a:spcBef>
              <a:buNone/>
            </a:pPr>
            <a:r>
              <a:rPr lang="fr-FR" sz="800" dirty="0"/>
              <a:t>(Soit un Taux de Rendement Annuel net inférieur ou égal à 3,94%</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6,50%</a:t>
            </a:r>
            <a:r>
              <a:rPr lang="fr-FR" sz="800" baseline="30000" dirty="0">
                <a:latin typeface="+mn-lt"/>
              </a:rPr>
              <a:t>⁽²⁾</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90%% mais supérieur ou égal à 60% de son Niveau Initial, l’investisseur reçoit, le 09 mai 2034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U+208D</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29/04/2022 jusqu’à la date de remboursement anticipé automatique éventuel</a:t>
            </a:r>
            <a:r>
              <a:rPr lang="fr-FR" sz="650" baseline="30000" dirty="0">
                <a:solidFill>
                  <a:schemeClr val="tx2"/>
                </a:solidFill>
                <a:latin typeface="+mn-lt"/>
              </a:rPr>
              <a:t>U+208D</a:t>
            </a:r>
            <a:r>
              <a:rPr lang="fr-FR" sz="650" dirty="0">
                <a:solidFill>
                  <a:schemeClr val="tx2"/>
                </a:solidFill>
                <a:latin typeface="+mn-lt"/>
              </a:rPr>
              <a:t> ou d’échéance</a:t>
            </a:r>
            <a:r>
              <a:rPr lang="fr-FR" sz="650" baseline="30000" dirty="0">
                <a:solidFill>
                  <a:schemeClr val="tx2"/>
                </a:solidFill>
                <a:latin typeface="+mn-lt"/>
              </a:rPr>
              <a:t>U+208D</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Alpha Transatlantique Avril 2022 » EST TRÈS SENSIBLE À UNE FAIBLE VARIATION DU niveau DE CLÔTURE de l'indice AUTOUR DES SEUILS DE 80% ET DE 60%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U+208D</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U+208D </a:t>
            </a:r>
            <a:r>
              <a:rPr lang="fr-FR" sz="800" dirty="0">
                <a:latin typeface="+mn-lt"/>
              </a:rPr>
              <a:t>du trimestres 4 à 47</a:t>
            </a:r>
            <a:r>
              <a:rPr lang="fr-FR" sz="800" dirty="0"/>
              <a:t>, l'indice clôture à un niveau strictement inférieur à 90%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U+208D</a:t>
            </a:r>
            <a:r>
              <a:rPr lang="fr-FR" sz="800" dirty="0"/>
              <a:t>, l'indice clôture à un niveau strictement inférieur à 60% de son Niveau Initial (45% dans cet exemple). L’investisseur récupère alors le capital initialement investi diminué de l’intégralité de la baisse enregistrée par l'indice, soit 45%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-7,36%</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U+208D</a:t>
            </a:r>
            <a:r>
              <a:rPr lang="fr-FR" sz="800" dirty="0">
                <a:latin typeface="+mn-lt"/>
              </a:rPr>
              <a:t> des trimestres 4 à 47, l'indice clôture à </a:t>
            </a:r>
            <a:r>
              <a:rPr lang="fr-FR" sz="800" dirty="0">
                <a:solidFill>
                  <a:schemeClr val="tx2"/>
                </a:solidFill>
                <a:latin typeface="+mn-lt"/>
              </a:rPr>
              <a:t>un niveau strictement inférieur à 90%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-3,89%</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U+208D</a:t>
            </a:r>
            <a:r>
              <a:rPr lang="fr-FR" sz="800" b="1" dirty="0">
                <a:solidFill>
                  <a:schemeClr val="tx1"/>
                </a:solidFill>
                <a:latin typeface="+mn-lt"/>
              </a:rPr>
              <a:t> de « Alpha Transatlantique Avril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U+208D</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90% de son Niveau Initial 90% de son Niveau Initial </a:t>
            </a:r>
            <a:r>
              <a:rPr lang="fr-FR" sz="800" dirty="0">
                <a:solidFill>
                  <a:schemeClr val="tx2"/>
                </a:solidFill>
              </a:rPr>
              <a:t>(125% dans cet exemple). Le produit est automatiquement remboursé par anticipation. Il verse alors l’intégralité du capital initial majorée d’un gain de 1,875% par trimestre écoulé depuis le 29/04/2022, soit un gain de 7,5% dans notre exemple.</a:t>
            </a:r>
          </a:p>
          <a:p>
            <a:pPr algn="just">
              <a:spcAft>
                <a:spcPts val="600"/>
              </a:spcAft>
            </a:pPr>
            <a:r>
              <a:rPr lang="fr-FR" sz="800" dirty="0"/>
              <a:t>Ce qui correspond à un Taux de Rendement Annuel net de 6,36%</a:t>
            </a:r>
            <a:r>
              <a:rPr lang="fr-FR" sz="800" baseline="30000" dirty="0"/>
              <a:t>⁽²⁾</a:t>
            </a:r>
            <a:r>
              <a:rPr lang="fr-FR" sz="800" dirty="0"/>
              <a:t>, contre un Taux de Rendement Annuel net de 23,53%</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1,875% par trimestre écoulé depuis le 29/04/2022.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l'indice clôture à un niveau supérieur ou égal à 90%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l'indice clôture à un niveau strictement inférieur à 80% mais supérieur ou égal à 60% de son Niveau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U+208D</a:t>
            </a:r>
            <a:r>
              <a:rPr lang="fr-FR" sz="900" dirty="0">
                <a:solidFill>
                  <a:srgbClr val="B9A049"/>
                </a:solidFill>
                <a:latin typeface="Proxima Nova Rg" panose="02000506030000020004" pitchFamily="2" charset="0"/>
              </a:rPr>
              <a:t>, l'indice clôture à un niveau strictement inférieur à 60%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docProps/app.xml><?xml version="1.0" encoding="utf-8"?>
<Properties xmlns="http://schemas.openxmlformats.org/officeDocument/2006/extended-properties" xmlns:vt="http://schemas.openxmlformats.org/officeDocument/2006/docPropsVTypes">
  <Template/>
  <TotalTime>20735</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2022-06-28T13:45:15Z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