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222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08 avril 2022 au 31 mai 2022 (inclus). </a:t>
            </a:r>
            <a:r>
              <a:rPr lang="fr-FR" sz="800" cap="none" dirty="0"/>
              <a:t>Une fois le montant de l’enveloppe initiale atteint (30 000 000 EUR), la commercialisation de « Quartz Rendement Memoire Banques Mai 2022 » peut cesser à tout moment sans préavis avant le 31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a:t>
            </a:r>
            <a:r>
              <a:rPr lang="fr-FR" sz="800" cap="none" dirty="0" err="1">
                <a:solidFill>
                  <a:schemeClr val="tx2"/>
                </a:solidFill>
              </a:rPr>
              <a:t>dic</a:t>
            </a:r>
            <a:r>
              <a:rPr lang="fr-FR" sz="800" cap="none" dirty="0">
                <a:solidFill>
                  <a:schemeClr val="tx2"/>
                </a:solidFill>
              </a:rPr>
              <a:t>&gt;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QUARTZ RENDEMENT MEMOIRE BANQUES MAI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⁽¹⁾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⁽²⁾</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28 juin 2022.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Quartz Rendement Memoire Banques Mai 2022 » EST TRÈS SENSIBLE À UNE FAIBLE VARIATION DU niveau DE l'indice AUTOUR DES SEUILS DE 50% ET DE 70% DE SON Niveau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a:t>
            </a:r>
          </a:p>
          <a:p>
            <a:pPr marL="0" lvl="1" algn="just"/>
            <a:r>
              <a:rPr lang="fr-FR" sz="650" baseline="30000" dirty="0">
                <a:solidFill>
                  <a:schemeClr val="tx2"/>
                </a:solidFill>
                <a:latin typeface="+mn-lt"/>
              </a:rPr>
              <a:t>⁽²⁾</a:t>
            </a:r>
            <a:r>
              <a:rPr lang="fr-FR" sz="650" dirty="0">
                <a:solidFill>
                  <a:schemeClr val="tx2"/>
                </a:solidFill>
                <a:latin typeface="+mn-lt"/>
              </a:rPr>
              <a:t> Hors frais, dividendes réinvestis dans indice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du trimestre 1, à la date de constatation correspondante</a:t>
            </a:r>
            <a:r>
              <a:rPr lang="fr-FR" sz="700" baseline="30000" dirty="0">
                <a:solidFill>
                  <a:schemeClr val="tx2"/>
                </a:solidFill>
                <a:latin typeface="Proxima Nova Rg" panose="02000506030000020004" pitchFamily="2" charset="0"/>
              </a:rPr>
              <a:t>⁽¹⁾</a:t>
            </a:r>
            <a:r>
              <a:rPr lang="fr-FR" sz="700" dirty="0"/>
              <a:t>, l'indice clôture à un niveau strictement supérieur à 70% de son Niveau Initial. Le produit verse donc un coupon de 1,75% au titre du trimestre.</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trimestres 2 à 47, aux dates de constatation correspondantes</a:t>
            </a:r>
            <a:r>
              <a:rPr lang="fr-FR" sz="700" baseline="30000" dirty="0"/>
              <a:t>⁽¹⁾</a:t>
            </a:r>
            <a:r>
              <a:rPr lang="fr-FR" sz="700" dirty="0"/>
              <a:t>, l'indice clôture à un niveau strictement inférieur à 70% de son Niveau Initial.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⁽¹⁾</a:t>
            </a:r>
            <a:r>
              <a:rPr lang="fr-FR" sz="700" dirty="0"/>
              <a:t>, l'indice clôture à un niveau strictement inférieur à 50%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-11,64%</a:t>
            </a:r>
            <a:r>
              <a:rPr lang="fr-FR" sz="700" baseline="30000" dirty="0"/>
              <a:t>⁽²⁾</a:t>
            </a:r>
            <a:r>
              <a:rPr lang="fr-FR" sz="700" dirty="0"/>
              <a:t>, contre un Taux de Rendement Annuel net négatif de </a:t>
            </a:r>
            <a:r>
              <a:rPr lang="fr-FR" sz="700" dirty="0">
                <a:solidFill>
                  <a:srgbClr val="000000"/>
                </a:solidFill>
                <a:highlight>
                  <a:srgbClr val="00FFFF"/>
                </a:highlight>
              </a:rPr>
              <a:t>-11,78%</a:t>
            </a:r>
            <a:r>
              <a:rPr lang="fr-FR" sz="700" baseline="30000" dirty="0"/>
              <a:t>⁽²⁾</a:t>
            </a:r>
            <a:r>
              <a:rPr lang="fr-FR" sz="700" dirty="0"/>
              <a:t>, pour un investissement direct dans l'indice</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du trimestre 2, à la date de constatation correspondante</a:t>
            </a:r>
            <a:r>
              <a:rPr lang="fr-FR" baseline="30000" dirty="0">
                <a:latin typeface="+mn-lt"/>
              </a:rPr>
              <a:t>⁽¹⁾</a:t>
            </a:r>
            <a:r>
              <a:rPr lang="fr-FR" dirty="0">
                <a:latin typeface="+mn-lt"/>
              </a:rPr>
              <a:t>, l'indice clôture à un niveau strictement inférieur à la barrière dégressive de remboursement anticipé automatique⁽¹⁾ mais supérieur au seuil de versement du coupon. Le mécanisme de remboursement anticipé automatique n’est donc pas activé mais le produit verse un coupon de 1,75% au titre du trimestre ainsi que le coupon mémorisé au préalable.</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À la date de constatation finale⁽¹⁾, l'indice clôture à un niveau strictement inférieur à 70% de son Niveau Initial (55% dans cet exemple) mais strictement supérieur à 50% de son Niveau Initial. L’investisseur récupère alors l’intégralité de son capital initialement investi.</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-0,85%</a:t>
            </a:r>
            <a:r>
              <a:rPr lang="fr-FR" baseline="30000" dirty="0">
                <a:solidFill>
                  <a:srgbClr val="04202E"/>
                </a:solidFill>
                <a:latin typeface="+mn-lt"/>
              </a:rPr>
              <a:t>⁽²⁾</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-5,80%</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l'indice</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⁽¹⁾</a:t>
            </a:r>
            <a:r>
              <a:rPr lang="fr-FR" b="1" dirty="0">
                <a:latin typeface="+mn-lt"/>
              </a:rPr>
              <a:t> de « Quartz Rendement Memoire Banques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338828"/>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Du trimestre 1 au trimestre 3, aux dates de constatation correspondantes</a:t>
            </a:r>
            <a:r>
              <a:rPr lang="fr-FR" sz="700" baseline="30000" dirty="0">
                <a:solidFill>
                  <a:schemeClr val="tx2"/>
                </a:solidFill>
              </a:rPr>
              <a:t>⁽¹⁾</a:t>
            </a:r>
            <a:r>
              <a:rPr lang="fr-FR" sz="700" dirty="0">
                <a:solidFill>
                  <a:schemeClr val="tx2"/>
                </a:solidFill>
              </a:rPr>
              <a:t>, l'indice clôture à un niveau supérieur à </a:t>
            </a:r>
            <a:r>
              <a:rPr lang="fr-FR" sz="700" dirty="0">
                <a:solidFill>
                  <a:schemeClr val="tx2"/>
                </a:solidFill>
                <a:highlight>
                  <a:srgbClr val="FF00FF"/>
                </a:highlight>
              </a:rPr>
              <a:t>&lt;ABAC2</a:t>
            </a:r>
            <a:r>
              <a:rPr lang="fr-FR" sz="700" dirty="0">
                <a:solidFill>
                  <a:schemeClr val="tx2"/>
                </a:solidFill>
              </a:rPr>
              <a:t>&gt;. Le produit verse alors un coupon de 1,75% au titre de chaque trimestre.</a:t>
            </a:r>
          </a:p>
          <a:p>
            <a:pPr algn="just">
              <a:spcAft>
                <a:spcPts val="600"/>
              </a:spcAft>
            </a:pPr>
            <a:r>
              <a:rPr lang="fr-FR" sz="700" dirty="0">
                <a:solidFill>
                  <a:schemeClr val="tx2"/>
                </a:solidFill>
              </a:rPr>
              <a:t>Dès la fin du trimestre 4, à la date de constatation correspondante</a:t>
            </a:r>
            <a:r>
              <a:rPr lang="fr-FR" sz="700" baseline="30000" dirty="0">
                <a:solidFill>
                  <a:schemeClr val="tx2"/>
                </a:solidFill>
              </a:rPr>
              <a:t>⁽¹⁾</a:t>
            </a:r>
            <a:r>
              <a:rPr lang="fr-FR" sz="700" dirty="0">
                <a:solidFill>
                  <a:schemeClr val="tx2"/>
                </a:solidFill>
              </a:rPr>
              <a:t>, l'indice clôture à un niveau supérieur à la barrière dégressive de remboursement anticipé automatique⁽¹⁾ (120% dans cet exemple). Le produit est alors automatiquement remboursé par anticipation. L’investisseur récupère l’intégralité du capital initial majoré d’un coupon de 1,75%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6,01%</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18,39%</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l'indice</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1,75%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28 juin 2022</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⁽¹⁾</a:t>
            </a:r>
            <a:r>
              <a:rPr lang="fr-FR" sz="900" dirty="0">
                <a:solidFill>
                  <a:srgbClr val="B9A049"/>
                </a:solidFill>
                <a:latin typeface="Proxima Nova Rg" panose="02000506030000020004" pitchFamily="2" charset="0"/>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À la date de constatation finale⁽¹⁾, l'indice clôture à un niveau strictement inférieur à 70%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l'indice clôture à un niveau supérieur ou égal à la barrière dégressive de remboursement anticipé automatique⁽¹⁾</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27/06/2022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27 JUIN 2010</a:t>
            </a:r>
            <a:r>
              <a:rPr lang="en-US" sz="1200" dirty="0">
                <a:latin typeface="+mj-lt"/>
              </a:rPr>
              <a:t> </a:t>
            </a:r>
            <a:r>
              <a:rPr lang="fr-FR" sz="1200" cap="none" dirty="0">
                <a:latin typeface="Futura PT" panose="020B0902020204020203" pitchFamily="34" charset="0"/>
              </a:rPr>
              <a:t>ET LE 27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27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27 JUIN 2022</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414779296"/>
              </p:ext>
            </p:extLst>
          </p:nvPr>
        </p:nvGraphicFramePr>
        <p:xfrm>
          <a:off x="361950" y="979297"/>
          <a:ext cx="6837886" cy="83918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anglais présentant un risque de perte en capital partielle ou totatale en cours de viet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(Standard &amp; Poor’s A+, Moody’s A1, Fitch A+). Notations en vigueur au 31/05/2022. Ces notations peuvent être révisées à tout moment et ne sont pas une garantie de solvabilité de l’Emetteur. Elles ne sauraient constituer un argument de souscription au titre de creance.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08/04/2022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08/04/2022 au 31/05/2022 (inclus). Une fois le montant de l’enveloppe initiale atteint (30 000 000 EUR), la commercialisation de « Quartz Rendement Memoire Banques Mai 2022 » peut cesser à tout moment sans préavis avant le 31/05/2022,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28/08/2023, 28/11/2023, 28/02/2024, 28/05/2024, 28/08/2024, 28/11/2024, 28/02/2025, 28/05/2025, 28/08/2025, 28/11/2025, 02/03/2026, 28/05/2026, 28/08/2026, 30/11/2026, 01/03/2027, 28/05/2027, 30/08/2027, 29/11/2027, 28/02/2028, 29/05/2028, 28/08/2028, 28/11/2028, 28/02/2029, 28/05/2029, 28/08/2029, 28/11/2029, 28/02/2030, 28/05/2030, 28/08/2030, 28/11/2030, 28/02/2031, 28/05/2031, 28/08/2031, 28/11/2031, 01/03/2032, 28/05/2032, 30/08/2032, 29/11/2032, 28/02/2033, 30/05/2033, 29/08/2033, 28/11/2033, 28/02/2034, 29/05/2034, 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04/09/2023, 05/12/2023, 06/03/2024, 04/06/2024, 04/09/2024, 05/12/2024, 07/03/2025, 04/06/2025, 04/09/2025, 05/12/2025, 09/03/2026, 04/06/2026, 04/09/2026, 07/12/2026, 08/03/2027, 04/06/2027, 06/09/2027, 06/12/2027, 06/03/2028, 05/06/2028, 04/09/2028, 05/12/2028, 07/03/2029, 04/06/2029, 04/09/2029, 05/12/2029, 07/03/2030, 04/06/2030, 04/09/2030, 05/12/2030, 07/03/2031, 04/06/2031, 04/09/2031, 05/12/2031, 08/03/2032, 04/06/2032, 06/09/2032, 06/12/2032, 07/03/2033, 06/06/2033, 05/09/2033, 05/12/2033, 07/03/2034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London, GB, une valorisation du titre de créance sera assurée, tous les quinze jours à compter du 31/05/2022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London, GB, ce qui peut être source de conflit d’intérêts⁽¹⁾.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146365128"/>
              </p:ext>
            </p:extLst>
          </p:nvPr>
        </p:nvGraphicFramePr>
        <p:xfrm>
          <a:off x="360894" y="641350"/>
          <a:ext cx="6837886" cy="850154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08/04/2022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08/04/2022 au 31/05/2022 (inclus). Une fois le montant de l’enveloppe initiale atteint (30 000 000 EUR), la commercialisation de « Quartz Rendement Memoire Banques Mai 2022 » peut cesser à tout moment sans préavis avant le 31/05/2022,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31/08/2022, 30/11/2022, 28/02/2023, 29/05/2023, 28/08/2023, 28/11/2023, 28/02/2024, 28/05/2024, 28/08/2024, 28/11/2024, 28/02/2025, 28/05/2025, 28/08/2025, 28/11/2025, 02/03/2026, 28/05/2026, 28/08/2026, 30/11/2026, 01/03/2027, 28/05/2027, 30/08/2027, 29/11/2027, 28/02/2028, 29/05/2028, 28/08/2028, 28/11/2028, 28/02/2029, 28/05/2029, 28/08/2029, 28/11/2029, 28/02/2030, 28/05/2030, 28/08/2030, 28/11/2030, 28/02/2031, 28/05/2031, 28/08/2031, 28/11/2031, 01/03/2032, 28/05/2032, 30/08/2032, 29/11/2032, 28/02/2033, 30/05/2033, 29/08/2033, 28/11/2033, 28/02/2034, 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07/09/2022, 07/09/2022, 07/12/2022, 07/03/2023, 05/06/2023, 04/09/2023, 05/12/2023, 06/03/2024, 04/06/2024, 04/09/2024, 05/12/2024, 07/03/2025, 04/06/2025, 04/09/2025, 05/12/2025, 09/03/2026, 04/06/2026, 04/09/2026, 07/12/2026, 08/03/2027, 04/06/2027, 06/09/2027, 06/12/2027, 06/03/2028, 05/06/2028, 04/09/2028, 05/12/2028, 07/03/2029, 04/06/2029, 04/09/2029, 05/12/2029, 07/03/2030, 04/06/2030, 04/09/2030, 05/12/2030, 07/03/2031, 04/06/2031, 04/09/2031, 05/12/2031, 08/03/2032, 04/06/2032, 06/09/2032, 06/12/2032, 07/03/2033, 06/06/2033, 05/09/2033, 05/12/2033, 07/03/2034, 05/06/2034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04/09/2023, 05/12/2023, 06/03/2024, 04/06/2024, 04/09/2024, 05/12/2024, 07/03/2025, 04/06/2025, 04/09/2025, 05/12/2025, 09/03/2026, 04/06/2026, 04/09/2026, 07/12/2026, 08/03/2027, 04/06/2027, 06/09/2027, 06/12/2027, 06/03/2028, 05/06/2028, 04/09/2028, 05/12/2028, 07/03/2029, 04/06/2029, 04/09/2029, 05/12/2029, 07/03/2030, 04/06/2030, 04/09/2030, 05/12/2030, 07/03/2031, 04/06/2031, 04/09/2031, 05/12/2031, 08/03/2032, 04/06/2032, 06/09/2032, 06/12/2032, 07/03/2033, 06/06/2033, 05/09/2033, 05/12/2033, 07/03/2034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une valorisation du titre de créance sera assurée, tous les quinze jours à compter du 31/08/2022, 30/11/2022, 28/02/2023, 29/05/2023, 28/08/2023, 28/11/2023, 28/02/2024, 28/05/2024, 28/08/2024, 28/11/2024, 28/02/2025, 28/05/2025, 28/08/2025, 28/11/2025, 02/03/2026, 28/05/2026, 28/08/2026, 30/11/2026, 01/03/2027, 28/05/2027, 30/08/2027, 29/11/2027, 28/02/2028, 29/05/2028, 28/08/2028, 28/11/2028, 28/02/2029, 28/05/2029, 28/08/2029, 28/11/2029, 28/02/2030, 28/05/2030, 28/08/2030, 28/11/2030, 28/02/2031, 28/05/2031, 28/08/2031, 28/11/2031, 01/03/2032, 28/05/2032, 30/08/2032, 29/11/2032, 28/02/2033, 30/05/2033, 29/08/2033, 28/11/2033, 28/02/2034, 31/05/2034 par une société de service indépendante financièrement de Goldman Sachs International,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31/05/2022)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31/05/2022 et/ou de vente du titre de créance avant la date d’échéance</a:t>
            </a:r>
            <a:r>
              <a:rPr lang="fr-FR" sz="800" baseline="30000" dirty="0">
                <a:solidFill>
                  <a:schemeClr val="tx2"/>
                </a:solidFill>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Quartz Rendement Memoire Banques Mai 2022 », vous êtes exposé pour une durée de 4 à 48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trimestrielle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1,75% par trimestre écoulé depuis le 31/05/2022 (soit 7,00%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70%, ou si à la date de constatation finale(¹), l'indice clôture à un niveau supérieur ou égal à 70% de son Niveau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1,75% par trimestre écoulé (soit un Taux de Rendement Annuel net maximum de 5,80%</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l'indice ne baisse pas de plus de 50% par rapport à son Niveau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Quartz Rendement Memoire Banques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Quartz Rendement Memoire Banques Mai 2022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31/05/2022)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31/05/2022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⁽¹⁾ ou la date de remboursement automatique anticipé effective ⁽¹⁾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Quartz Rendement Memoire Banques Mai 2022 », vous êtes exposé pour une durée de 4 à 48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1,75% par trimestre écoulé depuis le 31/05/2022 (soit 7,00%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70%, ou si à la date de constatation finale(¹), l'indice clôture à un niveau supérieur ou égal à 70% de son Niveau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1,75% par trimestre écoulé (soit un Taux de Rendement Annuel net maximum de 5,80%%⁽²⁾),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à la date de constatation finale⁽¹⁾.</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Quartz Rendement Memoire Banques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Quartz Rendement Memoire Banques Mai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3" name="Picture 22"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47,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1,75% par trimestre écoulé depuis le 31/05/2022 (soit 7,00%</a:t>
            </a:r>
            <a:r>
              <a:rPr lang="fr-FR" sz="800" i="1" dirty="0">
                <a:solidFill>
                  <a:srgbClr val="000000"/>
                </a:solidFill>
              </a:rPr>
              <a:t> </a:t>
            </a:r>
            <a:r>
              <a:rPr lang="fr-FR" sz="800" dirty="0">
                <a:solidFill>
                  <a:srgbClr val="000000"/>
                </a:solidFill>
              </a:rPr>
              <a:t>par année écoulée et un Taux de Rendement Annuel net maximum de 5,80%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70% de son Niveau Initial, l’investisseur récupère alors l’intégralité de son capital initial, majorée d’un gain de 1,75% par trimestre écoulé depuis le 31/05/2022  (soit un gain de 84,00% et un Taux de Rendement Annuel net de 4,15%</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70% de son Niveau Initial mais supérieur ou égal à 50% de ce dernier, l’investisseur récupère l’intégralité de son capital initialement investi. Le capital n’est donc exposé à un risque de perte à l’échéance⁽¹⁾ que si l'indice clôture à un niveau strictement inférieur à 50%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Quartz Rendement Memoire Banques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trimestre écoulé depuis le 31/05/2022 </a:t>
            </a:r>
            <a:r>
              <a:rPr lang="fr-FR" sz="800" dirty="0">
                <a:solidFill>
                  <a:srgbClr val="000000"/>
                </a:solidFill>
              </a:rPr>
              <a:t>(soit un Taux de Rendement Annuel net maximum de 5,80%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Quartz Rendement Memoire Banques Mai 2022 » est très sensible à une faible variation du niveau de clôture de l'indice autour du seuil de </a:t>
            </a:r>
            <a:r>
              <a:rPr lang="fr-FR" sz="800" b="1" dirty="0">
                <a:solidFill>
                  <a:srgbClr val="000000"/>
                </a:solidFill>
                <a:effectLst/>
                <a:ea typeface="Calibri" panose="020F0502020204030204" pitchFamily="34" charset="0"/>
              </a:rPr>
              <a:t>la barrière dégressive de remboursement anticipé automatique⁽¹⁾   </a:t>
            </a:r>
            <a:r>
              <a:rPr lang="fr-FR" sz="800" b="1" dirty="0">
                <a:effectLst/>
                <a:ea typeface="Calibri" panose="020F0502020204030204" pitchFamily="34" charset="0"/>
              </a:rPr>
              <a:t>en cours de vie, et des seuils de 70% et 50%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31/05/2022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1,75% dès lors que l'indice clôture à un niveau supérieur ou égal à 70% de son Niveau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47,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1,75%  ainsi que les coupons mémorisés au préalable (soit un Taux de Rendement Annuel maximum de </a:t>
            </a:r>
            <a:r>
              <a:rPr lang="fr-FR" sz="800" dirty="0">
                <a:solidFill>
                  <a:srgbClr val="000000"/>
                </a:solidFill>
                <a:highlight>
                  <a:srgbClr val="FFFF00"/>
                </a:highlight>
              </a:rPr>
              <a:t>6,10%</a:t>
            </a:r>
            <a:r>
              <a:rPr lang="fr-FR" sz="800" baseline="30000" dirty="0">
                <a:solidFill>
                  <a:srgbClr val="000000"/>
                </a:solidFill>
                <a:highlight>
                  <a:srgbClr val="FFFF00"/>
                </a:highlight>
                <a:ea typeface="SimSun" pitchFamily="2" charset="-122"/>
                <a:cs typeface="Times New Roman" pitchFamily="18" charset="0"/>
              </a:rPr>
              <a:t>⁽²⁾</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finale⁽¹⁾, si le </a:t>
            </a:r>
            <a:r>
              <a:rPr lang="fr-FR" sz="800" dirty="0" err="1">
                <a:solidFill>
                  <a:srgbClr val="000000"/>
                </a:solidFill>
              </a:rPr>
              <a:t>méacanisme</a:t>
            </a:r>
            <a:r>
              <a:rPr lang="fr-FR" sz="800" dirty="0">
                <a:solidFill>
                  <a:srgbClr val="000000"/>
                </a:solidFill>
              </a:rPr>
              <a:t> de remboursement anticipé n’a pas été activé au préalable, et si l'indice clôture à un cours strictement inférieur à 70% de son Niveau Initial mais supérieur ou égal à 50% de son «70% de son Niveau Initial, l’investisseur récupère l’intégralité de son capital initialement investi. Le capital est donc exposé à un risque de perte à l’échéance⁽¹⁾ que si l'indice clôture à un niveau strictement inférieur à 50% de son 70% de son Niveau Initial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Quartz Rendement Memoire Banques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trimestre </a:t>
            </a:r>
            <a:r>
              <a:rPr lang="fr-FR" sz="800" dirty="0">
                <a:solidFill>
                  <a:srgbClr val="000000"/>
                </a:solidFill>
              </a:rPr>
              <a:t>(soit un Taux de Rendement Annuel net maximum de de de </a:t>
            </a:r>
            <a:r>
              <a:rPr lang="fr-FR" sz="800" dirty="0">
                <a:solidFill>
                  <a:srgbClr val="000000"/>
                </a:solidFill>
                <a:highlight>
                  <a:srgbClr val="00FFFF"/>
                </a:highlight>
              </a:rPr>
              <a:t>6,10%</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Quartz Rendement Memoire Banques Mai 2022 » est très sensible à une faible variation du niveau de clôture de l'indice autour du seuil de </a:t>
            </a:r>
            <a:r>
              <a:rPr lang="fr-FR" sz="800" dirty="0">
                <a:solidFill>
                  <a:srgbClr val="000000"/>
                </a:solidFill>
                <a:effectLst/>
                <a:ea typeface="Calibri" panose="020F0502020204030204" pitchFamily="34" charset="0"/>
              </a:rPr>
              <a:t>70% de son Niveau Initial   </a:t>
            </a:r>
            <a:r>
              <a:rPr lang="fr-FR" sz="800" dirty="0">
                <a:effectLst/>
                <a:ea typeface="Calibri" panose="020F0502020204030204" pitchFamily="34" charset="0"/>
              </a:rPr>
              <a:t>en cours de vie, et des seuils de 70% et 50%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31/05/2022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31/05/2022</a:t>
            </a:r>
          </a:p>
          <a:p>
            <a:pPr marL="0" indent="0" algn="ctr">
              <a:lnSpc>
                <a:spcPct val="100000"/>
              </a:lnSpc>
              <a:spcBef>
                <a:spcPts val="0"/>
              </a:spcBef>
              <a:buNone/>
            </a:pPr>
            <a:r>
              <a:rPr lang="fr-FR" sz="800" dirty="0"/>
              <a:t>(soit un gain de 84,00% et un Taux de Rendement Annuel net de </a:t>
            </a:r>
            <a:r>
              <a:rPr lang="fr-FR" sz="800" dirty="0">
                <a:highlight>
                  <a:srgbClr val="FFFF00"/>
                </a:highlight>
              </a:rPr>
              <a:t>4,15%</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31/05/2022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4,18%</a:t>
            </a:r>
            <a:r>
              <a:rPr lang="fr-FR" sz="800" baseline="30000" dirty="0"/>
              <a:t>⁽²⁾ </a:t>
            </a:r>
            <a:r>
              <a:rPr lang="fr-FR" sz="800" dirty="0"/>
              <a:t>et </a:t>
            </a:r>
            <a:r>
              <a:rPr lang="fr-FR" sz="800" dirty="0">
                <a:highlight>
                  <a:srgbClr val="FFFF00"/>
                </a:highlight>
              </a:rPr>
              <a:t>5,80%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47,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31/05/2034,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70% de son Niveau Initial, l’investisseur reçoit, le 07 juin 2034</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 juin 2034</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31/05/2022 et le 31/05/2034</a:t>
            </a:r>
          </a:p>
          <a:p>
            <a:pPr marL="0" indent="0" algn="ctr">
              <a:lnSpc>
                <a:spcPct val="100000"/>
              </a:lnSpc>
              <a:spcBef>
                <a:spcPts val="0"/>
              </a:spcBef>
              <a:buNone/>
            </a:pPr>
            <a:r>
              <a:rPr lang="fr-FR" sz="800" dirty="0"/>
              <a:t>(Soit un Taux de Rendement Annuel net inférieur ou égal </a:t>
            </a:r>
            <a:r>
              <a:rPr lang="fr-FR" sz="800"/>
              <a:t>à -6,54%</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31/05/2022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70% mais supérieur ou égal à 50% de son Niveau Initial, l’investisseur reçoit, le 07 juin 2034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trimestre 4, puis décroît de 0,75% chaque trimestre, pour atteindre 70% du Niveau Initial à la fin du trimestre 47.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31/05/2022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31/05/2022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70%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1,75%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70% de son Niveau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47),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31/05/2022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4,18%</a:t>
            </a:r>
            <a:r>
              <a:rPr lang="fr-FR" sz="800" baseline="30000" dirty="0"/>
              <a:t>⁽²⁾ </a:t>
            </a:r>
            <a:r>
              <a:rPr lang="fr-FR" sz="800" dirty="0"/>
              <a:t>et </a:t>
            </a:r>
            <a:r>
              <a:rPr lang="fr-FR" sz="800" dirty="0">
                <a:highlight>
                  <a:srgbClr val="FFFF00"/>
                </a:highlight>
              </a:rPr>
              <a:t>5,80%</a:t>
            </a:r>
            <a:r>
              <a:rPr lang="fr-FR" sz="800" baseline="30000" dirty="0"/>
              <a:t>⁽²⁾</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trimestre 4, puis décroît de 0,75% chaque trimestre, pour atteindre 70% du Niveau Initial à la fin du trimestre 47. </a:t>
            </a:r>
            <a:r>
              <a:rPr lang="fr-FR" sz="800" dirty="0">
                <a:highlight>
                  <a:srgbClr val="FF00FF"/>
                </a:highlight>
              </a:rPr>
              <a:t>&lt;balisedeg3</a:t>
            </a:r>
            <a:r>
              <a:rPr lang="fr-FR" sz="800" dirty="0"/>
              <a:t>&gt;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31/05/2022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4,15%</a:t>
            </a:r>
            <a:r>
              <a:rPr lang="fr-FR" sz="800" baseline="30000" dirty="0"/>
              <a:t>⁽²⁾</a:t>
            </a:r>
            <a:r>
              <a:rPr lang="fr-FR" sz="800" dirty="0"/>
              <a:t> et </a:t>
            </a:r>
            <a:r>
              <a:rPr lang="fr-FR" sz="800" dirty="0">
                <a:highlight>
                  <a:srgbClr val="00FFFF"/>
                </a:highlight>
              </a:rPr>
              <a:t>6,10%</a:t>
            </a:r>
            <a:r>
              <a:rPr lang="fr-FR" sz="800" baseline="30000" dirty="0"/>
              <a:t>⁽²⁾</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31/05/2034,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70% de son Niveau Initial, l’investisseur reçoit, le 07 juin 2034</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 juin 2034</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a:t>
            </a:r>
            <a:r>
              <a:rPr lang="fr-FR" sz="800" dirty="0">
                <a:solidFill>
                  <a:schemeClr val="tx2"/>
                </a:solidFill>
              </a:rPr>
              <a:t>Niveau Initial </a:t>
            </a:r>
            <a:r>
              <a:rPr lang="fr-FR" sz="800" dirty="0"/>
              <a:t>et son niveau de clôture le 31/05/2034</a:t>
            </a:r>
          </a:p>
          <a:p>
            <a:pPr marL="0" indent="0" algn="ctr">
              <a:lnSpc>
                <a:spcPct val="100000"/>
              </a:lnSpc>
              <a:spcBef>
                <a:spcPts val="0"/>
              </a:spcBef>
              <a:buNone/>
            </a:pPr>
            <a:r>
              <a:rPr lang="fr-FR" sz="800" dirty="0"/>
              <a:t>(Soit un Taux de Rendement Annuel net inférieur ou égal à 2,52%</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6,00%</a:t>
            </a:r>
            <a:r>
              <a:rPr lang="fr-FR" sz="800" baseline="30000" dirty="0">
                <a:latin typeface="+mn-lt"/>
              </a:rPr>
              <a:t>⁽²⁾</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70% mais supérieur ou égal à 50% de son Niveau Initial, l’investisseur reçoit, le 07 juin 2034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Quartz Rendement Memoire Banques Mai 2022 » EST TRÈS SENSIBLE À UNE FAIBLE VARIATION DU niveau DE CLÔTURE de l'indice AUTOUR DES SEUILS DE 70%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47</a:t>
            </a:r>
            <a:r>
              <a:rPr lang="fr-FR" sz="800" dirty="0"/>
              <a:t>, l'indice clôture à un niveau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-11,78%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47, l'indice clôture à </a:t>
            </a:r>
            <a:r>
              <a:rPr lang="fr-FR" sz="800" dirty="0">
                <a:solidFill>
                  <a:schemeClr val="tx2"/>
                </a:solidFill>
                <a:latin typeface="+mn-lt"/>
              </a:rPr>
              <a:t>un niveau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70% de son Niveau Initial (55%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-5,80%</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Quartz Rendement Memoire Banques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automatique⁽¹⁾ la barrière dégressive de remboursement anticipé automatique⁽¹⁾ </a:t>
            </a:r>
            <a:r>
              <a:rPr lang="fr-FR" sz="800" dirty="0">
                <a:solidFill>
                  <a:schemeClr val="tx2"/>
                </a:solidFill>
              </a:rPr>
              <a:t>(120% dans cet exemple). Le produit est automatiquement remboursé par anticipation. Il verse alors l’intégralité du capital initial majorée d’un gain de 1,75% par trimestre écoulé depuis le 31/05/2022, soit un gain de 7,0% dans notre exemple.</a:t>
            </a:r>
          </a:p>
          <a:p>
            <a:pPr algn="just">
              <a:spcAft>
                <a:spcPts val="600"/>
              </a:spcAft>
            </a:pPr>
            <a:r>
              <a:rPr lang="fr-FR" sz="800" dirty="0"/>
              <a:t>Ce qui correspond à un Taux de Rendement Annuel net de 5,80%</a:t>
            </a:r>
            <a:r>
              <a:rPr lang="fr-FR" sz="800" baseline="30000" dirty="0"/>
              <a:t>⁽²⁾</a:t>
            </a:r>
            <a:r>
              <a:rPr lang="fr-FR" sz="800" dirty="0"/>
              <a:t>, contre un Taux de Rendement Annuel net de 18,39%</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1,75% par trimestre écoulé depuis le 31/05/2022.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l'indice clôture à un niveau supérieur ou égal à la barrière dégressive de remboursement anticipé automatique⁽¹⁾</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À la date de constatation finale(¹), l'indice clôture à un niveau strictement inférieur à 70% mais supérieur ou égal à 50% de son Niveau Initial</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⁽¹⁾</a:t>
            </a:r>
            <a:r>
              <a:rPr lang="fr-FR" sz="900" dirty="0">
                <a:solidFill>
                  <a:srgbClr val="B9A049"/>
                </a:solidFill>
                <a:latin typeface="Proxima Nova Rg" panose="02000506030000020004" pitchFamily="2" charset="0"/>
              </a:rPr>
              <a:t>, l'indice clôture à un niveau strictement inférieur à 50%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docProps/app.xml><?xml version="1.0" encoding="utf-8"?>
<Properties xmlns="http://schemas.openxmlformats.org/officeDocument/2006/extended-properties" xmlns:vt="http://schemas.openxmlformats.org/officeDocument/2006/docPropsVTypes">
  <Template/>
  <TotalTime>20735</TotalTime>
  <Words>8971</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915</cp:revision>
  <cp:lastPrinted>2022-05-04T09:56:42Z</cp:lastPrinted>
  <dcterms:created xsi:type="dcterms:W3CDTF">2017-02-21T09:03:05Z</dcterms:created>
  <dcterms:modified xsi:type="dcterms:W3CDTF">2022-06-28T13:45:15Z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