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14 avril 2022 au 31 mai 2022 (inclus). </a:t>
            </a:r>
            <a:r>
              <a:rPr lang="fr-FR" sz="800" cap="none" dirty="0"/>
              <a:t>Une fois le montant de l’enveloppe initiale atteint (30 000 000 EUR), la commercialisation de « Quartz Rendement Memoire Banques Mai 2022 » peut cesser à tout moment sans préavis avant le 31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XS2444547637</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QUARTZ RENDEMENT MEMOIRE BANQUES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28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VARIATION DU niveau DE l'indice AUTOUR DES SEUILS DE 50% ET DE 70%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indice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de l'année 1, à la date de constatation correspondante</a:t>
            </a:r>
            <a:r>
              <a:rPr lang="fr-FR" sz="700" baseline="30000" dirty="0">
                <a:solidFill>
                  <a:schemeClr val="tx2"/>
                </a:solidFill>
                <a:latin typeface="Proxima Nova Rg" panose="02000506030000020004" pitchFamily="2" charset="0"/>
              </a:rPr>
              <a:t>(1)</a:t>
            </a:r>
            <a:r>
              <a:rPr lang="fr-FR" sz="700" dirty="0"/>
              <a:t>, l'indice clôture à un niveau strictement supérieur à 70% de son Niveau Initial. Le produit verse donc un coupon de 1,75% au titre du année.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années 2 à 11, aux dates de constatation correspondantes</a:t>
            </a:r>
            <a:r>
              <a:rPr lang="fr-FR" sz="700" baseline="30000" dirty="0"/>
              <a:t>(1)</a:t>
            </a:r>
            <a:r>
              <a:rPr lang="fr-FR" sz="700" dirty="0"/>
              <a:t>, l'indice clôture à un niveau strictement inférieur à 70% de son Niveau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-11,63%</a:t>
            </a:r>
            <a:r>
              <a:rPr lang="fr-FR" sz="700" baseline="30000" dirty="0"/>
              <a:t>''(2)''</a:t>
            </a:r>
            <a:r>
              <a:rPr lang="fr-FR" sz="700" dirty="0"/>
              <a:t>, contre un Taux de Rendement Annuel net négatif de </a:t>
            </a:r>
            <a:r>
              <a:rPr lang="fr-FR" sz="700" dirty="0">
                <a:solidFill>
                  <a:srgbClr val="000000"/>
                </a:solidFill>
                <a:highlight>
                  <a:srgbClr val="00FFFF"/>
                </a:highlight>
              </a:rPr>
              <a:t>-11,78%</a:t>
            </a:r>
            <a:r>
              <a:rPr lang="fr-FR" sz="700" baseline="30000" dirty="0"/>
              <a:t>''(2)''</a:t>
            </a:r>
            <a:r>
              <a:rPr lang="fr-FR" sz="700" dirty="0"/>
              <a:t>, pour un investissement direct dans l'indice</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de l'année 2, à la date de constatation correspondante</a:t>
            </a:r>
            <a:r>
              <a:rPr lang="fr-FR" baseline="30000" dirty="0">
                <a:latin typeface="+mn-lt"/>
              </a:rPr>
              <a:t>(1)</a:t>
            </a:r>
            <a:r>
              <a:rPr lang="fr-FR" dirty="0">
                <a:latin typeface="+mn-lt"/>
              </a:rPr>
              <a:t>, l'indice clôture à un niveau strictement inférieur à la barrière dégressive de remboursement anticipé automatique (1) mais supérieur au seuil de versement du coupon. Le mécanisme de remboursement anticipé automatique n’est donc pas activé mais le produit verse un coupon de 1,75% au titre de l'année ainsi que le coupon mémorisé au préalable.</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l'indice clôture à un niveau strictement inférieur à 70% de son Niveau Initial (55%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0,49%</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-5,80%</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l'indice</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De l'année 1 au année 0, aux dates de constatation correspondantes</a:t>
            </a:r>
            <a:r>
              <a:rPr lang="fr-FR" sz="700" baseline="30000" dirty="0">
                <a:solidFill>
                  <a:schemeClr val="tx2"/>
                </a:solidFill>
              </a:rPr>
              <a:t>(1)</a:t>
            </a:r>
            <a:r>
              <a:rPr lang="fr-FR" sz="700" dirty="0">
                <a:solidFill>
                  <a:schemeClr val="tx2"/>
                </a:solidFill>
              </a:rPr>
              <a:t>, l'indice clôture à un niveau supérieur à </a:t>
            </a:r>
            <a:r>
              <a:rPr lang="fr-FR" sz="700" dirty="0">
                <a:solidFill>
                  <a:schemeClr val="tx2"/>
                </a:solidFill>
                <a:highlight>
                  <a:srgbClr val="FF00FF"/>
                </a:highlight>
              </a:rPr>
              <a:t>&lt;ABAC2</a:t>
            </a:r>
            <a:r>
              <a:rPr lang="fr-FR" sz="700" dirty="0">
                <a:solidFill>
                  <a:schemeClr val="tx2"/>
                </a:solidFill>
              </a:rPr>
              <a:t>&gt;. Le produit verse alors un coupon de 1,75% au titre de chaque année.</a:t>
            </a:r>
          </a:p>
          <a:p>
            <a:pPr algn="just">
              <a:spcAft>
                <a:spcPts val="600"/>
              </a:spcAft>
            </a:pPr>
            <a:r>
              <a:rPr lang="fr-FR" sz="700" dirty="0">
                <a:solidFill>
                  <a:schemeClr val="tx2"/>
                </a:solidFill>
              </a:rPr>
              <a:t>Dès la fin de l'année 1, à la date de constatation correspondante</a:t>
            </a:r>
            <a:r>
              <a:rPr lang="fr-FR" sz="700" baseline="30000" dirty="0">
                <a:solidFill>
                  <a:schemeClr val="tx2"/>
                </a:solidFill>
              </a:rPr>
              <a:t>(1)</a:t>
            </a:r>
            <a:r>
              <a:rPr lang="fr-FR" sz="700" dirty="0">
                <a:solidFill>
                  <a:schemeClr val="tx2"/>
                </a:solidFill>
              </a:rPr>
              <a:t>, l'indice clôture à un niveau supérieur à la barrière dégressive de remboursement anticipé automatique (1) (120% dans cet exemple). Le produit est alors automatiquement remboursé par anticipation. L’investisseur récupère l’intégralité du capital initial majoré d’un coupon de 1,75%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0,70%</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18,39%</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l'indice</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1,75%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28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l'indice clôture à un niveau strictement inférieur à 70%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l'indice clôture à un niveau supérieur ou égal à la barrière dégressive de remboursement anticipé automatique (1)</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27 JUIN 2010</a:t>
            </a:r>
            <a:r>
              <a:rPr lang="en-US" sz="1200" dirty="0">
                <a:latin typeface="+mj-lt"/>
              </a:rPr>
              <a:t> </a:t>
            </a:r>
            <a:r>
              <a:rPr lang="fr-FR" sz="1200" cap="none" dirty="0">
                <a:latin typeface="Futura PT" panose="020B0902020204020203" pitchFamily="34" charset="0"/>
              </a:rPr>
              <a:t>ET LE 27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31/05/2022.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14/04/2022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31/05/2023, 31/05/2024, 02/06/2025, 01/06/2026, 31/05/2027, 31/05/2028, 31/05/2029, 31/05/2030, 02/06/2031, 31/05/2032, 31/05/2033, 31/05/2034,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07/06/2023, 07/06/2024, 09/06/2025, 08/06/2026, 07/06/2027, 07/06/2028, 07/06/2029, 07/06/2030, 09/06/2031, 07/06/2032, 07/06/2033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31/05/2022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XS2444547637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14/04/2022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31/05/2023, 31/05/2024, 02/06/2025, 01/06/2026, 31/05/2027, 31/05/2028, 31/05/2029, 31/05/2030, 02/06/2031, 31/05/2032, 31/05/2033,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07/06/2023, 07/06/2023, 07/06/2024, 09/06/2025, 08/06/2026, 07/06/2027, 07/06/2028, 07/06/2029, 07/06/2030, 09/06/2031, 07/06/2032, 07/06/2033, 07/06/2034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07/06/2023, 07/06/2024, 09/06/2025, 08/06/2026, 07/06/2027, 07/06/2028, 07/06/2029, 07/06/2030, 09/06/2031, 07/06/2032, 07/06/2033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31/05/2023, 31/05/2024, 02/06/2025, 01/06/2026, 31/05/2027, 31/05/2028, 31/05/2029, 31/05/2030, 02/06/2031, 31/05/2032, 31/05/2033, 31/05/2034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XS2444547637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1 à 12 années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annuelle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de l'année 1 jusqu'à la fin de l'année 11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(1).</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année écoulée depuis le 31/05/2022 (soit 1,75%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année écoulé (soit un Taux de Rendement Annuel net maximum de 0,70%</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50% par rapport à son Niveau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1 à 12 années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de l'année 1 jusqu'à la fin de l'année 11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(1).</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année écoulée depuis le 31/05/2022 (soit 1,75%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année écoulé (soit un Taux de Rendement Annuel net maximum de 0,70%%''(2)''),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11, si à l’une des dates de constatation</a:t>
            </a:r>
            <a:r>
              <a:rPr lang="fr-FR" sz="800" baseline="30000" dirty="0">
                <a:solidFill>
                  <a:srgbClr val="000000"/>
                </a:solidFill>
              </a:rPr>
              <a:t>(1)</a:t>
            </a:r>
            <a:r>
              <a:rPr lang="fr-FR" sz="800" dirty="0">
                <a:solidFill>
                  <a:srgbClr val="000000"/>
                </a:solidFill>
              </a:rPr>
              <a:t> annuelle l'indice clôture à un niveau supérieur ou égal à la barrière dégressive de remboursement anticipé automatique (1),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1,75% par année écoulée depuis le 31/05/2022 (soit 1,75%</a:t>
            </a:r>
            <a:r>
              <a:rPr lang="fr-FR" sz="800" i="1" dirty="0">
                <a:solidFill>
                  <a:srgbClr val="000000"/>
                </a:solidFill>
              </a:rPr>
              <a:t> </a:t>
            </a:r>
            <a:r>
              <a:rPr lang="fr-FR" sz="800" dirty="0">
                <a:solidFill>
                  <a:srgbClr val="000000"/>
                </a:solidFill>
              </a:rPr>
              <a:t>par année écoulée et un Taux de Rendement Annuel net maximum de 0,70%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70% de son Niveau Initial, l’investisseur récupère alors l’intégralité de son capital initial, majorée d’un coupon de 1,75% par année écoulée depuis le 31/05/2022  (soit un coupon de 21,00% et un Taux de Rendement Annuel net de 0,58%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70% de son Niveau Initial mais supérieur ou égal à 50% de ce dernier, l’investisseur récupère l’intégralité de son capital initialement investi. Le capital n’est donc exposé à un risque de perte à l’échéance(1) que si l'indice clôture à un niveau strictement inférieur à 50% de son Niveau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12 années.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année écoulée depuis le 31/05/2022 </a:t>
            </a:r>
            <a:r>
              <a:rPr lang="fr-FR" sz="800" dirty="0">
                <a:solidFill>
                  <a:srgbClr val="000000"/>
                </a:solidFill>
              </a:rPr>
              <a:t>(soit un Taux de Rendement Annuel net maximum de 0,70%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Quartz Rendement Memoire Banques Mai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(1)   </a:t>
            </a:r>
            <a:r>
              <a:rPr lang="fr-FR" sz="800" b="1" dirty="0">
                <a:effectLst/>
                <a:ea typeface="Calibri" panose="020F0502020204030204" pitchFamily="34" charset="0"/>
              </a:rPr>
              <a:t>en cours de vie, et des seuils de 70%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31/05/2022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70%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de l'année 1 à 11, si à l’une des dates de constatation annuelle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 (1),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maximum de </a:t>
            </a:r>
            <a:r>
              <a:rPr lang="fr-FR" sz="800" dirty="0">
                <a:solidFill>
                  <a:srgbClr val="000000"/>
                </a:solidFill>
                <a:highlight>
                  <a:srgbClr val="FFFF00"/>
                </a:highlight>
              </a:rPr>
              <a:t>0,73%</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l'indice clôture à un cours strictement inférieur à 70% de son Niveau Initial mais supérieur ou égal à 50% de son «70% de son Niveau Initial, l’investisseur récupère l’intégralité de son capital initialement investi. Le capital est donc exposé à un risque de perte à l’échéance(1) que si l'indice clôture à un niveau strictement inférieur à 50% de son 70% de son Niveau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12 années.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année </a:t>
            </a:r>
            <a:r>
              <a:rPr lang="fr-FR" sz="800" dirty="0">
                <a:solidFill>
                  <a:srgbClr val="000000"/>
                </a:solidFill>
              </a:rPr>
              <a:t>(soit un Taux de Rendement Annuel net maximum de de de </a:t>
            </a:r>
            <a:r>
              <a:rPr lang="fr-FR" sz="800" dirty="0">
                <a:solidFill>
                  <a:srgbClr val="000000"/>
                </a:solidFill>
                <a:highlight>
                  <a:srgbClr val="00FFFF"/>
                </a:highlight>
              </a:rPr>
              <a:t>0,73%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Quartz Rendement Memoire Banques Mai 2022 » est très sensible à une faible variation du niveau de clôture de l'indice autour du seuil de </a:t>
            </a:r>
            <a:r>
              <a:rPr lang="fr-FR" sz="800" dirty="0">
                <a:solidFill>
                  <a:srgbClr val="000000"/>
                </a:solidFill>
                <a:effectLst/>
                <a:ea typeface="Calibri" panose="020F0502020204030204" pitchFamily="34" charset="0"/>
              </a:rPr>
              <a:t>70% de son Niveau Initial   </a:t>
            </a:r>
            <a:r>
              <a:rPr lang="fr-FR" sz="800" dirty="0">
                <a:effectLst/>
                <a:ea typeface="Calibri" panose="020F0502020204030204" pitchFamily="34" charset="0"/>
              </a:rPr>
              <a:t>en cours de vie, et des seuils de 70%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31/05/2022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année écoulée depuis le 31/05/2022</a:t>
            </a:r>
          </a:p>
          <a:p>
            <a:pPr marL="0" indent="0" algn="ctr">
              <a:lnSpc>
                <a:spcPct val="100000"/>
              </a:lnSpc>
              <a:spcBef>
                <a:spcPts val="0"/>
              </a:spcBef>
              <a:buNone/>
            </a:pPr>
            <a:r>
              <a:rPr lang="fr-FR" sz="800" dirty="0"/>
              <a:t>(soit un coupon de 21,00% et un Taux de Rendement Annuel net de </a:t>
            </a:r>
            <a:r>
              <a:rPr lang="fr-FR" sz="800" dirty="0">
                <a:highlight>
                  <a:srgbClr val="FFFF00"/>
                </a:highlight>
              </a:rPr>
              <a:t>0,58%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année écoulée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0,49%</a:t>
            </a:r>
            <a:r>
              <a:rPr lang="fr-FR" sz="800" baseline="30000" dirty="0"/>
              <a:t>''(2)'' </a:t>
            </a:r>
            <a:r>
              <a:rPr lang="fr-FR" sz="800" dirty="0"/>
              <a:t>et </a:t>
            </a:r>
            <a:r>
              <a:rPr lang="fr-FR" sz="800" dirty="0">
                <a:highlight>
                  <a:srgbClr val="FFFF00"/>
                </a:highlight>
              </a:rPr>
              <a:t>0,70%</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11,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Niveau Initial, l’investisseur reçoit, le 07 juin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31/05/2022 et le 31/05/2034</a:t>
            </a:r>
          </a:p>
          <a:p>
            <a:pPr marL="0" indent="0" algn="ctr">
              <a:lnSpc>
                <a:spcPct val="100000"/>
              </a:lnSpc>
              <a:spcBef>
                <a:spcPts val="0"/>
              </a:spcBef>
              <a:buNone/>
            </a:pPr>
            <a:r>
              <a:rPr lang="fr-FR" sz="800" dirty="0"/>
              <a:t>(Soit un Taux de Rendement Annuel net inférieur ou égal </a:t>
            </a:r>
            <a:r>
              <a:rPr lang="fr-FR" sz="800"/>
              <a:t>à -6,54%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Niveau Initial, l’investisseur reçoit, le 07 juin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année 1, puis décroît de 0,75% chaque année, pour atteindre 70% du Niveau Initial à la fin du année 11.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70%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70%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de l'année 1 et jusqu’à la fin de l'année 11),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année écoulée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0,49%</a:t>
            </a:r>
            <a:r>
              <a:rPr lang="fr-FR" sz="800" baseline="30000" dirty="0"/>
              <a:t>''(2)'' </a:t>
            </a:r>
            <a:r>
              <a:rPr lang="fr-FR" sz="800" dirty="0"/>
              <a:t>et </a:t>
            </a:r>
            <a:r>
              <a:rPr lang="fr-FR" sz="800" dirty="0">
                <a:highlight>
                  <a:srgbClr val="FFFF00"/>
                </a:highlight>
              </a:rPr>
              <a:t>0,70%</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année 1, puis décroît de 0,75% chaque année, pour atteindre 70% du Niveau Initial à la fin du année 11.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0,58%</a:t>
            </a:r>
            <a:r>
              <a:rPr lang="fr-FR" sz="800" baseline="30000" dirty="0"/>
              <a:t>''(2)''</a:t>
            </a:r>
            <a:r>
              <a:rPr lang="fr-FR" sz="800" dirty="0"/>
              <a:t> et </a:t>
            </a:r>
            <a:r>
              <a:rPr lang="fr-FR" sz="800" dirty="0">
                <a:highlight>
                  <a:srgbClr val="00FFFF"/>
                </a:highlight>
              </a:rPr>
              <a:t>0,73%</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Niveau Initial, l’investisseur reçoit, le 07 juin 2034</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31/05/2034</a:t>
            </a:r>
          </a:p>
          <a:p>
            <a:pPr marL="0" indent="0" algn="ctr">
              <a:lnSpc>
                <a:spcPct val="100000"/>
              </a:lnSpc>
              <a:spcBef>
                <a:spcPts val="0"/>
              </a:spcBef>
              <a:buNone/>
            </a:pPr>
            <a:r>
              <a:rPr lang="fr-FR" sz="800" dirty="0"/>
              <a:t>(Soit un Taux de Rendement Annuel net inférieur ou égal à -4,40%</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0,60%</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Niveau Initial, l’investisseur reçoit, le 07 juin 2034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VARIATION DU niveau DE CLÔTURE de l'indice AUTOUR DES SEUILS DE 70%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annuelle</a:t>
            </a:r>
            <a:r>
              <a:rPr lang="fr-FR" sz="800" baseline="30000" dirty="0"/>
              <a:t>(1) </a:t>
            </a:r>
            <a:r>
              <a:rPr lang="fr-FR" sz="800" dirty="0">
                <a:latin typeface="+mn-lt"/>
              </a:rPr>
              <a:t>du années 1 à 11</a:t>
            </a:r>
            <a:r>
              <a:rPr lang="fr-FR" sz="800" dirty="0"/>
              <a:t>, l'indice clôture à un niveau strictement inférieur à la barrière dégressive de remboursement anticipé automatique (1).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-11,78%</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annuelle</a:t>
            </a:r>
            <a:r>
              <a:rPr lang="fr-FR" sz="800" baseline="30000" dirty="0">
                <a:solidFill>
                  <a:srgbClr val="04202E"/>
                </a:solidFill>
                <a:latin typeface="+mn-lt"/>
              </a:rPr>
              <a:t>(1)</a:t>
            </a:r>
            <a:r>
              <a:rPr lang="fr-FR" sz="800" dirty="0">
                <a:latin typeface="+mn-lt"/>
              </a:rPr>
              <a:t> des années 1 à 11, l'indice clôture à </a:t>
            </a:r>
            <a:r>
              <a:rPr lang="fr-FR" sz="800" dirty="0">
                <a:solidFill>
                  <a:schemeClr val="tx2"/>
                </a:solidFill>
                <a:latin typeface="+mn-lt"/>
              </a:rPr>
              <a:t>un niveau strictement inférieur à la barrière dégressive de remboursement anticipé automatique (1)</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-5,80%</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annuelle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(1) la barrière dégressive de remboursement anticipé automatique (1) </a:t>
            </a:r>
            <a:r>
              <a:rPr lang="fr-FR" sz="800" dirty="0">
                <a:solidFill>
                  <a:schemeClr val="tx2"/>
                </a:solidFill>
              </a:rPr>
              <a:t>(120% dans cet exemple). Le produit est automatiquement remboursé par anticipation. Il verse alors l’intégralité du capital initial majorée d’un coupon de 1,75% par année écoulée depuis le 31/05/2022, soit un gain de 1,75% dans notre exemple.</a:t>
            </a:r>
          </a:p>
          <a:p>
            <a:pPr algn="just">
              <a:spcAft>
                <a:spcPts val="600"/>
              </a:spcAft>
            </a:pPr>
            <a:r>
              <a:rPr lang="fr-FR" sz="800" dirty="0"/>
              <a:t>Ce qui correspond à un Taux de Rendement Annuel net de 0,70%</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année écoulée depuis le 31/05/2022.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l'indice clôture à un niveau supérieur ou égal à la barrière dégressive de remboursement anticipé automatique (1)</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l'indice clôture à un niveau strictement inférieur à 70% mais supérieur ou égal à 50% de son Niveau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l'indice clôture à un niveau strictement inférieur à 50%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