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15" y="-452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203081"/>
            <a:ext cx="3189159" cy="207749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ts val="600"/>
              </a:spcAft>
            </a:pPr>
            <a:r>
              <a:rPr lang="fr-FR" sz="800" dirty="0">
                <a:latin typeface="+mn-lt"/>
              </a:rPr>
              <a:t>À l’issue &lt;DU&gt; &lt;F0&gt; 2, à la date de constatation correspondante(1),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defTabSz="1042988" fontAlgn="base">
              <a:spcBef>
                <a:spcPct val="0"/>
              </a:spcBef>
              <a:spcAft>
                <a:spcPts val="600"/>
              </a:spcAft>
            </a:pPr>
            <a:r>
              <a:rPr lang="fr-FR" sz="800" dirty="0">
                <a:latin typeface="+mn-lt"/>
              </a:rPr>
              <a:t>À l’issue des &lt;F0&gt;&lt;F0s&gt; 3 à &lt;ADPR&gt;, aux dates de constatation correspondantes(1), &lt;SJR1&gt; clôture à un &lt;SJR3&gt; strictement inférieur au seuil de versement du coupon. Le mécanisme de remboursement anticipé automatique n’est donc pas activé et le produit ne verse aucun coupon&lt;Mémoire4&gt;.</a:t>
            </a:r>
          </a:p>
          <a:p>
            <a:pPr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84995"/>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&lt;SFPASANNEE&gt;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&lt;DDR1&gt;</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53374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&lt;BLOCDIVIDENDE3&gt;</a:t>
                      </a:r>
                      <a:endParaRPr kumimoji="0" lang="fr-FR" sz="700" b="0" i="0" u="none" strike="noStrike" kern="1200" cap="none" spc="0" normalizeH="0" baseline="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603065375"/>
              </p:ext>
            </p:extLst>
          </p:nvPr>
        </p:nvGraphicFramePr>
        <p:xfrm>
          <a:off x="360894" y="929968"/>
          <a:ext cx="6790215" cy="7883120"/>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&lt;BLOCDIVIDENDE3&gt;</a:t>
                      </a:r>
                      <a:endParaRPr kumimoji="0" lang="fr-FR" sz="700" b="0" i="0" u="none" strike="noStrike" kern="1200" cap="none" spc="0" normalizeH="0" baseline="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&lt;Datespaiement1&gt;</a:t>
                      </a: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245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a:t>
            </a:r>
            <a:r>
              <a:rPr kumimoji="0" lang="fr-FR" sz="800" b="0" i="0" u="none" strike="noStrike" kern="1200" cap="none" spc="300" normalizeH="0" baseline="0" noProof="0" dirty="0">
                <a:ln>
                  <a:noFill/>
                </a:ln>
                <a:solidFill>
                  <a:schemeClr val="tx1"/>
                </a:solidFill>
                <a:effectLst/>
                <a:uLnTx/>
                <a:uFillTx/>
                <a:latin typeface="Proxima Nova Rg"/>
                <a:ea typeface="+mn-ea"/>
                <a:cs typeface="+mn-cs"/>
              </a:rPr>
              <a:t>1</a:t>
            </a:r>
            <a:r>
              <a:rPr kumimoji="0" lang="fr-FR" sz="800" b="0" i="0" u="none" strike="noStrike" kern="1200" cap="none" normalizeH="0" baseline="0" noProof="0" dirty="0">
                <a:ln>
                  <a:noFill/>
                </a:ln>
                <a:solidFill>
                  <a:schemeClr val="tx1"/>
                </a:solidFill>
                <a:effectLst/>
                <a:uLnTx/>
                <a:uFillTx/>
                <a:latin typeface="Proxima Nova Rg"/>
                <a:ea typeface="+mn-ea"/>
                <a:cs typeface="+mn-cs"/>
              </a:rPr>
              <a:t>000</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r>
              <a:rPr kumimoji="0" lang="fr-FR" sz="800" b="0" i="0" u="none" strike="noStrike" kern="1200" cap="none" spc="0" normalizeH="0" baseline="0" noProof="0" dirty="0">
                <a:ln>
                  <a:noFill/>
                </a:ln>
                <a:effectLst/>
                <a:uLnTx/>
                <a:uFillTx/>
                <a:latin typeface="Proxima Nova Rg"/>
                <a:ea typeface="+mn-ea"/>
                <a:cs typeface="+mn-cs"/>
              </a:rPr>
              <a: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son </a:t>
            </a:r>
            <a:r>
              <a:rPr lang="fr-FR" sz="800" b="1">
                <a:solidFill>
                  <a:schemeClr val="tx2"/>
                </a:solidFill>
              </a:rPr>
              <a:t>&lt;NDR&gt;, l’investisseur </a:t>
            </a:r>
            <a:r>
              <a:rPr lang="fr-FR" sz="800" b="1" dirty="0">
                <a:solidFill>
                  <a:schemeClr val="tx2"/>
                </a:solidFill>
              </a:rPr>
              <a:t>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a:t>
            </a:r>
            <a:r>
              <a:rPr lang="fr-FR" sz="800">
                <a:solidFill>
                  <a:srgbClr val="000000"/>
                </a:solidFill>
              </a:rPr>
              <a:t>_REMBOURSEMENT_MAJ&gt;, </a:t>
            </a:r>
            <a:r>
              <a:rPr lang="fr-FR" sz="800" dirty="0">
                <a:solidFill>
                  <a:srgbClr val="000000"/>
                </a:solidFill>
              </a:rPr>
              <a:t>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21009</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1018</cp:revision>
  <cp:lastPrinted>2022-07-13T14:13:17Z</cp:lastPrinted>
  <dcterms:created xsi:type="dcterms:W3CDTF">2017-02-21T09:03:05Z</dcterms:created>
  <dcterms:modified xsi:type="dcterms:W3CDTF">2022-07-28T15:11:52Z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