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15" y="-45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Milan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Milan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MILAN</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28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mensuelle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Milan » EST TRÈS SENSIBLE À UNE FAIBLE VARIATION DU cours DE l’action la moins performante AUTOUR DES SEUILS DE 60% ET DE 60%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 mois 1, à la date de constatation correspondante, l’action la moins performante clôture à un cours strictement supérieur à 60% de son Cours de Référence. Le produit verse donc un coupon de 1,20%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71, aux dates de constatation correspondantes</a:t>
            </a:r>
            <a:r>
              <a:rPr lang="fr-FR" sz="800" baseline="30000" dirty="0"/>
              <a:t>(1)</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-21,18%</a:t>
            </a:r>
            <a:r>
              <a:rPr lang="fr-FR" sz="800" baseline="30000" dirty="0"/>
              <a:t>(2)</a:t>
            </a:r>
            <a:r>
              <a:rPr lang="fr-FR" sz="800" dirty="0"/>
              <a:t>, contre un taux de rendement annuel net négatif de </a:t>
            </a:r>
            <a:r>
              <a:rPr lang="fr-FR" sz="800" dirty="0">
                <a:solidFill>
                  <a:srgbClr val="000000"/>
                </a:solidFill>
              </a:rPr>
              <a:t>-21,35%</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de l' mois 2, à la date de constatation correspondante(1),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1,20% au titre de l' mois ainsi que le coupon mémorisé au préalable.</a:t>
            </a:r>
          </a:p>
          <a:p>
            <a:pPr defTabSz="1042988" fontAlgn="base">
              <a:spcBef>
                <a:spcPct val="0"/>
              </a:spcBef>
              <a:spcAft>
                <a:spcPts val="600"/>
              </a:spcAft>
            </a:pPr>
            <a:r>
              <a:rPr lang="fr-FR" sz="800" dirty="0">
                <a:latin typeface="+mn-lt"/>
              </a:rPr>
              <a:t>À l’issue des mois 3 à 71, aux dates de constatation correspondantes(1), l’action la moins performante clôture à un cours strictement inférieur au seuil de versement du coupon. Le mécanisme de remboursement anticipé automatique n’est donc pas activé et le produit ne verse aucun coupon, ils sont mis en mémoire.</a:t>
            </a:r>
          </a:p>
          <a:p>
            <a:pPr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 coupon de 1,20% ainsi que les coupons mémorisés au préalable.</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9,66%</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-5,62%</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Milan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correspondantes(1), l’action la moins performante clôture à un cours supérieur au seuil de versement du coupon. Le produit verse alors un coupon de 1,20% au titre de chaque mois.</a:t>
            </a:r>
          </a:p>
          <a:p>
            <a:pPr algn="just">
              <a:spcAft>
                <a:spcPts val="600"/>
              </a:spcAft>
            </a:pPr>
            <a:r>
              <a:rPr lang="fr-FR" sz="800" dirty="0">
                <a:solidFill>
                  <a:schemeClr val="tx2"/>
                </a:solidFill>
              </a:rPr>
              <a:t>Dès la fin de l' mois 12,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la barrière dégressive de remboursement anticipé automatique⁽¹⁾ (120% dans cet exemple). Le produit est alors automatiquement remboursé par anticipation. L’investisseur récupère l’intégralité du capital initial majoré du coupon de 1,20%.</a:t>
            </a:r>
          </a:p>
          <a:p>
            <a:pPr algn="just">
              <a:spcAft>
                <a:spcPts val="600"/>
              </a:spcAft>
            </a:pPr>
            <a:r>
              <a:rPr lang="fr-FR" sz="800" dirty="0">
                <a:solidFill>
                  <a:srgbClr val="04202E"/>
                </a:solidFill>
              </a:rPr>
              <a:t>Ce qui correspond à un taux de rendement annuel net de 13,91%</a:t>
            </a:r>
            <a:r>
              <a:rPr lang="fr-FR" sz="800" baseline="30000" dirty="0">
                <a:solidFill>
                  <a:srgbClr val="04202E"/>
                </a:solidFill>
              </a:rPr>
              <a:t>(2)</a:t>
            </a:r>
            <a:r>
              <a:rPr lang="fr-FR" sz="800" dirty="0">
                <a:solidFill>
                  <a:srgbClr val="04202E"/>
                </a:solidFill>
              </a:rPr>
              <a:t>, contre un taux de rendement annuel net de </a:t>
            </a:r>
            <a:r>
              <a:rPr lang="fr-FR" sz="800" dirty="0"/>
              <a:t>18,39%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1,20%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ET AIRBUS SE</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27/07/2022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148,56%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71,21%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AIRBUS SE</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-15,44%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56,91%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316,57%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649,15%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BOUYGUES SA ET AIRBUS SE</a:t>
            </a:r>
            <a:r>
              <a:rPr lang="fr-FR" sz="1200" cap="none" dirty="0">
                <a:latin typeface="Futura PT" panose="020B0902020204020203" pitchFamily="34" charset="0"/>
              </a:rPr>
              <a:t> ENTRE LE </a:t>
            </a:r>
            <a:r>
              <a:rPr lang="en-US" sz="1200" b="0" dirty="0">
                <a:solidFill>
                  <a:srgbClr val="B9A049"/>
                </a:solidFill>
                <a:effectLst/>
                <a:latin typeface="+mj-lt"/>
              </a:rPr>
              <a:t>27/07/2010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27/07/2022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28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603065375"/>
              </p:ext>
            </p:extLst>
          </p:nvPr>
        </p:nvGraphicFramePr>
        <p:xfrm>
          <a:off x="360894" y="929968"/>
          <a:ext cx="6790215" cy="788312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Bouygues SA (dividendes non réinvestis ; code Bloomberg : EN FP Equity ; place de cotation : Euronext Paris SA ; www.bouygues.com), Airbus SE (dividendes non réinvestis ; code Bloomberg : AIR FP Equity ; place de cotation : Euronext Paris SA ; www.airbus.com)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Milan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Bouygues SA et Airbus SE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02/11/2022, 02/12/2022, 02/01/2023, 02/02/2023, 02/03/2023, 03/04/2023, 02/05/2023, 02/06/2023, 03/07/2023, 02/08/2023, 04/09/2023, 02/10/2023, 02/11/2023, 04/12/2023, 02/01/2024, 02/02/2024, 04/03/2024, 02/04/2024, 02/05/2024, 03/06/2024, 02/07/2024, 02/08/2024, 02/09/2024, 02/10/2024, 04/11/2024, 02/12/2024, 02/01/2025, 03/02/2025, 03/03/2025, 02/04/2025, 02/05/2025, 02/06/2025, 02/07/2025, 04/08/2025, 02/09/2025, 02/10/2025, 03/11/2025, 02/12/2025, 02/01/2026, 02/02/2026, 02/03/2026, 02/04/2026, 04/05/2026, 02/06/2026, 02/07/2026, 03/08/2026, 02/09/2026, 02/10/2026, 02/11/2026, 02/12/2026, 04/01/2027, 02/02/2027, 02/03/2027, 02/04/2027, 03/05/2027, 02/06/2027, 02/07/2027, 02/08/2027, 02/09/2027, 04/10/2027, 02/11/2027, 02/12/2027, 03/01/2028, 02/02/2028, 02/03/2028, 03/04/2028, 02/05/2028, 02/06/2028, 03/07/2028, 02/08/2028, 04/09/2028, 02/10/2028, 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02 du mois, à partir de la date du 04/12/2023 (inclus), et jusqu'au 02/11/2028 (inclus), ou le jour ouvré suivant si le 02 du mois n'est pas un jour ouvré</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ouvré suivant la date de constatation mensuelle.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mois 12, puis décroît de 1,00% chaque mois, pour atteindre 61% du Cours de Référence à la fin du mois 71.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Milan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Milan », vous êtes exposé pour une durée de 12 à 72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et Airbus SE, la performance positive ou négative de ce placement dépendant de l'évolution de l'action la moins performante entre Bouygues SA (dividendes non réinvestis ; code Bloomberg : EN FP Equity ; place de cotation : Euronext Paris SA ; www.bouygues.com) et Airbus SE (dividendes non réinvestis ; code Bloomberg : AIR FP Equity ; place de cotation : Euronext Paris SA ; www.airbus.com).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mois 12 jusqu'à la fin de l' mois 71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1,20% par mois soit (14,40%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60% de son Cours de Référence</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(taux de rendement annuel net maximum de 14,15%</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Milan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Milan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Milan » ne peut constituer l’intégralité d’un portefeuille d’investissement. L’investisseur est exposé pour une durée de 12 à 72 mois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Bouygues SA et Airbus SE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60%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1,20%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60%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9,78%</a:t>
            </a:r>
            <a:r>
              <a:rPr lang="fr-FR" sz="800" baseline="30000" dirty="0"/>
              <a:t>(2)</a:t>
            </a:r>
            <a:r>
              <a:rPr lang="fr-FR" sz="800" dirty="0"/>
              <a:t> et 14,15%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09 novembre 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8,48%</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14,00%</a:t>
            </a:r>
            <a:r>
              <a:rPr lang="fr-FR" sz="800" baseline="30000" dirty="0">
                <a:latin typeface="+mn-lt"/>
              </a:rPr>
              <a:t>(2)</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9,66%</a:t>
            </a:r>
            <a:r>
              <a:rPr lang="fr-FR" sz="800" baseline="30000" dirty="0"/>
              <a:t>(2) </a:t>
            </a:r>
            <a:r>
              <a:rPr lang="fr-FR" sz="800" dirty="0"/>
              <a:t>et 14,15%</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de l' mois 12 et jusqu’à la fin de l' mois 71,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mois 12, puis décroît de 1,00% chaque mois, pour atteindre 61 du Cours de Référence à la fin du mois 71.</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(1)</a:t>
            </a:r>
            <a:r>
              <a:rPr lang="fr-FR" sz="800" dirty="0">
                <a:solidFill>
                  <a:srgbClr val="000000"/>
                </a:solidFill>
              </a:rPr>
              <a:t>, </a:t>
            </a:r>
            <a:r>
              <a:rPr lang="fr-FR" sz="800" dirty="0"/>
              <a:t>l’investisseur peut recevoir un coupon de 1,20% dès lors que l’action la moins performante clôture à un cours supérieur ou égal à 60%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 mois 12 jusqu'à la fin de l' mois 71, si à l’une des dates de constatation mensuelle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1,20%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(soit un taux de rendement annuel net maximum de 14,15%</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Milan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12 à 72 mois.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par mois </a:t>
            </a:r>
            <a:r>
              <a:rPr lang="fr-FR" sz="800" dirty="0">
                <a:solidFill>
                  <a:srgbClr val="000000"/>
                </a:solidFill>
              </a:rPr>
              <a:t>(soit un taux de rendement annuel net maximum de 14,15%</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Milan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60% de son Cours de Référence et la barrière dégressive de remboursement anticipé automatique⁽¹⁾ </a:t>
            </a:r>
            <a:r>
              <a:rPr lang="fr-FR" sz="800" dirty="0">
                <a:effectLst/>
                <a:ea typeface="Calibri" panose="020F0502020204030204" pitchFamily="34" charset="0"/>
              </a:rPr>
              <a:t>en cours de vie, et des seuils de 60% et 60% de son Cours de Référence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21009</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1018</cp:revision>
  <cp:lastPrinted>2022-07-13T14:13:17Z</cp:lastPrinted>
  <dcterms:created xsi:type="dcterms:W3CDTF">2017-02-21T09:03:05Z</dcterms:created>
  <dcterms:modified xsi:type="dcterms:W3CDTF">2022-07-28T15:11:52Z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