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18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27/07/2022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27/07/2022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14 avril 2022 (inclus). </a:t>
            </a:r>
            <a:r>
              <a:rPr lang="fr-FR" sz="800" cap="none" dirty="0"/>
              <a:t>Une fois le montant de l’enveloppe initiale atteint (30 000 000 EUR), la commercialisation de « guiguiiiiiiiiiiiiiiiiiiiiiiii » peut cesser à tout moment sans préavis avant le 14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4 ans et 11 mois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guiguiiiiiiiiiiiiiiiiiiiiiiii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GUIGUIIIIIIIIIIIIIIIIIIIIIIII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28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27/07/2022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148,56%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71,21%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 BOUYGUES SA</a:t>
            </a:r>
            <a:r>
              <a:rPr lang="fr-FR" sz="1200" cap="none" dirty="0">
                <a:latin typeface="Futura PT" panose="020B0902020204020203" pitchFamily="34" charset="0"/>
              </a:rPr>
              <a:t> ENTRE LE </a:t>
            </a:r>
            <a:r>
              <a:rPr lang="en-US" sz="1200" b="0" dirty="0">
                <a:solidFill>
                  <a:srgbClr val="B9A049"/>
                </a:solidFill>
                <a:effectLst/>
                <a:latin typeface="+mj-lt"/>
              </a:rPr>
              <a:t>27/07/2010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27/07/2022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28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492653006"/>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Bouygues SA (dividendes non réinvestis ; code Bloomberg : EN FP Equity ; place de cotation : 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14/04/2022 (inclus). Une fois le montant de l’enveloppe initiale atteint (30 000 000 EUR), la commercialisation de « guiguiiiiiiiiiiiiiiiiiiiiiiii » peut cesser à tout moment sans préavis avant le 14/04/2022,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cours de clôture de l'action Bouygues SA le plus bas observé aux dates suivantes : </a:t>
                      </a:r>
                    </a:p>
                    <a:p>
                      <a:r>
                        <a:t>14/04/2022, 18/03/2022.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18/03/2027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23/03/2027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semestrielle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14/04/2023, 16/10/2023, 15/04/2024, 14/10/2024, 14/04/2025, 14/10/2025, 14/04/2026, 14/10/2026, 18/03/2027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21/04/2023, 23/10/2023, 22/04/2024, 21/10/2024, 23/04/2025, 21/10/2025, 21/04/2026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de Référence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com/FR0014009DK8-FR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14/04/2022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245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guiguiiiiiiiiiiiiiiiiiiiiiiii » soit </a:t>
            </a:r>
            <a:r>
              <a:rPr kumimoji="0" lang="fr-FR" sz="800" b="0" i="0" u="none" strike="noStrike" kern="1200" cap="none" spc="300" normalizeH="0" baseline="0" noProof="0" dirty="0">
                <a:ln>
                  <a:noFill/>
                </a:ln>
                <a:solidFill>
                  <a:schemeClr val="tx1"/>
                </a:solidFill>
                <a:effectLst/>
                <a:uLnTx/>
                <a:uFillTx/>
                <a:latin typeface="Proxima Nova Rg"/>
                <a:ea typeface="+mn-ea"/>
                <a:cs typeface="+mn-cs"/>
              </a:rPr>
              <a:t>1</a:t>
            </a:r>
            <a:r>
              <a:rPr kumimoji="0" lang="fr-FR" sz="800" b="0" i="0" u="none" strike="noStrike" kern="1200" cap="none" normalizeH="0" baseline="0" noProof="0" dirty="0">
                <a:ln>
                  <a:noFill/>
                </a:ln>
                <a:solidFill>
                  <a:schemeClr val="tx1"/>
                </a:solidFill>
                <a:effectLst/>
                <a:uLnTx/>
                <a:uFillTx/>
                <a:latin typeface="Proxima Nova Rg"/>
                <a:ea typeface="+mn-ea"/>
                <a:cs typeface="+mn-cs"/>
              </a:rPr>
              <a:t>000</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14/04/2022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guiguiiiiiiiiiiiiiiiiiiiiiiii », vous êtes exposés pour une durée </a:t>
            </a:r>
            <a:r>
              <a:rPr lang="fr-FR" sz="800" b="1" dirty="0">
                <a:solidFill>
                  <a:schemeClr val="tx1"/>
                </a:solidFill>
                <a:latin typeface="Proxima Nova Rg"/>
              </a:rPr>
              <a:t>de 2 à 9 semestres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70%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semestre 2 jusqu'à la fin du semestre 8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6,50% par semestre écoulé depuis le 14/04/2022 soit (13,00%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 ou si à la date de constatation finale⁽¹⁾, l’action clôture à un cours supérieur ou égal à 80%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Cours de Référence, l’investisseur accepte de limiter ses gains en cas de forte hausse de l'action (taux de rendement annuel net maximum de </a:t>
            </a:r>
            <a:r>
              <a:rPr lang="fr-FR" sz="800" dirty="0">
                <a:solidFill>
                  <a:schemeClr val="tx1"/>
                </a:solidFill>
                <a:latin typeface="Proxima Nova Rg"/>
              </a:rPr>
              <a:t>12,75%</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guiguiiiiiiiiiiiiiiiiiiiiiiii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guiguiiiiiiiiiiiiiiiiiiiiiiii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guiguiiiiiiiiiiiiiiiiiiiiiiii » ne peut constituer l’intégralité d’un portefeuille d’investissement. L’investisseur est exposé pour une durée de 2 à 9 semestres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14/04/2022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6,50% par semestre écoulé depuis le 14/04/2022</a:t>
            </a:r>
          </a:p>
          <a:p>
            <a:pPr marL="0" indent="0" algn="ctr">
              <a:lnSpc>
                <a:spcPct val="100000"/>
              </a:lnSpc>
              <a:spcBef>
                <a:spcPts val="0"/>
              </a:spcBef>
              <a:buNone/>
            </a:pPr>
            <a:r>
              <a:rPr lang="fr-FR" sz="800" dirty="0"/>
              <a:t>(soit un gain total de 58,50% et un taux de rendement annuel net de 8,67%</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6,50% par semestre écoulé depuis le 14/04/2022 </a:t>
            </a:r>
          </a:p>
          <a:p>
            <a:pPr marL="0" indent="0" algn="ctr">
              <a:lnSpc>
                <a:spcPct val="100000"/>
              </a:lnSpc>
              <a:spcBef>
                <a:spcPts val="0"/>
              </a:spcBef>
              <a:buNone/>
            </a:pPr>
            <a:r>
              <a:rPr lang="fr-FR" sz="800" dirty="0"/>
              <a:t>(Soit un taux de rendement annuel net entre 8,78%</a:t>
            </a:r>
            <a:r>
              <a:rPr lang="fr-FR" sz="800" baseline="30000" dirty="0"/>
              <a:t>(2) </a:t>
            </a:r>
            <a:r>
              <a:rPr lang="fr-FR" sz="800" dirty="0"/>
              <a:t>et 12,75%</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(1) </a:t>
            </a:r>
            <a:r>
              <a:rPr lang="fr-FR" sz="800" dirty="0">
                <a:solidFill>
                  <a:schemeClr val="tx2"/>
                </a:solidFill>
              </a:rPr>
              <a:t>à partir de la fin du semestre 2 jusqu'à la fin du semestre 8,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semestrielle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18 mars 2027,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de Référence, l’investisseur reçoit, le 23 mars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70% de son cours de son </a:t>
            </a:r>
            <a:r>
              <a:rPr lang="fr-FR" sz="800" b="1">
                <a:solidFill>
                  <a:schemeClr val="tx2"/>
                </a:solidFill>
              </a:rPr>
              <a:t>Cours de Référence, l’investisseur </a:t>
            </a:r>
            <a:r>
              <a:rPr lang="fr-FR" sz="800" b="1" dirty="0">
                <a:solidFill>
                  <a:schemeClr val="tx2"/>
                </a:solidFill>
              </a:rPr>
              <a:t>reçoit, le 23 mars 2027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de Référence et son cours final le 18/03/2027</a:t>
            </a:r>
          </a:p>
          <a:p>
            <a:pPr marL="0" indent="0" algn="ctr">
              <a:lnSpc>
                <a:spcPct val="100000"/>
              </a:lnSpc>
              <a:spcBef>
                <a:spcPts val="0"/>
              </a:spcBef>
              <a:buNone/>
            </a:pPr>
            <a:r>
              <a:rPr lang="fr-FR" sz="800" dirty="0"/>
              <a:t>(Soit un taux de rendement annuel net inférieur ou égal à -7,89%</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de l'action Bouygues SA le plus bas observé aux dates suivantes : 
14/04/2022, 18/03/2022.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70% de son Cours de Référence, l’investisseur reçoit, le 23 mars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14/04/2022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a:t>
            </a:r>
            <a:r>
              <a:rPr lang="fr-FR" sz="800">
                <a:solidFill>
                  <a:srgbClr val="000000"/>
                </a:solidFill>
              </a:rPr>
              <a:t>_REMBOURSEMENT_MAJ&gt;, </a:t>
            </a:r>
            <a:r>
              <a:rPr lang="fr-FR" sz="800" dirty="0">
                <a:solidFill>
                  <a:srgbClr val="000000"/>
                </a:solidFill>
              </a:rPr>
              <a:t>si à l’une des dates de constatation semestrielle correspondantes</a:t>
            </a:r>
            <a:r>
              <a:rPr lang="fr-FR" sz="800" baseline="30000" dirty="0">
                <a:solidFill>
                  <a:srgbClr val="000000"/>
                </a:solidFill>
              </a:rPr>
              <a:t>(1)</a:t>
            </a:r>
            <a:r>
              <a:rPr lang="fr-FR" sz="800" dirty="0">
                <a:solidFill>
                  <a:srgbClr val="000000"/>
                </a:solidFill>
              </a:rPr>
              <a:t> l’action clôture à un cours supérieur ou égal à 100%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6,50% par semestre écoulé depuis le 14/04/2022 (soit 13,00%</a:t>
            </a:r>
            <a:r>
              <a:rPr lang="fr-FR" sz="800" i="1" dirty="0">
                <a:solidFill>
                  <a:srgbClr val="000000"/>
                </a:solidFill>
              </a:rPr>
              <a:t> </a:t>
            </a:r>
            <a:r>
              <a:rPr lang="fr-FR" sz="800" dirty="0">
                <a:solidFill>
                  <a:srgbClr val="000000"/>
                </a:solidFill>
              </a:rPr>
              <a:t>par année écoulée et un taux de rendement annuel net maximum de 12,75%</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80% de son Cours de Référence, l’investisseur récupère alors l’intégralité de son capital initial, majorée d’un gain de 6,50% par semestre écoulé depuis le 14/04/2022 (soit un gain de 58,50% et un taux de rendement annuel net de 8,67%</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80% de son Cours de Référence mais supérieur ou égal à 70% de ce dernier, l’investisseur récupère l’intégralité de son capital initialement investi. Le capital n’est donc exposé à un risque de perte à l’échéance⁽¹⁾ que si l’action clôture à un cours strictement inférieur à 70%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guiguiiiiiiiiiiiiiiiiiiiiiiii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30%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2 à 9 semestres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6,50% par semestre écoulé depuis le 14/04/2022 </a:t>
            </a:r>
            <a:r>
              <a:rPr lang="fr-FR" sz="800" dirty="0">
                <a:solidFill>
                  <a:srgbClr val="000000"/>
                </a:solidFill>
              </a:rPr>
              <a:t>(soit un taux de rendement annuel net maximum de 12,75%</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guiguiiiiiiiiiiiiiiiiiiiiiiii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de Référence et 100% </a:t>
            </a:r>
            <a:r>
              <a:rPr lang="fr-FR" sz="800" b="1" dirty="0">
                <a:effectLst/>
                <a:ea typeface="Calibri" panose="020F0502020204030204" pitchFamily="34" charset="0"/>
              </a:rPr>
              <a:t>en cours de vie, et des seuils de 80% et 70%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14/04/2022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Bouygues SA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70%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clôture à un cours strictement inférieur à 80% mais supérieur ou égal à 70%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semestrielle du mécanisme de remboursement anticipé automatique</a:t>
            </a:r>
            <a:r>
              <a:rPr lang="fr-FR" sz="800" b="0" baseline="30000" dirty="0">
                <a:latin typeface="+mn-lt"/>
              </a:rPr>
              <a:t>(1)</a:t>
            </a:r>
            <a:r>
              <a:rPr lang="fr-FR" sz="800" b="0" dirty="0">
                <a:latin typeface="+mn-lt"/>
              </a:rPr>
              <a:t>, l’action clôture à un cours supérieur ou égal à 100%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guiguiiiiiiiiiiiiiiiiiiiiiiii » EST TRÈS SENSIBLE À UNE FAIBLE VARIATION DU cours DE CLÔTURE de l'action AUTOUR DES SEUILS DE 80% ET DE 70%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semestrielle</a:t>
            </a:r>
            <a:r>
              <a:rPr lang="fr-FR" sz="800" baseline="30000" dirty="0"/>
              <a:t>(1) </a:t>
            </a:r>
            <a:r>
              <a:rPr lang="fr-FR" sz="800" dirty="0">
                <a:latin typeface="+mn-lt"/>
              </a:rPr>
              <a:t>des semestres 2 à 8</a:t>
            </a:r>
            <a:r>
              <a:rPr lang="fr-FR" sz="800" dirty="0"/>
              <a:t>, l’action clôture à un cours strictement inférieur à 100%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70% de son Cours de Référence (25% dans cet exemple). L’investisseur récupère alors le capital initialement investi diminué de l’intégralité de la baisse enregistrée par l’action,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-25,21%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semestrielle</a:t>
            </a:r>
            <a:r>
              <a:rPr lang="fr-FR" sz="800" baseline="30000" dirty="0">
                <a:solidFill>
                  <a:srgbClr val="04202E"/>
                </a:solidFill>
                <a:latin typeface="+mn-lt"/>
              </a:rPr>
              <a:t>(1)</a:t>
            </a:r>
            <a:r>
              <a:rPr lang="fr-FR" sz="800" dirty="0">
                <a:latin typeface="+mn-lt"/>
              </a:rPr>
              <a:t> des semestres 2 à 8, l’action clôture à </a:t>
            </a:r>
            <a:r>
              <a:rPr lang="fr-FR" sz="800" dirty="0">
                <a:solidFill>
                  <a:schemeClr val="tx2"/>
                </a:solidFill>
                <a:latin typeface="+mn-lt"/>
              </a:rPr>
              <a:t>un cours strictement inférieur à 100%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80% de son Cours de Référence mais supérieur ou égal à 70% de ce dernier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-6,60%</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guiguiiiiiiiiiiiiiiiiiiiiiiii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semestrielle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de Référence </a:t>
            </a:r>
            <a:r>
              <a:rPr lang="fr-FR" sz="800" dirty="0">
                <a:solidFill>
                  <a:schemeClr val="tx2"/>
                </a:solidFill>
              </a:rPr>
              <a:t>(120% dans cet exemple). Le produit est automatiquement remboursé par anticipation. Il verse alors l’intégralité du capital initial majorée d’un gain de 6,50% par semestre écoulé depuis le 14/04/2022, soit un gain de 13,0% dans notre exemple.</a:t>
            </a:r>
          </a:p>
          <a:p>
            <a:pPr algn="just">
              <a:spcAft>
                <a:spcPts val="600"/>
              </a:spcAft>
            </a:pPr>
            <a:r>
              <a:rPr lang="fr-FR" sz="800" dirty="0"/>
              <a:t>Ce qui correspond à un taux de rendement annuel net de 12,75%</a:t>
            </a:r>
            <a:r>
              <a:rPr lang="fr-FR" sz="800" baseline="30000" dirty="0"/>
              <a:t>(2)</a:t>
            </a:r>
            <a:r>
              <a:rPr lang="fr-FR" sz="800" dirty="0"/>
              <a:t>, contre un taux de rendement annuel net de 20,20%</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6,50% par semestre écoulé depuis le 14/04/2022.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20985</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1013</cp:revision>
  <cp:lastPrinted>2022-07-13T14:13:17Z</cp:lastPrinted>
  <dcterms:created xsi:type="dcterms:W3CDTF">2017-02-21T09:03:05Z</dcterms:created>
  <dcterms:modified xsi:type="dcterms:W3CDTF">2022-07-27T13:59:59Z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