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S8.0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S9.0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2*CPN&gt;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113,00%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S9.0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S9.0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S9.0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S8.0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113,00%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+ 2 x 6,50%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8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6,50%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SS8.0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S120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S7.0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8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S8.0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8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113,00%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6,50%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jusqu'à la fin du semestre 8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S7.0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S8.0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75%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+ 1*6,50%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113,00%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S18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6,50%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58,50%)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13,00%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8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18/03/2027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18/03/2023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18/09/2026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environ par jour calendaire écoulé depuis le 14/04/2022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58,50%)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environ par jour calendaire écoulé depuis le 14/04/2022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13,00%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18/03/2023</a:t>
            </a:r>
            <a:r>
              <a:rPr lang="fr-FR" sz="700" dirty="0">
                <a:latin typeface="Proxima Nova Rg" panose="02000506030000020004" pitchFamily="2" charset="0"/>
              </a:rPr>
              <a:t> (inclus) jusqu’au 18/09/2026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18/03/2023 (inclus) jusqu’au 18/09/2026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2/365*6,50%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113,00%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18/03/2023 (inclus) jusqu’au 18/09/2026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18/03/2023 (inclus) jusqu’au 18/09/2026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18/03/2027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18/03/2027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18/03/2027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13,00%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58,50%)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8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Semestre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8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13,00%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semestre écoulé depuis le 14/04/2022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58,50%)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8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Semestre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semestre</a:t>
            </a:r>
            <a:r>
              <a:rPr lang="fr-FR" sz="700" dirty="0">
                <a:latin typeface="Proxima Nova Rg" panose="02000506030000020004" pitchFamily="2" charset="0"/>
              </a:rPr>
              <a:t> 8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(18/03/2027)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6,50% par semestrecalendaire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58,50%)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6,50%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Semestres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 </a:t>
            </a:r>
            <a:r>
              <a:rPr lang="fr-FR" sz="600" kern="0" dirty="0">
                <a:latin typeface="Proxima Nova Rg" panose="02000506030000020004" pitchFamily="2" charset="0"/>
              </a:rPr>
              <a:t>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6,50%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6,50%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semestre 1 jusqu’au semestre 8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6,50%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Semestres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8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6,50%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13,00%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semestre 1 jusqu’à la fin du semestre 8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Semestres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58,50%)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6,50%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13,00%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8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Semestre </a:t>
            </a:r>
            <a:r>
              <a:rPr lang="fr-FR" sz="700" kern="0" dirty="0">
                <a:latin typeface="Proxima Nova Rg" panose="02000506030000020004" pitchFamily="2" charset="0"/>
              </a:rPr>
              <a:t>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