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200" d="100"/>
          <a:sy n="200" d="100"/>
        </p:scale>
        <p:origin x="144" y="-41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29/07/2022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29/07/2022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kid.bnpparibas.com/%3cISIN%3e-F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&lt;DIC&gt;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&lt;NOM&gt;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&lt;PAGE&gt;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a:t>
            </a:r>
            <a:r>
              <a:rPr lang="fr-FR" sz="650" baseline="30000" dirty="0">
                <a:solidFill>
                  <a:schemeClr val="tx2"/>
                </a:solidFill>
              </a:rPr>
              <a:t> </a:t>
            </a:r>
            <a:r>
              <a:rPr lang="fr-FR" sz="650" dirty="0">
                <a:solidFill>
                  <a:schemeClr val="tx2"/>
                </a:solidFill>
                <a:latin typeface="+mn-lt"/>
              </a:rPr>
              <a:t>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&lt;F1&gt;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43228"/>
            <a:ext cx="6739266" cy="288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&lt;TRA.D.P&gt;</a:t>
            </a:r>
            <a:r>
              <a:rPr lang="fr-FR" sz="800" baseline="30000" dirty="0"/>
              <a:t>(2)</a:t>
            </a:r>
            <a:r>
              <a:rPr lang="fr-FR" sz="800" dirty="0"/>
              <a:t>, contre un taux de rendement annuel net négatif de </a:t>
            </a:r>
            <a:r>
              <a:rPr lang="fr-FR" sz="800" dirty="0">
                <a:solidFill>
                  <a:srgbClr val="000000"/>
                </a:solidFill>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203081"/>
            <a:ext cx="3189159" cy="2077492"/>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ts val="600"/>
              </a:spcAft>
            </a:pPr>
            <a:r>
              <a:rPr lang="fr-FR" sz="800" dirty="0">
                <a:latin typeface="+mn-lt"/>
              </a:rPr>
              <a:t>À l’issue &lt;DU&gt; &lt;F0&gt; 2, à la date de constatation correspondante(1),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defTabSz="1042988" fontAlgn="base">
              <a:spcBef>
                <a:spcPct val="0"/>
              </a:spcBef>
              <a:spcAft>
                <a:spcPts val="600"/>
              </a:spcAft>
            </a:pPr>
            <a:r>
              <a:rPr lang="fr-FR" sz="800" dirty="0">
                <a:latin typeface="+mn-lt"/>
              </a:rPr>
              <a:t>À l’issue des &lt;F0&gt;&lt;F0s&gt; 3 à &lt;ADPR&gt;, aux dates de constatation correspondantes(1), &lt;SJR1&gt; clôture à un &lt;SJR3&gt; strictement inférieur au seuil de versement du coupon. Le mécanisme de remboursement anticipé automatique n’est donc pas activé et le produit ne verse aucun coupon&lt;Mémoire4&gt;.</a:t>
            </a:r>
          </a:p>
          <a:p>
            <a:pPr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84995"/>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&lt;SFPASANNEE&gt;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&lt;TRA.F.P&gt;</a:t>
            </a:r>
            <a:r>
              <a:rPr lang="fr-FR" sz="800" baseline="30000" dirty="0">
                <a:solidFill>
                  <a:srgbClr val="04202E"/>
                </a:solidFill>
              </a:rPr>
              <a:t>(2)</a:t>
            </a:r>
            <a:r>
              <a:rPr lang="fr-FR" sz="800" dirty="0">
                <a:solidFill>
                  <a:srgbClr val="04202E"/>
                </a:solidFill>
              </a:rPr>
              <a:t>, contre un taux de rendement annuel net de </a:t>
            </a:r>
            <a:r>
              <a:rPr lang="fr-FR" sz="800" dirty="0"/>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&lt;environ&gt;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a:t>
            </a:r>
            <a:endParaRPr lang="fr-FR" sz="1200" cap="none" dirty="0">
              <a:solidFill>
                <a:srgbClr val="B9A049"/>
              </a:solidFill>
              <a:latin typeface="Futura PT" panose="020B0902020204020203" pitchFamily="34" charset="0"/>
            </a:endParaRP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chemeClr val="tx1"/>
                          </a:solidFill>
                          <a:effectLst/>
                          <a:latin typeface="+mn-lt"/>
                        </a:rPr>
                        <a:t>Performances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cap="none" dirty="0">
                          <a:solidFill>
                            <a:schemeClr val="tx1"/>
                          </a:solidFill>
                          <a:latin typeface="+mn-lt"/>
                        </a:rPr>
                        <a:t>&lt;NOMSOUSJACENTP1&gt;</a:t>
                      </a:r>
                      <a:r>
                        <a:rPr lang="fr-FR" sz="800" cap="none" baseline="30000" dirty="0">
                          <a:solidFill>
                            <a:schemeClr val="tx1"/>
                          </a:solidFill>
                          <a:latin typeface="+mn-lt"/>
                        </a:rPr>
                        <a:t>(1)</a:t>
                      </a:r>
                      <a:endParaRPr lang="fr-FR" sz="800" b="1" i="0" u="none" strike="noStrike" kern="1200" baseline="300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sz="1200" cap="none" dirty="0">
                <a:solidFill>
                  <a:srgbClr val="B9A049"/>
                </a:solidFill>
                <a:latin typeface="Futura PT" panose="020B0902020204020203" pitchFamily="34" charset="0"/>
              </a:rPr>
              <a:t>&lt;NOMSOUSJACENTP1&gt;</a:t>
            </a:r>
            <a:r>
              <a:rPr lang="fr-FR" sz="1200" cap="none" dirty="0">
                <a:latin typeface="Futura PT" panose="020B0902020204020203" pitchFamily="34" charset="0"/>
              </a:rPr>
              <a:t> ENTRE LE </a:t>
            </a:r>
            <a:r>
              <a:rPr lang="en-US" sz="1200" b="0" dirty="0">
                <a:solidFill>
                  <a:srgbClr val="B9A049"/>
                </a:solidFill>
                <a:effectLst/>
                <a:latin typeface="+mj-lt"/>
              </a:rPr>
              <a:t>&lt;DDR1-12&gt;</a:t>
            </a:r>
            <a:r>
              <a:rPr lang="en-US" sz="1200" dirty="0">
                <a:latin typeface="+mj-lt"/>
              </a:rPr>
              <a:t> </a:t>
            </a:r>
            <a:r>
              <a:rPr lang="fr-FR" sz="1200" cap="none">
                <a:latin typeface="Futura PT" panose="020B0902020204020203" pitchFamily="34" charset="0"/>
              </a:rPr>
              <a:t>ET LE </a:t>
            </a:r>
            <a:r>
              <a:rPr lang="fr-FR" sz="1200" cap="none">
                <a:solidFill>
                  <a:srgbClr val="B9A049"/>
                </a:solidFill>
                <a:latin typeface="Futura PT" panose="020B0902020204020203" pitchFamily="34" charset="0"/>
              </a:rPr>
              <a:t>&lt;DDR1&gt;</a:t>
            </a:r>
            <a:endParaRPr lang="fr-FR" sz="1200" cap="none" dirty="0">
              <a:solidFill>
                <a:srgbClr val="B9A049"/>
              </a:solidFill>
              <a:latin typeface="Futura PT" panose="020B0902020204020203" pitchFamily="34" charset="0"/>
            </a:endParaRP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&lt;DDR_MAJ&gt;,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290533740"/>
              </p:ext>
            </p:extLst>
          </p:nvPr>
        </p:nvGraphicFramePr>
        <p:xfrm>
          <a:off x="361950" y="979297"/>
          <a:ext cx="6837886" cy="756288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5100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4413395"/>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 </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&lt;BLOCDIVIDENDE3&gt;</a:t>
                      </a:r>
                      <a:endParaRPr kumimoji="0" lang="fr-FR" sz="700" b="0" i="0" u="none" strike="noStrike" kern="1200" cap="none" spc="0" normalizeH="0" baseline="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dates_constat_autocall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&lt;Datesremb3</a:t>
                      </a:r>
                      <a:r>
                        <a:rPr lang="fr-FR" sz="700" b="0" i="0" kern="1200" baseline="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&lt;DDR_MAJ&gt;,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876302224"/>
              </p:ext>
            </p:extLst>
          </p:nvPr>
        </p:nvGraphicFramePr>
        <p:xfrm>
          <a:off x="361950" y="920005"/>
          <a:ext cx="6790215" cy="7883120"/>
        </p:xfrm>
        <a:graphic>
          <a:graphicData uri="http://schemas.openxmlformats.org/drawingml/2006/table">
            <a:tbl>
              <a:tblPr firstRow="1" bandRow="1">
                <a:tableStyleId>{5C22544A-7EE6-4342-B048-85BDC9FD1C3A}</a:tableStyleId>
              </a:tblPr>
              <a:tblGrid>
                <a:gridCol w="2114550">
                  <a:extLst>
                    <a:ext uri="{9D8B030D-6E8A-4147-A177-3AD203B41FA5}">
                      <a16:colId xmlns:a16="http://schemas.microsoft.com/office/drawing/2014/main" val="404097337"/>
                    </a:ext>
                  </a:extLst>
                </a:gridCol>
                <a:gridCol w="4675665">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6247673"/>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Proxima Nova Rg" panose="02000506030000020004" pitchFamily="2" charset="0"/>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u="none" dirty="0">
                          <a:solidFill>
                            <a:schemeClr val="tx1"/>
                          </a:solidFill>
                          <a:latin typeface="Proxima Nova Rg" panose="02000506030000020004" pitchFamily="2" charset="0"/>
                        </a:rPr>
                        <a:t>EMTN (Euro Medium </a:t>
                      </a:r>
                      <a:r>
                        <a:rPr lang="fr-FR" sz="700" b="1" i="0" u="none" dirty="0" err="1">
                          <a:solidFill>
                            <a:schemeClr val="tx1"/>
                          </a:solidFill>
                          <a:latin typeface="Proxima Nova Rg" panose="02000506030000020004" pitchFamily="2" charset="0"/>
                        </a:rPr>
                        <a:t>Term</a:t>
                      </a:r>
                      <a:r>
                        <a:rPr lang="fr-FR" sz="700" b="1" i="0" u="none" dirty="0">
                          <a:solidFill>
                            <a:schemeClr val="tx1"/>
                          </a:solidFill>
                          <a:latin typeface="Proxima Nova Rg" panose="02000506030000020004" pitchFamily="2" charset="0"/>
                        </a:rPr>
                        <a:t> Note), Titre de créance de droit français présentant un risque de perte en capital en cours de vie et à l’échéance. </a:t>
                      </a:r>
                      <a:r>
                        <a:rPr lang="fr-FR" sz="700" b="1" i="0" u="none" kern="1200" dirty="0">
                          <a:solidFill>
                            <a:schemeClr val="tx1"/>
                          </a:solidFill>
                          <a:latin typeface="Proxima Nova Rg" panose="02000506030000020004" pitchFamily="2" charset="0"/>
                          <a:ea typeface="+mn-ea"/>
                          <a:cs typeface="+mn-cs"/>
                        </a:rPr>
                        <a:t>Bien que la formule de remboursement et le paiement des sommes dues par l’Émetteur au titre du produit soient garanties par </a:t>
                      </a:r>
                      <a:r>
                        <a:rPr lang="fr-FR" sz="700" b="1" i="0" u="none" kern="1200" noProof="0" dirty="0">
                          <a:solidFill>
                            <a:schemeClr val="tx1"/>
                          </a:solidFill>
                          <a:latin typeface="Proxima Nova Rg" panose="02000506030000020004" pitchFamily="2" charset="0"/>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Proxima Nova Rg" panose="02000506030000020004" pitchFamily="2" charset="0"/>
                          <a:ea typeface="+mn-ea"/>
                          <a:cs typeface="+mn-cs"/>
                        </a:rPr>
                        <a:t>(1)</a:t>
                      </a:r>
                      <a:r>
                        <a:rPr lang="fr-FR" sz="700" b="1" i="0" u="none" kern="1200" dirty="0">
                          <a:solidFill>
                            <a:schemeClr val="tx1"/>
                          </a:solidFill>
                          <a:latin typeface="Proxima Nova Rg" panose="02000506030000020004" pitchFamily="2" charset="0"/>
                          <a:ea typeface="+mn-ea"/>
                          <a:cs typeface="+mn-cs"/>
                        </a:rPr>
                        <a:t>, le </a:t>
                      </a:r>
                      <a:r>
                        <a:rPr lang="fr-FR" sz="700" b="1" i="0" u="none" dirty="0">
                          <a:solidFill>
                            <a:schemeClr val="tx1"/>
                          </a:solidFill>
                          <a:latin typeface="Proxima Nova Rg" panose="02000506030000020004" pitchFamily="2" charset="0"/>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Proxima Nova Rg" panose="02000506030000020004" pitchFamily="2" charset="0"/>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Proxima Nova Rg" panose="02000506030000020004" pitchFamily="2" charset="0"/>
                          <a:ea typeface="+mn-ea"/>
                          <a:cs typeface="+mn-cs"/>
                        </a:rPr>
                        <a:t>Issuance</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B.V.</a:t>
                      </a:r>
                      <a:r>
                        <a:rPr lang="fr-FR" sz="700" b="0" i="0" u="none" kern="1200" baseline="30000" dirty="0">
                          <a:solidFill>
                            <a:schemeClr val="tx1"/>
                          </a:solidFill>
                          <a:latin typeface="Proxima Nova Rg" panose="02000506030000020004" pitchFamily="2" charset="0"/>
                          <a:ea typeface="+mn-ea"/>
                          <a:cs typeface="+mn-cs"/>
                        </a:rPr>
                        <a:t>(1)</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Proxima Nova Rg" panose="02000506030000020004" pitchFamily="2" charset="0"/>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Proxima Nova Rg" panose="02000506030000020004" pitchFamily="2" charset="0"/>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Proxima Nova Rg" panose="02000506030000020004" pitchFamily="2" charset="0"/>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u="none" kern="1200" noProof="0" dirty="0">
                          <a:solidFill>
                            <a:schemeClr val="tx1"/>
                          </a:solidFill>
                          <a:latin typeface="Proxima Nova Rg" panose="02000506030000020004" pitchFamily="2" charset="0"/>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Proxima Nova Rg" panose="02000506030000020004" pitchFamily="2" charset="0"/>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&lt;BLOCDIVIDENDE3&gt;</a:t>
                      </a:r>
                      <a:endPar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Proxima Nova Rg" panose="02000506030000020004" pitchFamily="2" charset="0"/>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Proxima Nova Rg" panose="02000506030000020004" pitchFamily="2" charset="0"/>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Proxima Nova Rg" panose="02000506030000020004" pitchFamily="2" charset="0"/>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Proxima Nova Rg" panose="02000506030000020004" pitchFamily="2" charset="0"/>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Proxima Nova Rg" panose="02000506030000020004" pitchFamily="2" charset="0"/>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Proxima Nova Rg" panose="02000506030000020004" pitchFamily="2" charset="0"/>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Proxima Nova Rg" panose="02000506030000020004" pitchFamily="2" charset="0"/>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Proxima Nova Rg" panose="02000506030000020004" pitchFamily="2" charset="0"/>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Proxima Nova Rg" panose="02000506030000020004" pitchFamily="2" charset="0"/>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Proxima Nova Rg" panose="02000506030000020004" pitchFamily="2" charset="0"/>
                          <a:ea typeface="+mn-ea"/>
                          <a:cs typeface="+mn-cs"/>
                        </a:rPr>
                        <a:t>&lt;émission&gt;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Proxima Nova Rg" panose="02000506030000020004" pitchFamily="2" charset="0"/>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Proxima Nova Rg" panose="02000506030000020004" pitchFamily="2" charset="0"/>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Proxima Nova Rg" panose="02000506030000020004" pitchFamily="2" charset="0"/>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Proxima Nova Rg" panose="02000506030000020004" pitchFamily="2" charset="0"/>
                          <a:ea typeface="+mn-ea"/>
                          <a:cs typeface="+mn-cs"/>
                        </a:rPr>
                        <a:t>Du &lt;1PDC&gt; au &lt;2PDC&gt; (inclus). </a:t>
                      </a:r>
                      <a:r>
                        <a:rPr lang="fr-FR" sz="700" b="0" i="0" kern="1200" dirty="0">
                          <a:solidFill>
                            <a:schemeClr val="tx1"/>
                          </a:solidFill>
                          <a:latin typeface="Proxima Nova Rg" panose="02000506030000020004" pitchFamily="2" charset="0"/>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Proxima Nova Rg" panose="02000506030000020004" pitchFamily="2" charset="0"/>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Proxima Nova Rg" panose="02000506030000020004" pitchFamily="2" charset="0"/>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Proxima Nova Rg" panose="02000506030000020004" pitchFamily="2" charset="0"/>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Proxima Nova Rg" panose="02000506030000020004" pitchFamily="2" charset="0"/>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Proxima Nova Rg" panose="02000506030000020004" pitchFamily="2" charset="0"/>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Proxima Nova Rg" panose="02000506030000020004" pitchFamily="2" charset="0"/>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Proxima Nova Rg" panose="02000506030000020004" pitchFamily="2" charset="0"/>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Proxima Nova Rg" panose="02000506030000020004" pitchFamily="2" charset="0"/>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Proxima Nova Rg" panose="02000506030000020004" pitchFamily="2" charset="0"/>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Proxima Nova Rg" panose="02000506030000020004" pitchFamily="2" charset="0"/>
                          <a:ea typeface="+mn-ea"/>
                          <a:cs typeface="+mn-cs"/>
                        </a:rPr>
                        <a:t>&lt;</a:t>
                      </a:r>
                      <a:r>
                        <a:rPr lang="fr-FR" sz="700" b="0" i="0" kern="1200" dirty="0" err="1">
                          <a:solidFill>
                            <a:schemeClr val="tx1"/>
                          </a:solidFill>
                          <a:latin typeface="Proxima Nova Rg" panose="02000506030000020004" pitchFamily="2" charset="0"/>
                          <a:ea typeface="+mn-ea"/>
                          <a:cs typeface="+mn-cs"/>
                        </a:rPr>
                        <a:t>dates_constat_phoenix</a:t>
                      </a:r>
                      <a:r>
                        <a:rPr lang="fr-FR" sz="700" b="0" i="0" kern="1200" dirty="0">
                          <a:solidFill>
                            <a:schemeClr val="tx1"/>
                          </a:solidFill>
                          <a:latin typeface="Proxima Nova Rg" panose="02000506030000020004" pitchFamily="2" charset="0"/>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Proxima Nova Rg" panose="02000506030000020004" pitchFamily="2" charset="0"/>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Proxima Nova Rg" panose="02000506030000020004" pitchFamily="2" charset="0"/>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Proxima Nova Rg" panose="02000506030000020004" pitchFamily="2" charset="0"/>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Proxima Nova Rg" panose="02000506030000020004" pitchFamily="2" charset="0"/>
                          <a:ea typeface="+mn-ea"/>
                          <a:cs typeface="+mn-cs"/>
                        </a:rPr>
                        <a:t>&lt;Datesremb3&gt;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Proxima Nova Rg" panose="02000506030000020004" pitchFamily="2" charset="0"/>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Proxima Nova Rg" panose="02000506030000020004" pitchFamily="2" charset="0"/>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Proxima Nova Rg" panose="02000506030000020004" pitchFamily="2" charset="0"/>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Proxima Nova Rg" panose="02000506030000020004" pitchFamily="2" charset="0"/>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Proxima Nova Rg" panose="02000506030000020004" pitchFamily="2" charset="0"/>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Proxima Nova Rg" panose="02000506030000020004" pitchFamily="2" charset="0"/>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Proxima Nova Rg" panose="02000506030000020004" pitchFamily="2" charset="0"/>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Proxima Nova Rg" panose="02000506030000020004" pitchFamily="2" charset="0"/>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Proxima Nova Rg" panose="02000506030000020004" pitchFamily="2" charset="0"/>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Proxima Nova Rg" panose="02000506030000020004" pitchFamily="2" charset="0"/>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Proxima Nova Rg" panose="02000506030000020004" pitchFamily="2" charset="0"/>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Proxima Nova Rg" panose="02000506030000020004" pitchFamily="2" charset="0"/>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Proxima Nova Rg" panose="02000506030000020004" pitchFamily="2" charset="0"/>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Proxima Nova Rg" panose="02000506030000020004" pitchFamily="2" charset="0"/>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Proxima Nova Rg" panose="02000506030000020004" pitchFamily="2" charset="0"/>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Proxima Nova Rg" panose="02000506030000020004" pitchFamily="2" charset="0"/>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Proxima Nova Rg" panose="02000506030000020004" pitchFamily="2" charset="0"/>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Proxima Nova Rg" panose="02000506030000020004" pitchFamily="2" charset="0"/>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Proxima Nova Rg" panose="02000506030000020004" pitchFamily="2" charset="0"/>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Proxima Nova Rg" panose="02000506030000020004" pitchFamily="2" charset="0"/>
                          <a:ea typeface="+mn-ea"/>
                          <a:cs typeface="+mn-cs"/>
                        </a:rPr>
                        <a:t>Publication quotidienne sur Reuters, Bloomberg et </a:t>
                      </a:r>
                      <a:r>
                        <a:rPr lang="fr-FR" sz="700" b="0" i="0" kern="1200" dirty="0" err="1">
                          <a:solidFill>
                            <a:schemeClr val="tx1"/>
                          </a:solidFill>
                          <a:latin typeface="Proxima Nova Rg" panose="02000506030000020004" pitchFamily="2" charset="0"/>
                          <a:ea typeface="+mn-ea"/>
                          <a:cs typeface="+mn-cs"/>
                        </a:rPr>
                        <a:t>Telekurs</a:t>
                      </a:r>
                      <a:r>
                        <a:rPr lang="fr-FR" sz="700" b="0" i="0" kern="1200" dirty="0">
                          <a:solidFill>
                            <a:schemeClr val="tx1"/>
                          </a:solidFill>
                          <a:latin typeface="Proxima Nova Rg" panose="02000506030000020004" pitchFamily="2" charset="0"/>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Proxima Nova Rg" panose="02000506030000020004" pitchFamily="2" charset="0"/>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Proxima Nova Rg" panose="02000506030000020004" pitchFamily="2" charset="0"/>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Proxima Nova Rg" panose="02000506030000020004" pitchFamily="2" charset="0"/>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Proxima Nova Rg" panose="02000506030000020004" pitchFamily="2" charset="0"/>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pPr>
                      <a:r>
                        <a:rPr lang="fr-FR" sz="700" b="1" kern="1200" dirty="0">
                          <a:solidFill>
                            <a:srgbClr val="B9A049"/>
                          </a:solidFill>
                          <a:latin typeface="Proxima Nova Rg" panose="02000506030000020004" pitchFamily="2" charset="0"/>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Proxima Nova Rg" panose="02000506030000020004" pitchFamily="2" charset="0"/>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Proxima Nova Rg" panose="02000506030000020004" pitchFamily="2" charset="0"/>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Proxima Nova Rg" panose="02000506030000020004" pitchFamily="2" charset="0"/>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287506" y="9710969"/>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com/&lt;ISIN&gt;-FR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650">
                <a:solidFill>
                  <a:srgbClr val="000000"/>
                </a:solidFill>
                <a:latin typeface="Proxima Nova Rg" panose="02000506030000020004" pitchFamily="2" charset="0"/>
              </a:rPr>
              <a:t>&lt;2PDC&gt; </a:t>
            </a:r>
            <a:r>
              <a:rPr lang="fr-FR" sz="650" dirty="0">
                <a:solidFill>
                  <a:srgbClr val="000000"/>
                </a:solidFill>
                <a:latin typeface="Proxima Nova Rg" panose="02000506030000020004" pitchFamily="2" charset="0"/>
              </a:rPr>
              <a:t>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252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6585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6245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a:t>
            </a:r>
            <a:r>
              <a:rPr kumimoji="0" lang="fr-FR" sz="800" b="0" i="0" u="none" strike="noStrike" kern="1200" cap="none" spc="300" normalizeH="0" baseline="0" noProof="0" dirty="0">
                <a:ln>
                  <a:noFill/>
                </a:ln>
                <a:solidFill>
                  <a:schemeClr val="tx1"/>
                </a:solidFill>
                <a:effectLst/>
                <a:uLnTx/>
                <a:uFillTx/>
                <a:latin typeface="Proxima Nova Rg"/>
                <a:ea typeface="+mn-ea"/>
                <a:cs typeface="+mn-cs"/>
              </a:rPr>
              <a:t>1</a:t>
            </a:r>
            <a:r>
              <a:rPr kumimoji="0" lang="fr-FR" sz="800" b="0" i="0" u="none" strike="noStrike" kern="1200" cap="none" normalizeH="0" baseline="0" noProof="0" dirty="0">
                <a:ln>
                  <a:noFill/>
                </a:ln>
                <a:solidFill>
                  <a:schemeClr val="tx1"/>
                </a:solidFill>
                <a:effectLst/>
                <a:uLnTx/>
                <a:uFillTx/>
                <a:latin typeface="Proxima Nova Rg"/>
                <a:ea typeface="+mn-ea"/>
                <a:cs typeface="+mn-cs"/>
              </a:rPr>
              <a:t>000</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a:t>
            </a:r>
            <a:r>
              <a:rPr lang="fr-FR" sz="800" b="1" dirty="0">
                <a:solidFill>
                  <a:schemeClr val="tx1"/>
                </a:solidFill>
                <a:latin typeface="Proxima Nova Rg"/>
              </a:rPr>
              <a:t>&lt;DUREE&gt;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&lt;PERIODE_DE_REMBOURSEMENT&gt;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&lt;environ&gt; par &lt;F0&gt; &lt;F2&gt; depuis le &lt;DDCI&gt;&lt;exclus&gt; &lt;ANNUALISE&gt;</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&lt;SJR7&gt; (taux de rendement annuel net maximum de </a:t>
            </a:r>
            <a:r>
              <a:rPr lang="fr-FR" sz="800" dirty="0">
                <a:solidFill>
                  <a:schemeClr val="tx1"/>
                </a:solidFill>
                <a:latin typeface="Proxima Nova Rg"/>
              </a:rPr>
              <a:t>&lt;TRA.F.A&gt;</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&lt;DUREE&gt; à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5506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837990"/>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87125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&lt;DUREE&gt;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&lt;environ&gt; par &lt;F0&gt; &lt;ANNUALISE&gt; &lt;Mémoire6&gt;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r>
              <a:rPr kumimoji="0" lang="fr-FR" sz="800" b="0" i="0" u="none" strike="noStrike" kern="1200" cap="none" spc="0" normalizeH="0" baseline="0" noProof="0" dirty="0">
                <a:ln>
                  <a:noFill/>
                </a:ln>
                <a:effectLst/>
                <a:uLnTx/>
                <a:uFillTx/>
                <a:latin typeface="Proxima Nova Rg"/>
                <a:ea typeface="+mn-ea"/>
                <a:cs typeface="+mn-cs"/>
              </a:rPr>
              <a: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&lt;TRA.MAX.P&gt;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763372"/>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&lt;environ&gt; &lt;environ&gt; par &lt;F0&gt; &lt;F2&gt; depuis le &lt;DDCI&gt;&lt;exclus&gt;</a:t>
            </a:r>
          </a:p>
          <a:p>
            <a:pPr marL="0" indent="0" algn="ctr">
              <a:lnSpc>
                <a:spcPct val="100000"/>
              </a:lnSpc>
              <a:spcBef>
                <a:spcPts val="0"/>
              </a:spcBef>
              <a:buNone/>
            </a:pPr>
            <a:r>
              <a:rPr lang="fr-FR" sz="800" dirty="0"/>
              <a:t>(soit un &lt;GC&gt; total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&lt;DDCI&gt;&lt;exclus&gt; </a:t>
            </a:r>
          </a:p>
          <a:p>
            <a:pPr marL="0" indent="0" algn="ctr">
              <a:lnSpc>
                <a:spcPct val="100000"/>
              </a:lnSpc>
              <a:spcBef>
                <a:spcPts val="0"/>
              </a:spcBef>
              <a:buNone/>
            </a:pPr>
            <a:r>
              <a:rPr lang="fr-FR" sz="800" dirty="0"/>
              <a:t>(Soit un taux de rendement annuel net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&lt;PERIODE_DE_REMBOURSEMENT&gt; ,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3" y="8553774"/>
            <a:ext cx="6064738"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son </a:t>
            </a:r>
            <a:r>
              <a:rPr lang="fr-FR" sz="800" b="1">
                <a:solidFill>
                  <a:schemeClr val="tx2"/>
                </a:solidFill>
              </a:rPr>
              <a:t>&lt;NDR&gt;, l’investisseur </a:t>
            </a:r>
            <a:r>
              <a:rPr lang="fr-FR" sz="800" b="1" dirty="0">
                <a:solidFill>
                  <a:schemeClr val="tx2"/>
                </a:solidFill>
              </a:rPr>
              <a:t>reçoit, le &lt;DEC_MAJ&gt; :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08129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&lt;TRA.MRE.MIN.PM&gt;</a:t>
            </a:r>
            <a:r>
              <a:rPr lang="fr-FR" sz="800" baseline="30000" dirty="0"/>
              <a:t>(2)</a:t>
            </a:r>
            <a:r>
              <a:rPr lang="fr-FR" sz="800" dirty="0"/>
              <a:t> et &lt;TRA.TOUT.P&gt;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&lt;NDR&gt;,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&lt;TRA.MED.P&gt;</a:t>
            </a:r>
            <a:r>
              <a:rPr lang="fr-FR" sz="800" baseline="30000" dirty="0"/>
              <a:t>(2)</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&lt;DEC_MAJ&gt;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&lt;TRA.MRA.MIN.PM&gt;</a:t>
            </a:r>
            <a:r>
              <a:rPr lang="fr-FR" sz="800" baseline="30000" dirty="0"/>
              <a:t>(2) </a:t>
            </a:r>
            <a:r>
              <a:rPr lang="fr-FR" sz="800" dirty="0"/>
              <a:t>et &lt;TRA.TOUT-1.P&gt;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a:t>
            </a:r>
            <a:r>
              <a:rPr lang="fr-FR" sz="800">
                <a:solidFill>
                  <a:srgbClr val="000000"/>
                </a:solidFill>
              </a:rPr>
              <a:t>_REMBOURSEMENT_MAJ&gt;, </a:t>
            </a:r>
            <a:r>
              <a:rPr lang="fr-FR" sz="800" dirty="0">
                <a:solidFill>
                  <a:srgbClr val="000000"/>
                </a:solidFill>
              </a:rPr>
              <a:t>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&lt;environ&gt; par &lt;F0&gt; &lt;F2&gt; depuis le &lt;DDCI&gt;&lt;exclus&gt;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&lt;environ&gt; par &lt;F0&gt; &lt;F2&gt; depuis le &lt;DDCI&gt;&lt;exclus&gt;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&lt;F2&gt; depuis le &lt;DDCI&gt;&lt;exclus&gt;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&lt;TRA.MRA.MAX.P&gt;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maximum de &lt;TRA.TOUT.P&gt;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a:t>
            </a:r>
            <a:r>
              <a:rPr lang="fr-FR" sz="800" dirty="0">
                <a:solidFill>
                  <a:srgbClr val="000000"/>
                </a:solidFill>
              </a:rPr>
              <a:t>(soit un taux de rendement annuel net maximum de &lt;TRA.TOUT.P&gt;</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des seuils de </a:t>
            </a:r>
            <a:r>
              <a:rPr lang="fr-FR" sz="800" dirty="0">
                <a:solidFill>
                  <a:srgbClr val="000000"/>
                </a:solidFill>
                <a:effectLst/>
                <a:ea typeface="Calibri" panose="020F0502020204030204" pitchFamily="34" charset="0"/>
              </a:rPr>
              <a:t>&lt;ABAC2&gt; et &lt;ABAC&gt;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 </a:t>
            </a:r>
            <a:r>
              <a:rPr lang="fr-FR" sz="650" dirty="0">
                <a:solidFill>
                  <a:schemeClr val="tx2"/>
                </a:solidFill>
                <a:latin typeface="+mn-lt"/>
              </a:rPr>
              <a:t>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&lt;NOMSOUSJACENT&gt;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189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&lt;F1&gt;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50848"/>
            <a:ext cx="6739266" cy="32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&lt;PERIODE_DE_REMBOURSEMENT2&gt;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&lt;PERIODE_DE_REMBOURSEMENT2&gt;,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a:t>
            </a:r>
            <a:r>
              <a:rPr lang="fr-FR" sz="800" dirty="0">
                <a:solidFill>
                  <a:schemeClr val="tx2"/>
                </a:solidFill>
              </a:rPr>
              <a:t>(&lt;NSF&gt; dans cet exemple). Le produit est automatiquement remboursé par anticipation. Il verse alors l’intégralité du capital initial majorée d’un &lt;GC&gt; de &lt;CPN&gt; &lt;environ&gt; par &lt;F0&gt; &lt;F2&gt; depuis le &lt;DDCI&gt;&lt;exclus&gt;, soit un gain de &lt;CPR1&gt;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&lt;environ&gt; par &lt;F0&gt; &lt;F2&gt; depuis le &lt;DDCI&gt;&lt;exclus&gt;.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http://purl.org/dc/terms/"/>
    <ds:schemaRef ds:uri="514a554b-82b0-4359-b247-fc84018a95f0"/>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ef624bc2-1644-4d69-8362-5c28ca496374"/>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21082</TotalTime>
  <Words>11119</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1024</cp:revision>
  <cp:lastPrinted>2022-07-13T14:13:17Z</cp:lastPrinted>
  <dcterms:created xsi:type="dcterms:W3CDTF">2017-02-21T09:03:05Z</dcterms:created>
  <dcterms:modified xsi:type="dcterms:W3CDTF">2022-07-29T09:22:04Z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