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41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02 novembre 2022 (inclus). </a:t>
            </a:r>
            <a:r>
              <a:rPr lang="fr-FR" sz="800" cap="none" dirty="0"/>
              <a:t>Une fois le montant de l’enveloppe initiale atteint (30 000 000 EUR), la commercialisation de « test1 » peut cesser à tout moment sans préavis avant le 02 novembre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test1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TEST1</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29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AIRBUS SE ET TOTALENERGIES</a:t>
            </a:r>
            <a:endParaRPr lang="fr-FR" sz="1200" cap="none" dirty="0">
              <a:solidFill>
                <a:srgbClr val="B9A049"/>
              </a:solidFill>
              <a:latin typeface="Futura PT" panose="020B0902020204020203" pitchFamily="34" charset="0"/>
            </a:endParaRP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 AIRBUS SE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-6,61%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58,41%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322,45%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658,94%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 TOTALENERGIES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43,92%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57,06%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138,36%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160,85%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dirty="0">
                <a:solidFill>
                  <a:srgbClr val="B9A049"/>
                </a:solidFill>
                <a:latin typeface="Futura PT" panose="020B0902020204020203" pitchFamily="34" charset="0"/>
              </a:rPr>
              <a:t> AIRBUS SE ET TOTALENERGIES</a:t>
            </a:r>
            <a:r>
              <a:rPr lang="fr-FR" sz="1200" cap="none" dirty="0">
                <a:latin typeface="Futura PT" panose="020B0902020204020203" pitchFamily="34" charset="0"/>
              </a:rPr>
              <a:t> ENTRE LE </a:t>
            </a:r>
            <a:r>
              <a:rPr lang="en-US" sz="1200" b="0" dirty="0">
                <a:solidFill>
                  <a:srgbClr val="B9A049"/>
                </a:solidFill>
                <a:effectLst/>
                <a:latin typeface="+mj-lt"/>
              </a:rPr>
              <a:t>28/07/2010</a:t>
            </a:r>
            <a:r>
              <a:rPr lang="en-US" sz="1200" dirty="0">
                <a:latin typeface="+mj-lt"/>
              </a:rPr>
              <a:t> </a:t>
            </a:r>
            <a:r>
              <a:rPr lang="fr-FR" sz="1200" cap="none">
                <a:latin typeface="Futura PT" panose="020B0902020204020203" pitchFamily="34" charset="0"/>
              </a:rPr>
              <a:t>ET LE </a:t>
            </a:r>
            <a:r>
              <a:rPr lang="fr-FR" sz="1200" cap="none">
                <a:solidFill>
                  <a:srgbClr val="B9A049"/>
                </a:solidFill>
                <a:latin typeface="Futura PT" panose="020B0902020204020203" pitchFamily="34" charset="0"/>
              </a:rPr>
              <a:t>28/07/2022</a:t>
            </a:r>
            <a:endParaRPr lang="fr-FR" sz="1200" cap="none" dirty="0">
              <a:solidFill>
                <a:srgbClr val="B9A049"/>
              </a:solidFill>
              <a:latin typeface="Futura PT" panose="020B0902020204020203" pitchFamily="34" charset="0"/>
            </a:endParaRP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29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9053374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Airbus SE (dividendes non réinvestis ; code Bloomberg : AIR FP Equity ; place de cotation : Euronext Paris SA ; www.airbus.com), TotalEnergies (dividendes non réinvestis ; code Bloomberg : TTE FP Equity ; place de cotation : Euronext Paris SA ;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02/11/2022 (inclus). Une fois le montant de l’enveloppe initiale atteint (30 000 000 EUR), la commercialisation de « test1 » peut cesser à tout moment sans préavis avant le 02/11/2022,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au cours de clôture entre l’action la moins performante Airbus SE et TotalEnergies le plus bas observé aux dates suivantes : </a:t>
                      </a:r>
                    </a:p>
                    <a:p>
                      <a:r>
                        <a:t>02/10/2022, 02/11/2022.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09/11/2028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02/11/2023, 04/12/2023, 02/01/2024, 02/02/2024, 04/03/2024, 02/04/2024, 02/05/2024, 03/06/2024, 02/07/2024, 02/08/2024, 02/09/2024, 02/10/2024, 04/11/2024, 02/12/2024, 02/01/2025, 03/02/2025, 03/03/2025, 02/04/2025, 02/05/2025, 02/06/2025, 02/07/2025, 04/08/2025, 02/09/2025, 02/10/2025, 03/11/2025, 02/12/2025, 02/01/2026, 02/02/2026, 02/03/2026, 02/04/2026, 04/05/2026, 02/06/2026, 02/07/2026, 03/08/2026, 02/09/2026, 02/10/2026, 02/11/2026, 02/12/2026, 04/01/2027, 02/02/2027, 02/03/2027, 02/04/2027, 03/05/2027, 02/06/2027, 02/07/2027, 02/08/2027, 02/09/2027, 04/10/2027, 02/11/2027, 02/12/2027, 03/01/2028, 02/02/2028, 02/03/2028, 03/04/2028, 02/05/2028, 02/06/2028, 03/07/2028, 02/08/2028, 04/09/2028, 02/10/2028, 02/11/2028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de Bourse suivant la date de constation mensuelle à partir du 11/09/2023(insclus). Toutes les dates peuvent faire l'objet d'ajustements en cas de jours non ouvrés.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de remboursement anticipé automatique est dégressive au fil du temps. Elle est fixée à 95% du Cours de Référence en fin de mois 12, puis décroît de 1,00% chaque mois, pour atteindre 61% du Cours de Référence à la fin du mois 71.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com/123-FR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02/11/2022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245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test1 » soit </a:t>
            </a:r>
            <a:r>
              <a:rPr kumimoji="0" lang="fr-FR" sz="800" b="0" i="0" u="none" strike="noStrike" kern="1200" cap="none" spc="300" normalizeH="0" baseline="0" noProof="0" dirty="0">
                <a:ln>
                  <a:noFill/>
                </a:ln>
                <a:solidFill>
                  <a:schemeClr val="tx1"/>
                </a:solidFill>
                <a:effectLst/>
                <a:uLnTx/>
                <a:uFillTx/>
                <a:latin typeface="Proxima Nova Rg"/>
                <a:ea typeface="+mn-ea"/>
                <a:cs typeface="+mn-cs"/>
              </a:rPr>
              <a:t>1</a:t>
            </a:r>
            <a:r>
              <a:rPr kumimoji="0" lang="fr-FR" sz="800" b="0" i="0" u="none" strike="noStrike" kern="1200" cap="none" normalizeH="0" baseline="0" noProof="0" dirty="0">
                <a:ln>
                  <a:noFill/>
                </a:ln>
                <a:solidFill>
                  <a:schemeClr val="tx1"/>
                </a:solidFill>
                <a:effectLst/>
                <a:uLnTx/>
                <a:uFillTx/>
                <a:latin typeface="Proxima Nova Rg"/>
                <a:ea typeface="+mn-ea"/>
                <a:cs typeface="+mn-cs"/>
              </a:rPr>
              <a:t>000</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02/11/2022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test1 », vous êtes exposés pour une durée </a:t>
            </a:r>
            <a:r>
              <a:rPr lang="fr-FR" sz="800" b="1" dirty="0">
                <a:solidFill>
                  <a:schemeClr val="tx1"/>
                </a:solidFill>
                <a:latin typeface="Proxima Nova Rg"/>
              </a:rPr>
              <a:t>de 12 à 72 mois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Airbus SE et TotalEnergies, la performance positive ou négative de ce placement dépendant de l'évolution de l'action la moins performante entre Airbus SE (dividendes non réinvestis ; code Bloomberg : AIR FP Equity ; place de cotation : Euronext Paris SA ; www.airbus.com) et TotalEnergies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 mois 12 jusqu'à la fin de l' mois 71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1,20% par mois écoulé depuis le 02/11/2022 soit (14,40%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 ou si à la date de constatation finale⁽¹⁾, l’action la moins performante clôture à un cours supérieur ou égal à 60%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 l'action la moins performante (taux de rendement annuel net maximum de </a:t>
            </a:r>
            <a:r>
              <a:rPr lang="fr-FR" sz="800" dirty="0">
                <a:solidFill>
                  <a:schemeClr val="tx1"/>
                </a:solidFill>
                <a:latin typeface="Proxima Nova Rg"/>
              </a:rPr>
              <a:t>12,97%</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test1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test1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test1 » ne peut constituer l’intégralité d’un portefeuille d’investissement. L’investisseur est exposé pour une durée de 12 à 72 mois à </a:t>
            </a:r>
            <a:r>
              <a:rPr lang="fr-FR" b="1" i="1" dirty="0">
                <a:solidFill>
                  <a:schemeClr val="tx1"/>
                </a:solidFill>
                <a:latin typeface="Proxima Nova Rg"/>
              </a:rPr>
              <a:t>l’action la moins performante,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1,20% par mois écoulé depuis le 02/11/2022</a:t>
            </a:r>
          </a:p>
          <a:p>
            <a:pPr marL="0" indent="0" algn="ctr">
              <a:lnSpc>
                <a:spcPct val="100000"/>
              </a:lnSpc>
              <a:spcBef>
                <a:spcPts val="0"/>
              </a:spcBef>
              <a:buNone/>
            </a:pPr>
            <a:r>
              <a:rPr lang="fr-FR" sz="800" dirty="0"/>
              <a:t>(soit un gain total de 86,40% et un taux de rendement annuel net de 9,78%</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1,20% par mois écoulé depuis le 02/11/2022 </a:t>
            </a:r>
          </a:p>
          <a:p>
            <a:pPr marL="0" indent="0" algn="ctr">
              <a:lnSpc>
                <a:spcPct val="100000"/>
              </a:lnSpc>
              <a:spcBef>
                <a:spcPts val="0"/>
              </a:spcBef>
              <a:buNone/>
            </a:pPr>
            <a:r>
              <a:rPr lang="fr-FR" sz="800" dirty="0"/>
              <a:t>(Soit un taux de rendement annuel net entre 9,82%</a:t>
            </a:r>
            <a:r>
              <a:rPr lang="fr-FR" sz="800" baseline="30000" dirty="0"/>
              <a:t>(2) </a:t>
            </a:r>
            <a:r>
              <a:rPr lang="fr-FR" sz="800" dirty="0"/>
              <a:t>et 12,97%</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de l' mois 12 jusqu'à la fin de l' mois 71,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02 novembre 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de Référence, l’investisseur reçoit, le 09 novembre 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son </a:t>
            </a:r>
            <a:r>
              <a:rPr lang="fr-FR" sz="800" b="1">
                <a:solidFill>
                  <a:schemeClr val="tx2"/>
                </a:solidFill>
              </a:rPr>
              <a:t>Cours de Référence, l’investisseur </a:t>
            </a:r>
            <a:r>
              <a:rPr lang="fr-FR" sz="800" b="1" dirty="0">
                <a:solidFill>
                  <a:schemeClr val="tx2"/>
                </a:solidFill>
              </a:rPr>
              <a:t>reçoit, le 09 novembre 2028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son Cours de Référence et son cours final le 02/11/2028</a:t>
            </a:r>
          </a:p>
          <a:p>
            <a:pPr marL="0" indent="0" algn="ctr">
              <a:lnSpc>
                <a:spcPct val="100000"/>
              </a:lnSpc>
              <a:spcBef>
                <a:spcPts val="0"/>
              </a:spcBef>
              <a:buNone/>
            </a:pPr>
            <a:r>
              <a:rPr lang="fr-FR" sz="800" dirty="0"/>
              <a:t>(Soit un taux de rendement annuel net inférieur ou égal à -9,05%</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entre l’action la moins performante Airbus SE et TotalEnergies le plus bas observé aux dates suivantes : 
02/10/2022, 02/11/2022.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l' mois 12, puis décroît de 1,00% chaque mois, pour atteindre 61 du Cours de Référence à la fin du mois 71.</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a:t>
            </a:r>
            <a:r>
              <a:rPr lang="fr-FR" sz="800">
                <a:solidFill>
                  <a:srgbClr val="000000"/>
                </a:solidFill>
              </a:rPr>
              <a:t>_REMBOURSEMENT_MAJ&gt;, </a:t>
            </a:r>
            <a:r>
              <a:rPr lang="fr-FR" sz="800" dirty="0">
                <a:solidFill>
                  <a:srgbClr val="000000"/>
                </a:solidFill>
              </a:rPr>
              <a:t>si à l’une des dates de constatation mensuelle correspondantes</a:t>
            </a:r>
            <a:r>
              <a:rPr lang="fr-FR" sz="800" baseline="30000" dirty="0">
                <a:solidFill>
                  <a:srgbClr val="000000"/>
                </a:solidFill>
              </a:rPr>
              <a:t>(1)</a:t>
            </a:r>
            <a:r>
              <a:rPr lang="fr-FR" sz="800" dirty="0">
                <a:solidFill>
                  <a:srgbClr val="000000"/>
                </a:solidFill>
              </a:rPr>
              <a:t> l’action la moins performante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1,20% par mois écoulé depuis le 02/11/2022 (soit 14,40%</a:t>
            </a:r>
            <a:r>
              <a:rPr lang="fr-FR" sz="800" i="1" dirty="0">
                <a:solidFill>
                  <a:srgbClr val="000000"/>
                </a:solidFill>
              </a:rPr>
              <a:t> </a:t>
            </a:r>
            <a:r>
              <a:rPr lang="fr-FR" sz="800" dirty="0">
                <a:solidFill>
                  <a:srgbClr val="000000"/>
                </a:solidFill>
              </a:rPr>
              <a:t>par année écoulée et un taux de rendement annuel net maximum de 12,97%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60% de son Cours de Référence, l’investisseur récupère alors l’intégralité de son capital initial, majorée d’un gain de 1,20% par mois écoulé depuis le 02/11/2022 (soit un gain de 86,40% et un taux de rendement annuel net de 9,78%</a:t>
            </a:r>
            <a:r>
              <a:rPr lang="fr-FR" sz="800" baseline="30000" dirty="0">
                <a:solidFill>
                  <a:srgbClr val="000000"/>
                </a:solidFill>
              </a:rPr>
              <a:t>(2)</a:t>
            </a:r>
            <a:r>
              <a:rPr lang="fr-FR" sz="800" dirty="0">
                <a:solidFill>
                  <a:srgbClr val="000000"/>
                </a:solidFill>
              </a:rPr>
              <a:t>). Le capital n’est donc exposé à un risque de perte à l’échéance(1) que si l’action la moins performante clôture à un cours strictement inférieur à 60% de son Cours de Référence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test1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12 à 72 mois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1,20% par mois écoulé depuis le 02/11/2022 </a:t>
            </a:r>
            <a:r>
              <a:rPr lang="fr-FR" sz="800" dirty="0">
                <a:solidFill>
                  <a:srgbClr val="000000"/>
                </a:solidFill>
              </a:rPr>
              <a:t>(soit un taux de rendement annuel net maximum de 12,97%</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test1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automatique⁽¹⁾ % </a:t>
            </a:r>
            <a:r>
              <a:rPr lang="fr-FR" sz="800" b="1" dirty="0">
                <a:effectLst/>
                <a:ea typeface="Calibri" panose="020F0502020204030204" pitchFamily="34" charset="0"/>
              </a:rPr>
              <a:t>en cours de vie, et des seuils de 60% et 60%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02/11/2022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dirty="0">
                <a:solidFill>
                  <a:schemeClr val="tx2"/>
                </a:solidFill>
                <a:latin typeface="+mn-lt"/>
              </a:rPr>
              <a:t>(3) 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Airbus SE et TotalEnergies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l’action la moins performante clôture à un cours strictement supérieur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mensuelle du mécanisme de remboursement anticipé automatique</a:t>
            </a:r>
            <a:r>
              <a:rPr lang="fr-FR" sz="800" b="0" baseline="30000" dirty="0">
                <a:latin typeface="+mn-lt"/>
              </a:rPr>
              <a:t>(1)</a:t>
            </a:r>
            <a:r>
              <a:rPr lang="fr-FR" sz="800" b="0" dirty="0">
                <a:latin typeface="+mn-lt"/>
              </a:rPr>
              <a:t>,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test1 » EST TRÈS SENSIBLE À UNE FAIBLE VARIATION DU cours DE CLÔTURE de l'action la moins performante AUTOUR DES SEUILS DE 60%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(1) </a:t>
            </a:r>
            <a:r>
              <a:rPr lang="fr-FR" sz="800" dirty="0">
                <a:latin typeface="+mn-lt"/>
              </a:rPr>
              <a:t>des mois 12 à 71</a:t>
            </a:r>
            <a:r>
              <a:rPr lang="fr-FR" sz="800" dirty="0"/>
              <a:t>, l’action la moins performante clôture à un cours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-21,35%</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(1)</a:t>
            </a:r>
            <a:r>
              <a:rPr lang="fr-FR" sz="800" dirty="0">
                <a:latin typeface="+mn-lt"/>
              </a:rPr>
              <a:t> des mois 12 à 71, l’action la moins performante clôture à </a:t>
            </a:r>
            <a:r>
              <a:rPr lang="fr-FR" sz="800" dirty="0">
                <a:solidFill>
                  <a:schemeClr val="tx2"/>
                </a:solidFill>
                <a:latin typeface="+mn-lt"/>
              </a:rPr>
              <a:t>un cours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supérieur à 60% de son Cours de Référence (75% dans cet exemple). L’investisseur récupère alors l’intégralité de son capital initialement investi majorée d’un gain de 1,20% par mois écoulé depuis le 02/11/2022 (soit un gain total de 86,40%).</a:t>
            </a:r>
          </a:p>
          <a:p>
            <a:pPr lvl="0" defTabSz="1042988" fontAlgn="base">
              <a:spcBef>
                <a:spcPct val="0"/>
              </a:spcBef>
              <a:spcAft>
                <a:spcPts val="600"/>
              </a:spcAft>
            </a:pPr>
            <a:r>
              <a:rPr lang="fr-FR" sz="800" dirty="0">
                <a:solidFill>
                  <a:schemeClr val="tx1"/>
                </a:solidFill>
                <a:latin typeface="+mn-lt"/>
              </a:rPr>
              <a:t>Ce qui correspond à un taux de rendement annuel net de   9,78%</a:t>
            </a:r>
            <a:r>
              <a:rPr lang="fr-FR" sz="800" baseline="30000" dirty="0">
                <a:solidFill>
                  <a:schemeClr val="tx1"/>
                </a:solidFill>
                <a:latin typeface="+mn-lt"/>
              </a:rPr>
              <a:t>(2)</a:t>
            </a:r>
            <a:r>
              <a:rPr lang="fr-FR" sz="800" dirty="0">
                <a:solidFill>
                  <a:schemeClr val="tx1"/>
                </a:solidFill>
                <a:latin typeface="+mn-lt"/>
              </a:rPr>
              <a:t>, contre un taux de rendement annuel net de -5,62%</a:t>
            </a:r>
            <a:r>
              <a:rPr lang="fr-FR" sz="800" baseline="30000" dirty="0">
                <a:solidFill>
                  <a:schemeClr val="tx1"/>
                </a:solidFill>
                <a:latin typeface="+mn-lt"/>
              </a:rPr>
              <a:t>(2)</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test1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automatique⁽¹⁾ </a:t>
            </a:r>
            <a:r>
              <a:rPr lang="fr-FR" sz="800" dirty="0">
                <a:solidFill>
                  <a:schemeClr val="tx2"/>
                </a:solidFill>
              </a:rPr>
              <a:t>(120% dans cet exemple). Le produit est automatiquement remboursé par anticipation. Il verse alors l’intégralité du capital initial majorée d’un gain de 1,20% par mois écoulé depuis le 02/11/2022, soit un gain de 14,399999999999999% dans notre exemple.</a:t>
            </a:r>
          </a:p>
          <a:p>
            <a:pPr algn="just">
              <a:spcAft>
                <a:spcPts val="600"/>
              </a:spcAft>
            </a:pPr>
            <a:r>
              <a:rPr lang="fr-FR" sz="800" dirty="0"/>
              <a:t>Ce qui correspond à un taux de rendement annuel net de 12,97%</a:t>
            </a:r>
            <a:r>
              <a:rPr lang="fr-FR" sz="800" baseline="30000" dirty="0"/>
              <a:t>(2)</a:t>
            </a:r>
            <a:r>
              <a:rPr lang="fr-FR" sz="800" dirty="0"/>
              <a:t>, contre un taux de rendement annuel net de 18,39%</a:t>
            </a:r>
            <a:r>
              <a:rPr lang="fr-FR" sz="800" baseline="30000" dirty="0"/>
              <a:t>(2)</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1,20% par mois écoulé depuis le 02/11/2022.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21082</TotalTime>
  <Words>11119</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1024</cp:revision>
  <cp:lastPrinted>2022-07-13T14:13:17Z</cp:lastPrinted>
  <dcterms:created xsi:type="dcterms:W3CDTF">2017-02-21T09:03:05Z</dcterms:created>
  <dcterms:modified xsi:type="dcterms:W3CDTF">2022-07-29T09:22:04Z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