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test2100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test2100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TEST2100</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AIRBUS SE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658,94%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AIRBUS SE ET TOTALENERGIES</a:t>
            </a:r>
            <a:r>
              <a:rPr lang="fr-FR" sz="1200" cap="none" dirty="0">
                <a:latin typeface="Futura PT" panose="020B0902020204020203" pitchFamily="34" charset="0"/>
              </a:rPr>
              <a:t> ENTRE LE </a:t>
            </a:r>
            <a:r>
              <a:rPr lang="en-US" sz="1200" b="0" dirty="0">
                <a:solidFill>
                  <a:srgbClr val="B9A049"/>
                </a:solidFill>
                <a:effectLst/>
                <a:latin typeface="+mj-lt"/>
              </a:rPr>
              <a:t>28/07/2010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28/07/2022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Airbus SE (dividendes non réinvestis ; code Bloomberg : AIR FP Equity ; place de cotation : Euronext Paris SA ; www.airbus.com),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test2100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Airbus SE et TotalEnergies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02 novembre 2023 (inclus) et le 02 novembre 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jour 365, puis décroît de 1,00% chaque jour, pour atteindre 61% du Cours de Référence à la fin du jour 2191.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02/11/2022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test2100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test2100 », vous êtes exposés pour une durée </a:t>
            </a:r>
            <a:r>
              <a:rPr lang="fr-FR" sz="800" b="1" dirty="0">
                <a:solidFill>
                  <a:schemeClr val="tx1"/>
                </a:solidFill>
                <a:latin typeface="Proxima Nova Rg"/>
              </a:rPr>
              <a:t> de 1 à 6 ans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et TotalEnergies, la performance positive ou négative de ce placement dépendant de l'évolution de l'action la moins performante entre Airbus SE (dividendes non réinvestis ; code Bloomberg : AIR FP Equity ; place de cotation : Euronext Paris SA ; www.airbus.com)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chaque jour de bourse, du 02/11/2023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1,20% environ par jour calendaire depuis le 02/11/2022 (exclu) soit (43,80%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la moins performante (taux de rendement annuel net maximum de </a:t>
            </a:r>
            <a:r>
              <a:rPr lang="fr-FR" sz="800" dirty="0">
                <a:solidFill>
                  <a:schemeClr val="tx1"/>
                </a:solidFill>
                <a:latin typeface="Proxima Nova Rg"/>
              </a:rPr>
              <a:t>416,02%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test2100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test2100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test2100 » ne peut constituer l’intégralité d’un portefeuille d’investissement. L’investisseur est exposé pour une durée de 1 à 6 ans à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environ environ par jour calendaire depuis le 02/11/2022 (exclu)</a:t>
            </a:r>
          </a:p>
          <a:p>
            <a:pPr marL="0" indent="0" algn="ctr">
              <a:lnSpc>
                <a:spcPct val="100000"/>
              </a:lnSpc>
              <a:spcBef>
                <a:spcPts val="0"/>
              </a:spcBef>
              <a:buNone/>
            </a:pPr>
            <a:r>
              <a:rPr lang="fr-FR" sz="800" dirty="0"/>
              <a:t>(soit un gain total de 2630,40% et un taux de rendement annuel net de 71,41%</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jour calendaire depuis le 02/11/2022 (exclu) </a:t>
            </a:r>
          </a:p>
          <a:p>
            <a:pPr marL="0" indent="0" algn="ctr">
              <a:lnSpc>
                <a:spcPct val="100000"/>
              </a:lnSpc>
              <a:spcBef>
                <a:spcPts val="0"/>
              </a:spcBef>
              <a:buNone/>
            </a:pPr>
            <a:r>
              <a:rPr lang="fr-FR" sz="800" dirty="0"/>
              <a:t>(Soit un taux de rendement annuel net entre 71,44%</a:t>
            </a:r>
            <a:r>
              <a:rPr lang="fr-FR" sz="800" baseline="30000" dirty="0"/>
              <a:t>(2) </a:t>
            </a:r>
            <a:r>
              <a:rPr lang="fr-FR" sz="800" dirty="0"/>
              <a:t>et 416,02%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chaque jour de bourse, du 02/11/2023 (inclus) jusqu'à la date de constatation finale (exclue),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son </a:t>
            </a:r>
            <a:r>
              <a:rPr lang="fr-FR" sz="800" b="1">
                <a:solidFill>
                  <a:schemeClr val="tx2"/>
                </a:solidFill>
              </a:rPr>
              <a:t>Cours de Référence, l’investisseur </a:t>
            </a:r>
            <a:r>
              <a:rPr lang="fr-FR" sz="800" b="1" dirty="0">
                <a:solidFill>
                  <a:schemeClr val="tx2"/>
                </a:solidFill>
              </a:rPr>
              <a:t>reçoit, le 09 novembre 2028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-9,05%</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Airbus SE et TotalEnergies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jour 365, puis décroît de 1,00% chaque jour, pour atteindre 61 du Cours de Référence à la fin du jour 2191.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quotidienne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1,20% environ par jour calendaire depuis le 02/11/2022 (exclu) (soit 43,80%</a:t>
            </a:r>
            <a:r>
              <a:rPr lang="fr-FR" sz="800" i="1" dirty="0">
                <a:solidFill>
                  <a:srgbClr val="000000"/>
                </a:solidFill>
              </a:rPr>
              <a:t> </a:t>
            </a:r>
            <a:r>
              <a:rPr lang="fr-FR" sz="800" dirty="0">
                <a:solidFill>
                  <a:srgbClr val="000000"/>
                </a:solidFill>
              </a:rPr>
              <a:t>par année écoulée et un taux de rendement annuel net maximum de 416,02%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majorée d’un gain de 1,20% environ par jour calendaire depuis le 02/11/2022 (exclu) (soit un gain de 2630,40% et un taux de rendement annuel net de 71,41%</a:t>
            </a:r>
            <a:r>
              <a:rPr lang="fr-FR" sz="800" baseline="30000" dirty="0">
                <a:solidFill>
                  <a:srgbClr val="000000"/>
                </a:solidFill>
              </a:rPr>
              <a:t>(2)</a:t>
            </a:r>
            <a:r>
              <a:rPr lang="fr-FR" sz="800" dirty="0">
                <a:solidFill>
                  <a:srgbClr val="000000"/>
                </a:solidFill>
              </a:rPr>
              <a:t>). Le capital n’est donc exposé à un risque de perte à l’échéance(1) que si l’action la moins performante clôture à un cours strictement inférieur à 60%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test2100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6 ans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environ par jour calendaire depuis le 02/11/2022 (exclu) </a:t>
            </a:r>
            <a:r>
              <a:rPr lang="fr-FR" sz="800" dirty="0">
                <a:solidFill>
                  <a:srgbClr val="000000"/>
                </a:solidFill>
              </a:rPr>
              <a:t>(soit un taux de rendement annuel net maximum de 416,02%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test2100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automatique⁽¹⁾ % </a:t>
            </a:r>
            <a:r>
              <a:rPr lang="fr-FR" sz="800" b="1" dirty="0">
                <a:effectLst/>
                <a:ea typeface="Calibri" panose="020F0502020204030204" pitchFamily="34" charset="0"/>
              </a:rPr>
              <a:t>en cours de vie, et des seuils de 60%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Airbus SE et TotalEnergies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test2100 » EST TRÈS SENSIBLE À UNE FAIBLE VARIATION DU cours DE CLÔTURE de l'action la moins performante AUTOUR DES SEUILS DE 60%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02/11/2023 (inclus) jusqu'à la date de constatation finale (exclue)</a:t>
            </a:r>
            <a:r>
              <a:rPr lang="fr-FR" sz="800" dirty="0"/>
              <a:t>, l’action la moins performante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-21,35%</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dirty="0">
                <a:latin typeface="+mn-lt"/>
              </a:rPr>
              <a:t> chaque jour de bourse, du 02/11/2023 (inclus) jusqu'à la date de constatation finale (exclue), l’action la moins performante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d’un gain de 1,20% par jour écoulé depuis le 02/11/2022 (soit un gain total de 2630,40%).</a:t>
            </a:r>
          </a:p>
          <a:p>
            <a:pPr lvl="0" defTabSz="1042988" fontAlgn="base">
              <a:spcBef>
                <a:spcPct val="0"/>
              </a:spcBef>
              <a:spcAft>
                <a:spcPts val="600"/>
              </a:spcAft>
            </a:pPr>
            <a:r>
              <a:rPr lang="fr-FR" sz="800" dirty="0">
                <a:solidFill>
                  <a:schemeClr val="tx1"/>
                </a:solidFill>
                <a:latin typeface="+mn-lt"/>
              </a:rPr>
              <a:t>Ce qui correspond à un taux de rendement annuel net de   71,41%</a:t>
            </a:r>
            <a:r>
              <a:rPr lang="fr-FR" sz="800" baseline="30000" dirty="0">
                <a:solidFill>
                  <a:schemeClr val="tx1"/>
                </a:solidFill>
                <a:latin typeface="+mn-lt"/>
              </a:rPr>
              <a:t>(2)</a:t>
            </a:r>
            <a:r>
              <a:rPr lang="fr-FR" sz="800" dirty="0">
                <a:solidFill>
                  <a:schemeClr val="tx1"/>
                </a:solidFill>
                <a:latin typeface="+mn-lt"/>
              </a:rPr>
              <a:t>, contre un taux de rendement annuel net de -5,62%</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test2100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1,20% environ par jour calendaire depuis le 02/11/2022 (exclu), soit un gain de 438,0% dans notre exemple.</a:t>
            </a:r>
          </a:p>
          <a:p>
            <a:pPr algn="just">
              <a:spcAft>
                <a:spcPts val="600"/>
              </a:spcAft>
            </a:pPr>
            <a:r>
              <a:rPr lang="fr-FR" sz="800" dirty="0"/>
              <a:t>Ce qui correspond à un taux de rendement annuel net de 416,02%</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1,20% environ par jour calendaire depuis le 02/11/2022 (exclu).</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