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>
        <p:scale>
          <a:sx n="150" d="100"/>
          <a:sy n="150" d="100"/>
        </p:scale>
        <p:origin x="-83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25%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9469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&lt;?DR&gt;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75%&gt;%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12*CPN&gt;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114,40%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lang="fr-FR"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Cours de Référence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95%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61%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M72.0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91325" y="28613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25%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60%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114,40%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+ 12 x 1,20%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7566" y="362278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2 et jusqu’à la fin du mois 71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1,20%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MM71.0</a:t>
            </a:r>
          </a:p>
          <a:p>
            <a:endParaRPr lang="fr-FR" sz="700" b="1" dirty="0">
              <a:latin typeface="Proxima Nova Rg" panose="02000506030000020004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M120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005E92"/>
                </a:solidFill>
                <a:latin typeface="Proxima Nova Rg" panose="02000506030000020004" pitchFamily="2" charset="0"/>
              </a:rPr>
              <a:t>25%</a:t>
            </a: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397075" y="2145643"/>
            <a:ext cx="61898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02249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562477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75%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NSF%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 dirty="0">
                <a:solidFill>
                  <a:schemeClr val="tx2"/>
                </a:solidFill>
                <a:latin typeface="Proxima Nova Rg" panose="02000506030000020004" pitchFamily="2" charset="0"/>
              </a:rPr>
              <a:t>Cours de Référence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114,40%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&lt;PR1&gt; x 1,20%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727" y="4227693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 dirty="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mois 12 et jusqu'à la fin du mois 71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2262" y="3555110"/>
            <a:ext cx="1056037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M70.0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M71.0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25%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M&lt;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last-1&gt;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&lt;DADC&gt;%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M12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</a:t>
            </a: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 71.0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75%</a:t>
            </a:r>
            <a:endParaRPr lang="fr-FR" sz="700" b="1" dirty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3323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B9A049"/>
                </a:solidFill>
                <a:latin typeface="Proxima Nova Rg" panose="02000506030000020004" pitchFamily="2" charset="0"/>
              </a:rPr>
              <a:t>120%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6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+ 1*1,20%</a:t>
            </a:r>
            <a:r>
              <a:rPr lang="fr-FR" sz="6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114,40%</a:t>
            </a: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de l'action la moins performante</a:t>
            </a: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M72.0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M18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1,20%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71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l’action la moins performante entre son Cours de Référence et son cours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02/11/2028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02/11/2023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02/10/2028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environ par jour calendaire écoulé depuis le 02/11/2022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02/11/2023</a:t>
            </a:r>
            <a:r>
              <a:rPr lang="fr-FR" sz="700" dirty="0">
                <a:latin typeface="Proxima Nova Rg" panose="02000506030000020004" pitchFamily="2" charset="0"/>
              </a:rPr>
              <a:t> (inclus) jusqu’au 02/10/2028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02/10/2028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25%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75%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+ </a:t>
            </a:r>
            <a:r>
              <a:rPr lang="fr-FR" sz="700" b="1">
                <a:solidFill>
                  <a:srgbClr val="699797"/>
                </a:solidFill>
                <a:latin typeface="Proxima Nova Rg" panose="02000506030000020004" pitchFamily="2" charset="0"/>
              </a:rPr>
              <a:t>12/365*1,20%</a:t>
            </a:r>
            <a:r>
              <a:rPr lang="fr-FR" sz="700" b="1">
                <a:solidFill>
                  <a:srgbClr val="002060"/>
                </a:solidFill>
                <a:latin typeface="Proxima Nova Rg" panose="02000506030000020004" pitchFamily="2" charset="0"/>
              </a:rPr>
              <a:t>= 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114,40%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437723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&lt;Cours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02/10/2028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02/11/2023 (inclus) jusqu’au 02/10/2028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25%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60%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l’action la moins performante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02/11/2028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95%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l’action la moins performante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4801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 entre son Cours de Référence et son cours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14,40%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mois écoulé depuis le 02/11/2022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86,40%)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12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Mois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12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mois</a:t>
            </a:r>
            <a:r>
              <a:rPr lang="fr-FR" sz="700" dirty="0">
                <a:latin typeface="Proxima Nova Rg" panose="02000506030000020004" pitchFamily="2" charset="0"/>
              </a:rPr>
              <a:t> 71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61%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(02/11/2028)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1,20% par moiscalendaire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86,40%)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1,20%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Moiss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60%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 </a:t>
            </a:r>
            <a:r>
              <a:rPr lang="fr-FR" sz="600" kern="0" dirty="0">
                <a:latin typeface="Proxima Nova Rg" panose="02000506030000020004" pitchFamily="2" charset="0"/>
              </a:rPr>
              <a:t>72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95%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1,20%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60%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mois 1 jusqu’au mois 71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1,20%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Moiss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13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71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1,20%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12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Cours de l'action la moins performante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Cours de Référence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14,40%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mois 1 jusqu’à la fin du mois 71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Moiss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12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86,40%)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1,20%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14,40%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13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71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Mois </a:t>
            </a:r>
            <a:r>
              <a:rPr lang="fr-FR" sz="700" kern="0" dirty="0">
                <a:latin typeface="Proxima Nova Rg" panose="02000506030000020004" pitchFamily="2" charset="0"/>
              </a:rPr>
              <a:t>72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60%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3797</Words>
  <Application>Microsoft Office PowerPoint</Application>
  <PresentationFormat>Grand écran</PresentationFormat>
  <Paragraphs>815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185</cp:revision>
  <dcterms:created xsi:type="dcterms:W3CDTF">2021-04-29T09:48:33Z</dcterms:created>
  <dcterms:modified xsi:type="dcterms:W3CDTF">2022-07-27T15:11:18Z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