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7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7660332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800" b="1" i="0" dirty="0">
                          <a:solidFill>
                            <a:schemeClr val="tx1"/>
                          </a:solidFill>
                          <a:latin typeface="+mn-lt"/>
                        </a:rPr>
                        <a:t>EMTN (Euro Medium </a:t>
                      </a:r>
                      <a:r>
                        <a:rPr lang="fr-FR" sz="800" b="1" i="0" dirty="0" err="1">
                          <a:solidFill>
                            <a:schemeClr val="tx1"/>
                          </a:solidFill>
                          <a:latin typeface="+mn-lt"/>
                        </a:rPr>
                        <a:t>Term</a:t>
                      </a:r>
                      <a:r>
                        <a:rPr lang="fr-FR" sz="8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mn-lt"/>
                          <a:ea typeface="+mn-ea"/>
                          <a:cs typeface="+mn-cs"/>
                        </a:rPr>
                        <a:t>(</a:t>
                      </a:r>
                      <a:r>
                        <a:rPr kumimoji="0" lang="fr-FR" sz="8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mn-lt"/>
                          <a:ea typeface="+mn-ea"/>
                          <a:cs typeface="+mn-cs"/>
                        </a:rPr>
                        <a:t>&lt;SITE&gt;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&lt;</a:t>
                      </a:r>
                      <a:r>
                        <a:rPr lang="fr-FR" sz="800" b="0" i="0" kern="1200" dirty="0">
                          <a:solidFill>
                            <a:schemeClr val="tx1"/>
                          </a:solidFill>
                          <a:latin typeface="+mn-lt"/>
                          <a:ea typeface="+mn-ea"/>
                          <a:cs typeface="+mn-cs"/>
                        </a:rPr>
                        <a:t>é</a:t>
                      </a:r>
                      <a:r>
                        <a:rPr lang="fr-FR" sz="800" b="0" i="0" kern="1200">
                          <a:solidFill>
                            <a:schemeClr val="tx1"/>
                          </a:solidFill>
                          <a:latin typeface="+mn-lt"/>
                          <a:ea typeface="+mn-ea"/>
                          <a:cs typeface="+mn-cs"/>
                        </a:rPr>
                        <a:t>mission</a:t>
                      </a:r>
                      <a:r>
                        <a:rPr lang="fr-FR" sz="8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1" i="0" kern="1200" dirty="0">
                          <a:solidFill>
                            <a:schemeClr val="tx1"/>
                          </a:solidFill>
                          <a:latin typeface="+mn-lt"/>
                          <a:ea typeface="+mn-ea"/>
                          <a:cs typeface="+mn-cs"/>
                        </a:rPr>
                        <a:t>Du &lt;1PDC&gt; au &lt;2PDC&gt; (inclus). </a:t>
                      </a:r>
                      <a:r>
                        <a:rPr lang="fr-FR" sz="8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chemeClr val="tx1"/>
                          </a:solidFill>
                          <a:highlight>
                            <a:srgbClr val="00FFFF"/>
                          </a:highlight>
                          <a:latin typeface="+mn-lt"/>
                          <a:ea typeface="+mn-ea"/>
                          <a:cs typeface="+mn-cs"/>
                        </a:rPr>
                        <a:t>&lt;</a:t>
                      </a:r>
                      <a:r>
                        <a:rPr lang="fr-FR" sz="800" b="0" i="0" kern="1200" dirty="0" err="1">
                          <a:solidFill>
                            <a:schemeClr val="tx1"/>
                          </a:solidFill>
                          <a:highlight>
                            <a:srgbClr val="00FFFF"/>
                          </a:highlight>
                          <a:latin typeface="+mn-lt"/>
                          <a:ea typeface="+mn-ea"/>
                          <a:cs typeface="+mn-cs"/>
                        </a:rPr>
                        <a:t>dates_constat_autocall</a:t>
                      </a:r>
                      <a:r>
                        <a:rPr lang="fr-FR" sz="8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rgbClr val="FF0000"/>
                          </a:solidFill>
                          <a:highlight>
                            <a:srgbClr val="00FFFF"/>
                          </a:highlight>
                          <a:latin typeface="+mn-lt"/>
                          <a:ea typeface="+mn-ea"/>
                          <a:cs typeface="+mn-cs"/>
                        </a:rPr>
                        <a:t>&lt;</a:t>
                      </a:r>
                      <a:r>
                        <a:rPr lang="fr-FR" sz="800" b="0" i="0" kern="1200" baseline="0" dirty="0" err="1">
                          <a:solidFill>
                            <a:schemeClr val="tx1"/>
                          </a:solidFill>
                          <a:highlight>
                            <a:srgbClr val="00FFFF"/>
                          </a:highlight>
                          <a:latin typeface="+mn-lt"/>
                          <a:ea typeface="+mn-ea"/>
                          <a:cs typeface="+mn-cs"/>
                        </a:rPr>
                        <a:t>dates_paiement_autocall</a:t>
                      </a:r>
                      <a:r>
                        <a:rPr lang="fr-FR" sz="8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800" b="0" i="0" kern="1200" noProof="0" dirty="0" err="1">
                          <a:solidFill>
                            <a:schemeClr val="tx1"/>
                          </a:solidFill>
                          <a:latin typeface="+mn-lt"/>
                          <a:ea typeface="+mn-ea"/>
                          <a:cs typeface="+mn-cs"/>
                        </a:rPr>
                        <a:t>dépenssera</a:t>
                      </a:r>
                      <a:r>
                        <a:rPr lang="fr-FR" sz="8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800" b="0" i="0" kern="1200" noProof="0" dirty="0" err="1">
                          <a:solidFill>
                            <a:srgbClr val="000000"/>
                          </a:solidFill>
                          <a:latin typeface="+mn-lt"/>
                          <a:ea typeface="+mn-ea"/>
                          <a:cs typeface="+mn-cs"/>
                        </a:rPr>
                        <a:t>Credit</a:t>
                      </a:r>
                      <a:r>
                        <a:rPr lang="fr-FR" sz="800" b="0" i="0" kern="1200" noProof="0" dirty="0">
                          <a:solidFill>
                            <a:srgbClr val="000000"/>
                          </a:solidFill>
                          <a:latin typeface="+mn-lt"/>
                          <a:ea typeface="+mn-ea"/>
                          <a:cs typeface="+mn-cs"/>
                        </a:rPr>
                        <a:t> Suisse International, ce qui peut être source d’un conflit d’intérêts</a:t>
                      </a:r>
                      <a:r>
                        <a:rPr lang="en-GB" sz="800" b="0" i="0" kern="1200" baseline="30000" noProof="0" dirty="0">
                          <a:solidFill>
                            <a:srgbClr val="000000"/>
                          </a:solidFill>
                          <a:latin typeface="+mn-lt"/>
                          <a:ea typeface="+mn-ea"/>
                          <a:cs typeface="+mn-cs"/>
                        </a:rPr>
                        <a:t>(2)</a:t>
                      </a:r>
                      <a:endParaRPr lang="fr-FR" sz="8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8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a:t>
            </a:r>
          </a:p>
          <a:p>
            <a:pPr marL="0" indent="0" algn="ctr">
              <a:lnSpc>
                <a:spcPct val="100000"/>
              </a:lnSpc>
              <a:spcBef>
                <a:spcPts val="0"/>
              </a:spcBef>
              <a:buNone/>
            </a:pPr>
            <a:r>
              <a:rPr lang="fr-FR" sz="800" dirty="0"/>
              <a:t> entre son &lt;NDR&gt;</a:t>
            </a:r>
            <a:r>
              <a:rPr lang="fr-FR" sz="800" dirty="0">
                <a:solidFill>
                  <a:schemeClr val="tx2"/>
                </a:solidFill>
              </a:rPr>
              <a:t> </a:t>
            </a:r>
            <a:r>
              <a:rPr lang="fr-FR" sz="800" dirty="0"/>
              <a:t>et son &lt;SJR3&gt; de clôture le </a:t>
            </a:r>
            <a:r>
              <a:rPr lang="fr-FR" sz="800" b="1" dirty="0"/>
              <a:t>&lt;DCF&gt;</a:t>
            </a:r>
            <a:r>
              <a:rPr lang="fr-FR" sz="800" dirty="0"/>
              <a:t>.</a:t>
            </a:r>
          </a:p>
          <a:p>
            <a:pPr marL="0" indent="0" algn="ctr">
              <a:lnSpc>
                <a:spcPct val="100000"/>
              </a:lnSpc>
              <a:spcBef>
                <a:spcPts val="0"/>
              </a:spcBef>
              <a:buNone/>
            </a:pPr>
            <a:r>
              <a:rPr lang="fr-FR" sz="800" dirty="0"/>
              <a:t>(Soit un Taux de Rendement Annuel net inférieur ou égal à &lt;TRA.MED.P</a:t>
            </a:r>
            <a:r>
              <a:rPr lang="fr-FR" sz="800" baseline="30000" dirty="0">
                <a:latin typeface="+mn-lt"/>
              </a:rPr>
              <a:t>(2)</a:t>
            </a:r>
            <a:r>
              <a:rPr lang="fr-FR" sz="800" dirty="0"/>
              <a:t>&gt;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00FFFF"/>
                </a:highlight>
              </a:rPr>
              <a:t>&lt;TRA.MAX.P&gt;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&lt;SJR1&gt; clôture à un &lt;SJR3&gt; supérieur ou égal à &lt;PDI&gt; de son &lt;NDR&gt;,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&lt;SJR7&gt;, du fait du </a:t>
            </a:r>
            <a:r>
              <a:rPr lang="fr-FR" sz="800" b="1" dirty="0"/>
              <a:t>mécanisme de plafonnement des gains à &lt;CPN&gt; par &lt;F0&gt; </a:t>
            </a:r>
            <a:r>
              <a:rPr lang="fr-FR" sz="800" dirty="0"/>
              <a:t>(soit un Taux de Rendement Annuel net maximum de &lt;TRA.TOUT.P&gt;</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21370</TotalTime>
  <Words>10008</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957</cp:revision>
  <cp:lastPrinted>2022-05-04T09:56:42Z</cp:lastPrinted>
  <dcterms:created xsi:type="dcterms:W3CDTF">2017-02-21T09:03:05Z</dcterms:created>
  <dcterms:modified xsi:type="dcterms:W3CDTF">2022-06-23T10:21:18Z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