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⁽¹⁾</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06 juillet 2022 au 30 septembre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10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XS2472354260</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AIRBAG  BANKS SEPTEMBRE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24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 ET VEOLIA ENVIRONNEMENT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49,73%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197,47%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82,55%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187,66%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187,66%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187,66%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187,66%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BNP PARIBAS ET STELLANTIS NV ET VEOLIA ENVIRONNEMENT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-3,57%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16,75%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43,89%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253,89%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82,36%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STELLANTIS NV ET VEOLIA ENVIRONNEMENT SA ENTRE LE </a:t>
            </a:r>
            <a:r>
              <a:rPr lang="en-US" sz="1200" b="0" dirty="0">
                <a:effectLst/>
                <a:latin typeface="+mj-lt"/>
              </a:rPr>
              <a:t>23 JUIN 2010</a:t>
            </a:r>
            <a:r>
              <a:rPr lang="en-US" sz="1200" dirty="0">
                <a:latin typeface="+mj-lt"/>
              </a:rPr>
              <a:t> </a:t>
            </a:r>
            <a:r>
              <a:rPr lang="fr-FR" sz="1200" cap="none" dirty="0">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23 JUIN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⁽¹⁾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⁽²⁾</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7660332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BNP Paribas et Stellantis NV et Veolia Environnement SA (dividendes non réinvestis et dividendes non réinvestis et dividendes non réinvestis ; code Bloomberg : BNP FP Equity et STLA FP Equity et VIE FP Equity ; place de cotation : sponsorEuronext Paris SA et Euronext Paris SA et Euronext Paris SA ; www.bnpparibas.com et www.stellantis.com et http://www.veolia.com/).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06/07/2022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06/07/2022 au 30/09/2022 (inclus). Une fois le montant de l’enveloppe initiale atteint (30 000 000 EUR), la commercialisation de « Athena  Airbag  Banks Septembre 2022 » peut cesser à tout moment sans préavis avant le 30/09/2022,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la moins performante BNP Paribas et Stellantis NV et Veolia Environnement SA du 17/06/2022 au 30/09/2022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30/09/2032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02/10/2023, 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 30/03/2032, 30/06/2032, 30/09/2032, 30/09/2032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2022-12-30</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800" b="0" i="0" kern="1200" noProof="0" dirty="0" err="1">
                          <a:solidFill>
                            <a:schemeClr val="tx1"/>
                          </a:solidFill>
                          <a:latin typeface="+mn-lt"/>
                          <a:ea typeface="+mn-ea"/>
                          <a:cs typeface="+mn-cs"/>
                        </a:rPr>
                        <a:t>dépenssera</a:t>
                      </a:r>
                      <a:r>
                        <a:rPr lang="fr-FR" sz="8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XS2472354260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30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de Référence de l'action la moins performante.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Airbag  Banks Septembre 2022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30/09/2022)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Airbag  Banks Septembre 2022 », vous êtes exposé pour une durée de 4 à 40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Stellantis NV (dividendes non réinvestis ; code Bloomberg : STLA FP Equity ;  place de cotation : Euronext Paris SA ; www.stellantis.com) et Veolia Environnement SA (dividendes non réinvestis ; code Bloomberg : VIE FP Equity ;  place de cotation : Euronext Paris SA ; http://www.veolia.com/).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trimestre écoulé depuis le 30/09/2022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2,75% par trimestre écoulé (soit un Taux de Rendement Annuel net maximum de 9,61%),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Cours de Référence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Airbag  Banks Septembre 2022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Airbag  Banks Septembre 2022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30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de Référence de l'action la moins performante.</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trimestre écoulé depuis le 30/09/2022</a:t>
            </a:r>
          </a:p>
          <a:p>
            <a:pPr marL="0" indent="0" algn="ctr">
              <a:lnSpc>
                <a:spcPct val="100000"/>
              </a:lnSpc>
              <a:spcBef>
                <a:spcPts val="0"/>
              </a:spcBef>
              <a:buNone/>
            </a:pPr>
            <a:r>
              <a:rPr lang="fr-FR" sz="800" dirty="0"/>
              <a:t>(soit un gain de 110,00% et un Taux de Rendement Annuel net de 6,60%</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trimestre écoulé depuis le 30/09/2022 </a:t>
            </a:r>
          </a:p>
          <a:p>
            <a:pPr marL="0" indent="0" algn="ctr">
              <a:lnSpc>
                <a:spcPct val="100000"/>
              </a:lnSpc>
              <a:spcBef>
                <a:spcPts val="0"/>
              </a:spcBef>
              <a:buNone/>
            </a:pPr>
            <a:r>
              <a:rPr lang="fr-FR" sz="800" dirty="0"/>
              <a:t>(Soit un Taux de Rendement Annuel net compris entre 6,66%</a:t>
            </a:r>
            <a:r>
              <a:rPr lang="fr-FR" sz="800" baseline="30000" dirty="0"/>
              <a:t>⁽²⁾ </a:t>
            </a:r>
            <a:r>
              <a:rPr lang="fr-FR" sz="800" dirty="0"/>
              <a:t>et 9,61%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30 septembre 2032,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50% de son Cours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a:t>
            </a:r>
            <a:r>
              <a:rPr lang="fr-FR" sz="800" b="1" dirty="0">
                <a:solidFill>
                  <a:srgbClr val="000000"/>
                </a:solidFill>
              </a:rPr>
              <a:t>Cours de Référence</a:t>
            </a:r>
            <a:r>
              <a:rPr lang="fr-FR" sz="800" b="1" dirty="0">
                <a:solidFill>
                  <a:schemeClr val="tx2"/>
                </a:solidFill>
              </a:rPr>
              <a:t>, l’investisseur reçoit, le 07 octobre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30/09/2022 et le 30/09/2032</a:t>
            </a:r>
          </a:p>
          <a:p>
            <a:pPr marL="0" indent="0" algn="ctr">
              <a:lnSpc>
                <a:spcPct val="100000"/>
              </a:lnSpc>
              <a:spcBef>
                <a:spcPts val="0"/>
              </a:spcBef>
              <a:buNone/>
            </a:pPr>
            <a:r>
              <a:rPr lang="fr-FR" sz="800" dirty="0"/>
              <a:t>(Soit un Taux de Rendement Annuel net inférieur ou égal </a:t>
            </a:r>
            <a:r>
              <a:rPr lang="fr-FR" sz="800"/>
              <a:t>à -7,61%</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la moins performante BNP Paribas et Stellantis NV et Veolia Environnement SA du 17/06/2022 au 30/09/2022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50% mais supérieur ou égal à 50% de son Cours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100% DU Cours de Référence de l’action la moins performante</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l’action la moins performante clôture à un cours supérieur ou égal à 100%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2,75% par trimestre écoulé depuis le 30/09/2022 (soit 11,00%</a:t>
            </a:r>
            <a:r>
              <a:rPr lang="fr-FR" sz="800" i="1" dirty="0">
                <a:solidFill>
                  <a:srgbClr val="000000"/>
                </a:solidFill>
              </a:rPr>
              <a:t> </a:t>
            </a:r>
            <a:r>
              <a:rPr lang="fr-FR" sz="800" dirty="0">
                <a:solidFill>
                  <a:srgbClr val="000000"/>
                </a:solidFill>
              </a:rPr>
              <a:t>par année écoulée et un Taux de Rendement Annuel net maximum de 9,61%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de Référence, l’investisseur récupère alors l’intégralité de son capital initial, majorée d’un gain de 2,75% par trimestre écoulé depuis le 30/09/2022  (soit un gain de 110,00% et un Taux de Rendement Annuel net de 6,60%</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50% de son Cours de Référence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Airbag  Banks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2,75% par trimestre écoulé depuis le 30/09/2022 </a:t>
            </a:r>
            <a:r>
              <a:rPr lang="fr-FR" sz="800" dirty="0">
                <a:solidFill>
                  <a:srgbClr val="000000"/>
                </a:solidFill>
              </a:rPr>
              <a:t>(soit un Taux de Rendement Annuel net maximum de 9,61%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Airbag  Banks Septembre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de son Cours de Référence et 100%  </a:t>
            </a:r>
            <a:r>
              <a:rPr lang="fr-FR" sz="800" b="1" dirty="0">
                <a:effectLst/>
                <a:ea typeface="Calibri" panose="020F0502020204030204" pitchFamily="34" charset="0"/>
              </a:rPr>
              <a:t>en cours de vie, et des seuils de 50%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50%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l’action la moins performante clôture à un cours supérieur ou égal à 100%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Airbag  Banks Septembre 2022 » EST TRÈS SENSIBLE À UNE FAIBLE VARIATION DU cours DE CLÔTURE de l'action la moins performante AUTOUR DES SEUILS DE 50%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l’action la moins performante clôture à un cours strictement inférieur à 100%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-13,78%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l’action la moins performante clôture à </a:t>
            </a:r>
            <a:r>
              <a:rPr lang="fr-FR" sz="800" dirty="0">
                <a:solidFill>
                  <a:schemeClr val="tx2"/>
                </a:solidFill>
                <a:latin typeface="+mn-lt"/>
              </a:rPr>
              <a:t>un cours strictement inférieur à 100%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50% de son Cours de Référence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-5,92%</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Athena  Airbag  Banks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de Référence 100% de son Cours de Référence </a:t>
            </a:r>
            <a:r>
              <a:rPr lang="fr-FR" sz="800" dirty="0">
                <a:solidFill>
                  <a:schemeClr val="tx2"/>
                </a:solidFill>
              </a:rPr>
              <a:t>(115% dans cet exemple). Le produit est automatiquement remboursé par anticipation. Il verse alors l’intégralité du capital initial majorée d’un gain de 2,75% par trimestre écoulé depuis le 30/09/2022, soit un gain de 11,00% dans notre exemple.</a:t>
            </a:r>
          </a:p>
          <a:p>
            <a:pPr algn="just">
              <a:spcAft>
                <a:spcPts val="600"/>
              </a:spcAft>
            </a:pPr>
            <a:r>
              <a:rPr lang="fr-FR" sz="800" dirty="0"/>
              <a:t>Ce qui correspond à un Taux de Rendement Annuel net de 9,61%</a:t>
            </a:r>
            <a:r>
              <a:rPr lang="fr-FR" sz="800" baseline="30000" dirty="0"/>
              <a:t>⁽²⁾</a:t>
            </a:r>
            <a:r>
              <a:rPr lang="fr-FR" sz="800" dirty="0"/>
              <a:t>, contre un Taux de Rendement Annuel net de 13,47%</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2,75% par trimestre écoulé depuis le 30/09/2022.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21370</TotalTime>
  <Words>10008</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Wally PILLER</cp:lastModifiedBy>
  <cp:revision>957</cp:revision>
  <cp:lastPrinted>2022-05-04T09:56:42Z</cp:lastPrinted>
  <dcterms:created xsi:type="dcterms:W3CDTF">2017-02-21T09:03:05Z</dcterms:created>
  <dcterms:modified xsi:type="dcterms:W3CDTF">2022-06-23T10:21:18Z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