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2" d="100"/>
          <a:sy n="72" d="100"/>
        </p:scale>
        <p:origin x="3444" y="32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⁽¹⁾</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24 juin 2022 au 29 juillet 2022 (inclus). </a:t>
            </a:r>
            <a:r>
              <a:rPr lang="fr-FR" sz="800" cap="none" dirty="0"/>
              <a:t>Une fois le montant de l’enveloppe initiale atteint (30 000 000 EUR), la commercialisation de « Autocall Premium Juillet 2022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Autocall Premium Juillet 2022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AUTOCALL PREMIUM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24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23/06/2022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0,62%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0,71%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1,18%</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1,00%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a:effectLst/>
                <a:latin typeface="+mj-lt"/>
              </a:rPr>
              <a:t>23/06/2010</a:t>
            </a:r>
            <a:r>
              <a:rPr lang="en-US" sz="1200">
                <a:latin typeface="+mj-lt"/>
              </a:rPr>
              <a:t> </a:t>
            </a:r>
            <a:r>
              <a:rPr lang="fr-FR" sz="1200" cap="none" dirty="0">
                <a:latin typeface="Futura PT" panose="020B0902020204020203" pitchFamily="34" charset="0"/>
              </a:rPr>
              <a:t>ET LE 23/06/2022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24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24/06/2022 au 29/07/2022 (inclus). Une fois le montant de l’enveloppe initiale atteint (30 000 000 EUR), la commercialisation de « Autocall Premium Juillet 2022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de l'indiceEURO STOXX 50 Price EUR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64%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com/FR001400B4A4-FR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juillet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Autocall Premium Juillet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Autocall Premium Juillet 2022 », vous êtes exposés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l'indice clôture à un niveau supérieur ou égal à 64%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l'indice (Taux de Rendement Annuel net maximum de </a:t>
            </a:r>
            <a:r>
              <a:rPr lang="fr-FR" sz="800" dirty="0">
                <a:solidFill>
                  <a:schemeClr val="tx1"/>
                </a:solidFill>
                <a:latin typeface="Proxima Nova Rg"/>
              </a:rPr>
              <a:t>6,95%(</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Autocall Premium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Autocall Premium Juillet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Autocall Premium Juillet 2022 » ne peut constituer l’intégralité d’un portefeuille d’investissement. L’investisseur est exposé pour une durée de 4 à 40 trimestres à </a:t>
            </a:r>
            <a:r>
              <a:rPr lang="fr-FR" b="1" i="1" dirty="0">
                <a:solidFill>
                  <a:schemeClr val="tx1"/>
                </a:solidFill>
                <a:latin typeface="Proxima Nova Rg"/>
              </a:rPr>
              <a:t>l'indice, .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a:t>
            </a:r>
          </a:p>
          <a:p>
            <a:pPr marL="0" indent="0" algn="ctr">
              <a:lnSpc>
                <a:spcPct val="100000"/>
              </a:lnSpc>
              <a:spcBef>
                <a:spcPts val="0"/>
              </a:spcBef>
              <a:buNone/>
            </a:pPr>
            <a:r>
              <a:rPr lang="fr-FR" sz="800" dirty="0"/>
              <a:t>(soit un gain de 84,00% et un Taux de Rendement Annuel net de </a:t>
            </a:r>
            <a:r>
              <a:rPr lang="fr-FR" sz="800" dirty="0">
                <a:highlight>
                  <a:srgbClr val="FFFF00"/>
                </a:highlight>
              </a:rPr>
              <a:t>5,19%</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5,23%</a:t>
            </a:r>
            <a:r>
              <a:rPr lang="fr-FR" sz="800" baseline="30000" dirty="0"/>
              <a:t>⁽²⁾ </a:t>
            </a:r>
            <a:r>
              <a:rPr lang="fr-FR" sz="800" dirty="0"/>
              <a:t>et </a:t>
            </a:r>
            <a:r>
              <a:rPr lang="fr-FR" sz="800" dirty="0">
                <a:highlight>
                  <a:srgbClr val="FFFF00"/>
                </a:highlight>
              </a:rPr>
              <a:t>6,95%</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64% de son Niveau Initial, l’investisseur reçoit, le 12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29/07/2022 et le 29/07/2032</a:t>
            </a:r>
          </a:p>
          <a:p>
            <a:pPr marL="0" indent="0" algn="ctr">
              <a:lnSpc>
                <a:spcPct val="100000"/>
              </a:lnSpc>
              <a:spcBef>
                <a:spcPts val="0"/>
              </a:spcBef>
              <a:buNone/>
            </a:pPr>
            <a:r>
              <a:rPr lang="fr-FR" sz="800" dirty="0"/>
              <a:t>(Soit un Taux de Rendement Annuel net inférieur ou égal à -7,60%</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de l'indiceEURO STOXX 50 Price EUR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64% mais supérieur ou égal à 50% de son Niveau Initial, l’investisseur reçoit, le 12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 1,00% chaque trimestre, pour atteindre 65% du Niveau Initial à la fin du trimestre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6,95%</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64% de son Niveau Initial, l’investisseur récupère alors l’intégralité de son capital initial, majorée d’un gain de 2,10% par trimestre écoulé depuis le 29/07/2022  (soit un gain de 84,00% et un Taux de Rendement Annuel net de 5,19%</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64%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Autocall Premium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6,95%</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Autocall Premium Juillet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64%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EURO STOXX 50 Price EUR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64%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trimestrielle du mécanisme de remboursement anticipé automatique,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Autocall Premium Juillet 2022 » EST TRÈS SENSIBLE À UNE FAIBLE VARIATION DU niveau DE CLÔTURE de l'indice AUTOUR DES SEUILS DE 64%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4 à 39</a:t>
            </a:r>
            <a:r>
              <a:rPr lang="fr-FR" sz="800" dirty="0"/>
              <a:t>, l'indice clôture à un niveau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64%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-6,72%</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Autocall Premium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automatique⁽¹⁾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2,10% par trimestre écoulé depuis le 29/07/2022, soit un gain de 8,40% dans notre exemple.</a:t>
            </a:r>
          </a:p>
          <a:p>
            <a:pPr algn="just">
              <a:spcAft>
                <a:spcPts val="600"/>
              </a:spcAft>
            </a:pPr>
            <a:r>
              <a:rPr lang="fr-FR" sz="800" dirty="0"/>
              <a:t>Ce qui correspond à un Taux de Rendement Annuel net de 6,95%</a:t>
            </a:r>
            <a:r>
              <a:rPr lang="fr-FR" sz="800" baseline="30000" dirty="0"/>
              <a:t>⁽²⁾</a:t>
            </a:r>
            <a:r>
              <a:rPr lang="fr-FR" sz="800" dirty="0"/>
              <a:t>, contre un Taux de Rendement Annuel net de 17,89%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049ECCCF-890C-4C54-BAB4-06AB610C1865}"/>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19985</TotalTime>
  <Words>11251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911</cp:revision>
  <cp:lastPrinted>2022-05-04T09:56:42Z</cp:lastPrinted>
  <dcterms:created xsi:type="dcterms:W3CDTF">2017-02-21T09:03:05Z</dcterms:created>
  <dcterms:modified xsi:type="dcterms:W3CDTF">2022-06-20T16:32:10Z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