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3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⁽¹⁾</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 juin 2022 au 23 septembre 2022 (inclus). </a:t>
            </a:r>
            <a:r>
              <a:rPr lang="fr-FR" sz="800" cap="none" dirty="0"/>
              <a:t>Une fois le montant de l’enveloppe initiale atteint (30 000 000 EUR), la commercialisation de « Daily LOKT Premium Septembre 2022 » peut cesser à tout moment sans préavis avant le 23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FR001400AV80</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Daily LOKT Premium Septembre 2022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DAILY LOKT PREMIUM SEPTEMBRE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24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a:effectLst/>
                <a:latin typeface="+mj-lt"/>
              </a:rPr>
              <a:t>23/06/2010</a:t>
            </a:r>
            <a:r>
              <a:rPr lang="en-US" sz="1200">
                <a:latin typeface="+mj-lt"/>
              </a:rPr>
              <a:t> </a:t>
            </a:r>
            <a:r>
              <a:rPr lang="fr-FR" sz="1200" cap="none" dirty="0">
                <a:latin typeface="Futura PT" panose="020B0902020204020203" pitchFamily="34" charset="0"/>
              </a:rPr>
              <a:t>ET LE 23/06/2022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24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17/06/2022 au 23/09/2022 (inclus). Une fois le montant de l’enveloppe initiale atteint (30 000 000 EUR), la commercialisation de « Daily LOKT Premium Septembre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niveaux de clôture de l'indice EURO STOXX 50 Price EUR du 03/06/2022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ouvré entre le 25 septembre 2023 (inclus) et le 23 septembre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10e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FR001400AV80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com/FR001400AV80-FR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 septembre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LOKT Premium Septembre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LOKT Premium Septembre 2022 », vous êtes exposés pour une durée de 1 à 10 ans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ans 1 jusqu'à la fin du ans 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0,0227% par ans environ par jour calendaire écoulé depuis le 23/09/2022 (soit 8,29%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 l'indice (Taux de Rendement Annuel net maximum de </a:t>
            </a:r>
            <a:r>
              <a:rPr lang="fr-FR" sz="800" dirty="0">
                <a:solidFill>
                  <a:schemeClr val="tx1"/>
                </a:solidFill>
                <a:latin typeface="Proxima Nova Rg"/>
              </a:rPr>
              <a:t>-0,98%(</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Daily LOKT Premium Septembre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LOKT Premium Septembre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LOKT Premium Septembre 2022 » ne peut constituer l’intégralité d’un portefeuille d’investissement. L’investisseur est exposé pour une durée de 1 à 10 ans à </a:t>
            </a:r>
            <a:r>
              <a:rPr lang="fr-FR" b="1" i="1" dirty="0">
                <a:solidFill>
                  <a:schemeClr val="tx1"/>
                </a:solidFill>
                <a:latin typeface="Proxima Nova Rg"/>
              </a:rPr>
              <a:t>l'indice,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 par ans environ par jour calendaire écoulé depuis le 23/09/2022</a:t>
            </a:r>
          </a:p>
          <a:p>
            <a:pPr marL="0" indent="0" algn="ctr">
              <a:lnSpc>
                <a:spcPct val="100000"/>
              </a:lnSpc>
              <a:spcBef>
                <a:spcPts val="0"/>
              </a:spcBef>
              <a:buNone/>
            </a:pPr>
            <a:r>
              <a:rPr lang="fr-FR" sz="800" dirty="0"/>
              <a:t>(soit un gain de 0,23% et un Taux de Rendement Annuel net de </a:t>
            </a:r>
            <a:r>
              <a:rPr lang="fr-FR" sz="800" dirty="0">
                <a:highlight>
                  <a:srgbClr val="FFFF00"/>
                </a:highlight>
              </a:rPr>
              <a:t>-0,98%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 par ans environ par jour calendaire écoulé depuis le 23/09/2022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-0,98%</a:t>
            </a:r>
            <a:r>
              <a:rPr lang="fr-FR" sz="800" baseline="30000" dirty="0"/>
              <a:t>⁽²⁾ </a:t>
            </a:r>
            <a:r>
              <a:rPr lang="fr-FR" sz="800" dirty="0"/>
              <a:t>et </a:t>
            </a:r>
            <a:r>
              <a:rPr lang="fr-FR" sz="800" dirty="0">
                <a:highlight>
                  <a:srgbClr val="FFFF00"/>
                </a:highlight>
              </a:rPr>
              <a:t>-0,98%</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à partir de la fin du ans 1 et jusqu’à la fin du ans 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octobre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23/09/2022 et le 23/09/2032</a:t>
            </a:r>
          </a:p>
          <a:p>
            <a:pPr marL="0" indent="0" algn="ctr">
              <a:lnSpc>
                <a:spcPct val="100000"/>
              </a:lnSpc>
              <a:spcBef>
                <a:spcPts val="0"/>
              </a:spcBef>
              <a:buNone/>
            </a:pPr>
            <a:r>
              <a:rPr lang="fr-FR" sz="800" dirty="0"/>
              <a:t>(Soit un Taux de Rendement Annuel net inférieur ou égal à -7,60%</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niveaux de clôture de l'indice EURO STOXX 50 Price EUR du 03/06/2022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50% de son Niveau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ans 1 jusqu'à la fin du ans 9, si à l’une des dates de constatation quotidienne correspondantes</a:t>
            </a:r>
            <a:r>
              <a:rPr lang="fr-FR" sz="800" baseline="30000" dirty="0">
                <a:solidFill>
                  <a:srgbClr val="000000"/>
                </a:solidFill>
              </a:rPr>
              <a:t>⁽¹⁾</a:t>
            </a:r>
            <a:r>
              <a:rPr lang="fr-FR" sz="800" dirty="0">
                <a:solidFill>
                  <a:srgbClr val="000000"/>
                </a:solidFill>
              </a:rPr>
              <a:t> l'indice clôture à un niveau supérieur ou égal à 95%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0,0227% par ans environ par jour calendaire écoulé depuis le 23/09/2022 (soit 8,29%</a:t>
            </a:r>
            <a:r>
              <a:rPr lang="fr-FR" sz="800" i="1" dirty="0">
                <a:solidFill>
                  <a:srgbClr val="000000"/>
                </a:solidFill>
              </a:rPr>
              <a:t> </a:t>
            </a:r>
            <a:r>
              <a:rPr lang="fr-FR" sz="800" dirty="0">
                <a:solidFill>
                  <a:srgbClr val="000000"/>
                </a:solidFill>
              </a:rPr>
              <a:t>par année écoulée et un Taux de Rendement Annuel net maximum de -0,98%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95% de son Niveau de Référence, l’investisseur récupère alors l’intégralité de son capital initial, majorée d’un gain de 0,0227% par ans environ par jour calendaire écoulé depuis le 23/09/2022  (soit un gain de 0,23% et un Taux de Rendement Annuel net de -0,98%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95% de son Niveau de Référence mais supérieur ou égal à 50% de ce dernier, l’investisseur récupère l’intégralité de son capital initialement investi. Le capital n’est donc exposé à un risque de perte à l’échéance⁽¹⁾ que si l'indice clôture à un niveau strictement inférieur à 50%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LOKT Premium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10 ans.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0,0227% par ans environ par jour calendaire écoulé depuis le 23/09/2022 </a:t>
            </a:r>
            <a:r>
              <a:rPr lang="fr-FR" sz="800" dirty="0">
                <a:solidFill>
                  <a:srgbClr val="000000"/>
                </a:solidFill>
              </a:rPr>
              <a:t>(soit un Taux de Rendement Annuel net maximum de -0,98%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Daily LOKT Premium Septembre 2022 » est très sensible à une faible variation du niveau de clôture de l'indice autour du seuil de </a:t>
            </a:r>
            <a:r>
              <a:rPr lang="fr-FR" sz="800" b="1" dirty="0">
                <a:solidFill>
                  <a:srgbClr val="000000"/>
                </a:solidFill>
                <a:effectLst/>
                <a:ea typeface="Calibri" panose="020F0502020204030204" pitchFamily="34" charset="0"/>
              </a:rPr>
              <a:t>95% de son Niveau de Référence   </a:t>
            </a:r>
            <a:r>
              <a:rPr lang="fr-FR" sz="800" b="1" dirty="0">
                <a:effectLst/>
                <a:ea typeface="Calibri" panose="020F0502020204030204" pitchFamily="34" charset="0"/>
              </a:rPr>
              <a:t>en cours de vie, et des seuils de 95% et 50%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95%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quotidienne du mécanisme de remboursement anticipé automatique, l'indice clôture à un niveau supérieur ou égal à 95%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LOKT Premium Septembre 2022 » EST TRÈS SENSIBLE À UNE FAIBLE VARIATION DU niveau DE CLÔTURE de l'indice AUTOUR DES SEUILS DE 95%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⁽¹⁾ </a:t>
            </a:r>
            <a:r>
              <a:rPr lang="fr-FR" sz="800" dirty="0">
                <a:latin typeface="+mn-lt"/>
              </a:rPr>
              <a:t>des ans 1 à 9</a:t>
            </a:r>
            <a:r>
              <a:rPr lang="fr-FR" sz="800" dirty="0"/>
              <a:t>, l'indice clôture à un niveau strictement inférieur à 95%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-9,63%</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⁽¹⁾</a:t>
            </a:r>
            <a:r>
              <a:rPr lang="fr-FR" sz="800" dirty="0">
                <a:latin typeface="+mn-lt"/>
              </a:rPr>
              <a:t> des ans 1 à 9, l'indice clôture à </a:t>
            </a:r>
            <a:r>
              <a:rPr lang="fr-FR" sz="800" dirty="0">
                <a:solidFill>
                  <a:schemeClr val="tx2"/>
                </a:solidFill>
                <a:latin typeface="+mn-lt"/>
              </a:rPr>
              <a:t>un niveau strictement inférieur à 95%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95% de son Niveau de Référence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-4,45%</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Daily LOKT Premium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Niveau de Référence 95% de son Niveau de Référence </a:t>
            </a:r>
            <a:r>
              <a:rPr lang="fr-FR" sz="800" dirty="0">
                <a:solidFill>
                  <a:schemeClr val="tx2"/>
                </a:solidFill>
              </a:rPr>
              <a:t>(120% dans cet exemple). Le produit est automatiquement remboursé par anticipation. Il verse alors l’intégralité du capital initial majorée d’un gain de 0,0227% par ans environ par jour calendaire écoulé depuis le 23/09/2022, soit un gain de 8,29% dans notre exemple.</a:t>
            </a:r>
          </a:p>
          <a:p>
            <a:pPr algn="just">
              <a:spcAft>
                <a:spcPts val="600"/>
              </a:spcAft>
            </a:pPr>
            <a:r>
              <a:rPr lang="fr-FR" sz="800" dirty="0"/>
              <a:t>Ce qui correspond à un Taux de Rendement Annuel net de -0,98%</a:t>
            </a:r>
            <a:r>
              <a:rPr lang="fr-FR" sz="800" baseline="30000" dirty="0"/>
              <a:t>⁽²⁾</a:t>
            </a:r>
            <a:r>
              <a:rPr lang="fr-FR" sz="800" dirty="0"/>
              <a:t>, contre un Taux de Rendement Annuel net de 17,89%</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0,0227% par ans environ par jour calendaire écoulé depuis le 23/09/2022.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049ECCCF-890C-4C54-BAB4-06AB610C1865}"/>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19985</TotalTime>
  <Words>11251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911</cp:revision>
  <cp:lastPrinted>2022-05-04T09:56:42Z</cp:lastPrinted>
  <dcterms:created xsi:type="dcterms:W3CDTF">2017-02-21T09:03:05Z</dcterms:created>
  <dcterms:modified xsi:type="dcterms:W3CDTF">2022-06-20T16:32:10Z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