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04 février 2022 au 08 avril 2022 (inclus). </a:t>
            </a:r>
            <a:r>
              <a:rPr lang="fr-FR" sz="800" cap="none" dirty="0"/>
              <a:t>Une fois le montant de l’enveloppe initiale atteint (30 000 000 EUR), la commercialisation de « Europe Rendement Avril 2024 (b) » peut cesser à tout moment sans préavis avant le 08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FR0014007PK6</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AVRIL 2024 (B)</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24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TOTAL SA ET CRÉDIT AGRICOLE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TOTAL SA ET CRÉDIT AGRICOLE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33,18%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129,55%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113,54%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ET CRÉDIT AGRICOLE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-15,14%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-10,60%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354,80%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36,03%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TOTAL SA ET CRÉDIT AGRICOLE S.A.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23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Total SA
Crédit Agricole S.A.</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23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Total SA et Crédit Agricole S.A. (dividendes non réinvestis et dividendes non réinvestis ; code Bloomberg : TTE FP Equity et ACA FP Equity ; place de cotation : sponsorEuronext Paris SA et Euronext Paris SA ; www,totalenergies.com et www.credit-agricole.com).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04/02/2022 au 08/04/2022 (inclus). Une fois le montant de l’enveloppe initiale atteint (30 000 000 EUR), la commercialisation de « Europe Rendement Avril 2024 (b) » peut cesser à tout moment sans préavis avant le 08/04/2022,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Total SA et Crédit Agricole S.A. le plus bas observé aux dates suivantes : </a:t>
                      </a:r>
                    </a:p>
                    <a:p>
                      <a:r>
                        <a:t>08-03-2022, 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22/04/2032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11/04/2023, 09/10/2023, 08/04/2024, 08/10/2024, 08/04/2025, 08/10/2025, 08/04/2026, 08/10/2026, 08/04/2027, 08/10/2027, 10/04/2028, 09/10/2028, 09/04/2029, 08/10/2029, 08/04/2030, 08/10/2030, 08/04/2031, 08/10/2031, 08/04/2032, 08/04/2032(finale).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25/04/2023, 23/10/2023, 22/04/2024, 22/10/2024, 24/04/2025, 22/10/2025, 22/04/2026, 22/10/2026, 22/04/2027, 22/10/2027, 26/04/2028, 23/10/2028, 23/04/2029, 22/10/2029, 24/04/2030, 22/10/2030, 24/04/2031, 22/10/2031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FR0014007PK6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Avril 2024 (b)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08/04/2022)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Avril 2024 (b) », vous êtes exposé pour une durée de 2 à 20 semestres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Total SA (dividendes non réinvestis ; code Bloomberg : TTE FP Equity ;  place de cotation : Euronext Paris SA ; www,totalenergies.com) et Crédit Agricole S.A. (dividendes non réinvestis ; code Bloomberg : ACA FP Equity ;  place de cotation : Euronext Paris SA ; www.credit-agricole.com).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semestre 2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2,455% par semestre écoulé depuis le 08/04/2022 (soit 4,91%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55%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2,455% par semestre écoulé (soit un Taux de Rendement Annuel net maximum de 3,64%%), les investisseurs recevront en contrepartie l’intégralité du capital initial si l’action la moins performante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Europe Rendement Avril 2024 (b) » ne peut constituer l’intégralité d’un portefeuille d’investissement. L’investisseur est exposé pour une durée de 2 à 20 semestres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2,455% par semestre écoulé depuis le 08/04/2022</a:t>
            </a:r>
          </a:p>
          <a:p>
            <a:pPr marL="0" indent="0" algn="ctr">
              <a:lnSpc>
                <a:spcPct val="100000"/>
              </a:lnSpc>
              <a:spcBef>
                <a:spcPts val="0"/>
              </a:spcBef>
              <a:buNone/>
            </a:pPr>
            <a:r>
              <a:rPr lang="fr-FR" sz="800" dirty="0"/>
              <a:t>(soit un gain de 49,10% et un Taux de Rendement Annuel net de </a:t>
            </a:r>
            <a:r>
              <a:rPr lang="fr-FR" sz="800" dirty="0">
                <a:highlight>
                  <a:srgbClr val="FFFF00"/>
                </a:highlight>
              </a:rPr>
              <a:t>3,02%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2,455% par semestre écoulé depuis le 08/04/2022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3,05%</a:t>
            </a:r>
            <a:r>
              <a:rPr lang="fr-FR" sz="800" baseline="30000" dirty="0"/>
              <a:t>⁽²⁾ </a:t>
            </a:r>
            <a:r>
              <a:rPr lang="fr-FR" sz="800" dirty="0"/>
              <a:t>et </a:t>
            </a:r>
            <a:r>
              <a:rPr lang="fr-FR" sz="800" dirty="0">
                <a:highlight>
                  <a:srgbClr val="FFFF00"/>
                </a:highlight>
              </a:rPr>
              <a:t>3,64%</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chemeClr val="tx2"/>
                </a:solidFill>
              </a:rPr>
              <a:t>à partir de la fin du semestre 2 et jusqu’à la fin du semestre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08/04/2032,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55% de son Cours de Référence, l’investisseur reçoit, le 22 avril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55% de </a:t>
            </a:r>
            <a:r>
              <a:rPr lang="fr-FR" sz="800" b="1">
                <a:solidFill>
                  <a:schemeClr val="tx2"/>
                </a:solidFill>
              </a:rPr>
              <a:t>son Cours de Référence, </a:t>
            </a:r>
            <a:r>
              <a:rPr lang="fr-FR" sz="800" b="1" dirty="0">
                <a:solidFill>
                  <a:schemeClr val="tx2"/>
                </a:solidFill>
              </a:rPr>
              <a:t>l’investisseur reçoit, le 22 avril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08/04/2022 et le 08/04/2032</a:t>
            </a:r>
          </a:p>
          <a:p>
            <a:pPr marL="0" indent="0" algn="ctr">
              <a:lnSpc>
                <a:spcPct val="100000"/>
              </a:lnSpc>
              <a:spcBef>
                <a:spcPts val="0"/>
              </a:spcBef>
              <a:buNone/>
            </a:pPr>
            <a:r>
              <a:rPr lang="fr-FR" sz="800" dirty="0"/>
              <a:t>(Soit un Taux de Rendement Annuel net inférieur ou égal </a:t>
            </a:r>
            <a:r>
              <a:rPr lang="fr-FR" sz="800"/>
              <a:t>à -6,72%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Total SA et Crédit Agricole S.A. le plus bas observé aux dates suivantes : 
08-03-2022, 08-04-2022.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semestre 2, puis décroît de 2,50% chaque semestre, pour atteindre 57,5% du Cours de Référence à la fin du semestre 19. La barrière de remboursement anticipé automatique est dégressive au fil du temps. Elle est fixée à &lt;BAC&gt; du Cours de Référence  en fin de &lt;F0&gt; 2, puis décroît de 2,50% chaque &lt;F0&gt;, pour atteindre &lt;ABDAC&gt;% du Cours de Référence à la fin du &lt;F0&gt; 19.</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semestre 2 jusqu'à la fin du semestre 19, si à l’une des dates de constatation</a:t>
            </a:r>
            <a:r>
              <a:rPr lang="fr-FR" sz="800" baseline="30000" dirty="0">
                <a:solidFill>
                  <a:srgbClr val="000000"/>
                </a:solidFill>
              </a:rPr>
              <a:t>⁽¹⁾</a:t>
            </a:r>
            <a:r>
              <a:rPr lang="fr-FR" sz="800" dirty="0">
                <a:solidFill>
                  <a:srgbClr val="000000"/>
                </a:solidFill>
              </a:rPr>
              <a:t> semestrielle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2,455% par semestre écoulé depuis le 08/04/2022 (soit 4,91%</a:t>
            </a:r>
            <a:r>
              <a:rPr lang="fr-FR" sz="800" i="1" dirty="0">
                <a:solidFill>
                  <a:srgbClr val="000000"/>
                </a:solidFill>
              </a:rPr>
              <a:t> </a:t>
            </a:r>
            <a:r>
              <a:rPr lang="fr-FR" sz="800" dirty="0">
                <a:solidFill>
                  <a:srgbClr val="000000"/>
                </a:solidFill>
              </a:rPr>
              <a:t>par année écoulée et un Taux de Rendement Annuel net maximum de 3,64%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55% de son Cours de Référence, l’investisseur récupère alors l’intégralité de son capital initial, majorée d’un gain de 2,455% par semestre écoulé depuis le 08/04/2022  (soit un gain de 49,10% et un Taux de Rendement Annuel net de 3,02%</a:t>
            </a:r>
            <a:r>
              <a:rPr lang="fr-FR" sz="800" baseline="30000" dirty="0">
                <a:solidFill>
                  <a:srgbClr val="000000"/>
                </a:solidFill>
              </a:rPr>
              <a:t>⁽²⁾</a:t>
            </a:r>
            <a:r>
              <a:rPr lang="fr-FR" sz="800" dirty="0">
                <a:solidFill>
                  <a:srgbClr val="000000"/>
                </a:solidFill>
              </a:rPr>
              <a:t>). Le capital n’est donc exposé à un risque de perte à l’échéance(¹) que si l’action la moins performante clôture à un cours strictement inférieur à 55%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Avril 2024 (b)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45%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20 semestres.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2,455% par semestre écoulé depuis le 08/04/2022 </a:t>
            </a:r>
            <a:r>
              <a:rPr lang="fr-FR" sz="800" dirty="0">
                <a:solidFill>
                  <a:srgbClr val="000000"/>
                </a:solidFill>
              </a:rPr>
              <a:t>(soit un Taux de Rendement Annuel net maximum de 3,64%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Avril 2024 (b)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55% et 55%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 et 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08/04/2022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55%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supérieur à 55%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Europe Rendement Avril 2024 (b) » EST TRÈS SENSIBLE À UNE FAIBLE VARIATION DU cours DE CLÔTURE de l'action la moins performante AUTOUR DES SEUILS DE 55% ET DE 55%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semestrielle</a:t>
            </a:r>
            <a:r>
              <a:rPr lang="fr-FR" sz="800" baseline="30000" dirty="0"/>
              <a:t>⁽¹⁾ </a:t>
            </a:r>
            <a:r>
              <a:rPr lang="fr-FR" sz="800" dirty="0">
                <a:latin typeface="+mn-lt"/>
              </a:rPr>
              <a:t>du semestres 2 à 19</a:t>
            </a:r>
            <a:r>
              <a:rPr lang="fr-FR" sz="800" dirty="0"/>
              <a:t>, l’action la moins performante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55%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-13,76%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semestrielle</a:t>
            </a:r>
            <a:r>
              <a:rPr lang="fr-FR" sz="800" baseline="30000" dirty="0">
                <a:solidFill>
                  <a:srgbClr val="04202E"/>
                </a:solidFill>
                <a:latin typeface="+mn-lt"/>
              </a:rPr>
              <a:t>⁽¹⁾</a:t>
            </a:r>
            <a:r>
              <a:rPr lang="fr-FR" sz="800" dirty="0">
                <a:latin typeface="+mn-lt"/>
              </a:rPr>
              <a:t> des semestres 2 à 19, l’action la moins performante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55% de son Cours de Référence (75% dans cet exemple). L’investisseur récupère alors l’intégralité de son capital initialement investi majorée d’un gain de 2,455% par semestre écoulé depuis le 2022-04-08 (soit un gain total de 49,10% total).</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-3,79%</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Europe Rendement Avril 2024 (b)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semestrielle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la barrière dégressive de remboursement anticipé automatique⁽¹⁾ </a:t>
            </a:r>
            <a:r>
              <a:rPr lang="fr-FR" sz="800" dirty="0">
                <a:solidFill>
                  <a:schemeClr val="tx2"/>
                </a:solidFill>
              </a:rPr>
              <a:t>(115% dans cet exemple). Le produit est automatiquement remboursé par anticipation. Il verse alors l’intégralité du capital initial majorée d’un gain de 2,455% par semestre écoulé depuis le 08/04/2022, soit un gain de 4,91% dans notre exemple.</a:t>
            </a:r>
          </a:p>
          <a:p>
            <a:pPr algn="just">
              <a:spcAft>
                <a:spcPts val="600"/>
              </a:spcAft>
            </a:pPr>
            <a:r>
              <a:rPr lang="fr-FR" sz="800" dirty="0"/>
              <a:t>Ce qui correspond à un Taux de Rendement Annuel net de 3,64%</a:t>
            </a:r>
            <a:r>
              <a:rPr lang="fr-FR" sz="800" baseline="30000" dirty="0"/>
              <a:t>⁽²⁾</a:t>
            </a:r>
            <a:r>
              <a:rPr lang="fr-FR" sz="800" dirty="0"/>
              <a:t>, contre un Taux de Rendement Annuel net de 13,14%</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2,455% par semestre écoulé depuis le 08/04/2022.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